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21.xml" ContentType="application/vnd.openxmlformats-officedocument.presentationml.notesSlide+xml"/>
  <Override PartName="/ppt/notesSlides/notesSlide30.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rawings/drawing1.xml" ContentType="application/vnd.openxmlformats-officedocument.drawingml.chartshapes+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emf" ContentType="image/x-emf"/>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charts/chart8.xml" ContentType="application/vnd.openxmlformats-officedocument.drawingml.char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20.xml" ContentType="application/vnd.openxmlformats-officedocument.presentationml.notesSlide+xml"/>
  <Override PartName="/ppt/notesSlides/notesSlide31.xml" ContentType="application/vnd.openxmlformats-officedocument.presentationml.notesSlide+xml"/>
  <Default Extension="vml" ContentType="application/vnd.openxmlformats-officedocument.vmlDrawing"/>
  <Override PartName="/ppt/notesSlides/notesSlide40.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xls" ContentType="application/vnd.ms-exce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6"/>
  </p:notesMasterIdLst>
  <p:handoutMasterIdLst>
    <p:handoutMasterId r:id="rId47"/>
  </p:handoutMasterIdLst>
  <p:sldIdLst>
    <p:sldId id="256" r:id="rId2"/>
    <p:sldId id="446" r:id="rId3"/>
    <p:sldId id="447" r:id="rId4"/>
    <p:sldId id="442" r:id="rId5"/>
    <p:sldId id="424" r:id="rId6"/>
    <p:sldId id="376" r:id="rId7"/>
    <p:sldId id="411" r:id="rId8"/>
    <p:sldId id="377" r:id="rId9"/>
    <p:sldId id="428" r:id="rId10"/>
    <p:sldId id="429" r:id="rId11"/>
    <p:sldId id="430" r:id="rId12"/>
    <p:sldId id="431" r:id="rId13"/>
    <p:sldId id="432" r:id="rId14"/>
    <p:sldId id="378" r:id="rId15"/>
    <p:sldId id="436" r:id="rId16"/>
    <p:sldId id="437" r:id="rId17"/>
    <p:sldId id="435" r:id="rId18"/>
    <p:sldId id="381" r:id="rId19"/>
    <p:sldId id="408" r:id="rId20"/>
    <p:sldId id="412" r:id="rId21"/>
    <p:sldId id="383" r:id="rId22"/>
    <p:sldId id="384" r:id="rId23"/>
    <p:sldId id="385" r:id="rId24"/>
    <p:sldId id="386" r:id="rId25"/>
    <p:sldId id="387" r:id="rId26"/>
    <p:sldId id="388" r:id="rId27"/>
    <p:sldId id="389" r:id="rId28"/>
    <p:sldId id="390" r:id="rId29"/>
    <p:sldId id="391" r:id="rId30"/>
    <p:sldId id="392" r:id="rId31"/>
    <p:sldId id="393" r:id="rId32"/>
    <p:sldId id="394" r:id="rId33"/>
    <p:sldId id="395" r:id="rId34"/>
    <p:sldId id="396" r:id="rId35"/>
    <p:sldId id="397" r:id="rId36"/>
    <p:sldId id="402" r:id="rId37"/>
    <p:sldId id="398" r:id="rId38"/>
    <p:sldId id="399" r:id="rId39"/>
    <p:sldId id="406" r:id="rId40"/>
    <p:sldId id="415" r:id="rId41"/>
    <p:sldId id="413" r:id="rId42"/>
    <p:sldId id="443" r:id="rId43"/>
    <p:sldId id="448" r:id="rId44"/>
    <p:sldId id="441" r:id="rId45"/>
  </p:sldIdLst>
  <p:sldSz cx="9144000" cy="6858000" type="screen4x3"/>
  <p:notesSz cx="6858000" cy="9947275"/>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3333"/>
    <a:srgbClr val="FFDD71"/>
    <a:srgbClr val="E4E88C"/>
    <a:srgbClr val="FF3300"/>
    <a:srgbClr val="4383D1"/>
    <a:srgbClr val="8AAC46"/>
    <a:srgbClr val="000000"/>
    <a:srgbClr val="D1D1D1"/>
    <a:srgbClr val="FFFF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538" autoAdjust="0"/>
    <p:restoredTop sz="92662" autoAdjust="0"/>
  </p:normalViewPr>
  <p:slideViewPr>
    <p:cSldViewPr>
      <p:cViewPr>
        <p:scale>
          <a:sx n="67" d="100"/>
          <a:sy n="67" d="100"/>
        </p:scale>
        <p:origin x="-564" y="-180"/>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sorterViewPr>
    <p:cViewPr>
      <p:scale>
        <a:sx n="64" d="100"/>
        <a:sy n="64" d="100"/>
      </p:scale>
      <p:origin x="0" y="0"/>
    </p:cViewPr>
  </p:sorterViewPr>
  <p:notesViewPr>
    <p:cSldViewPr>
      <p:cViewPr>
        <p:scale>
          <a:sx n="100" d="100"/>
          <a:sy n="100" d="100"/>
        </p:scale>
        <p:origin x="-2592" y="150"/>
      </p:cViewPr>
      <p:guideLst>
        <p:guide orient="horz" pos="3133"/>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Microsoft_Office_Excel7.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Office_Excel8.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3.3145029076043796E-2"/>
          <c:y val="6.4510321454584171E-2"/>
          <c:w val="0.96239310165115022"/>
          <c:h val="0.71718115366697366"/>
        </c:manualLayout>
      </c:layout>
      <c:barChart>
        <c:barDir val="col"/>
        <c:grouping val="stacked"/>
        <c:ser>
          <c:idx val="0"/>
          <c:order val="0"/>
          <c:tx>
            <c:strRef>
              <c:f>Лист1!$B$1</c:f>
              <c:strCache>
                <c:ptCount val="1"/>
                <c:pt idx="0">
                  <c:v>Столбец1</c:v>
                </c:pt>
              </c:strCache>
            </c:strRef>
          </c:tx>
          <c:spPr>
            <a:solidFill>
              <a:schemeClr val="tx2">
                <a:lumMod val="40000"/>
                <a:lumOff val="60000"/>
              </a:schemeClr>
            </a:solidFill>
          </c:spPr>
          <c:dLbls>
            <c:dLbl>
              <c:idx val="0"/>
              <c:layout>
                <c:manualLayout>
                  <c:x val="-8.9285714285714159E-3"/>
                  <c:y val="-0.20706938952110554"/>
                </c:manualLayout>
              </c:layout>
              <c:tx>
                <c:rich>
                  <a:bodyPr/>
                  <a:lstStyle/>
                  <a:p>
                    <a:pPr>
                      <a:defRPr sz="1200">
                        <a:latin typeface="Tahoma" pitchFamily="34" charset="0"/>
                        <a:cs typeface="Tahoma" pitchFamily="34" charset="0"/>
                      </a:defRPr>
                    </a:pPr>
                    <a:r>
                      <a:rPr lang="en-US" sz="1200" dirty="0" smtClean="0">
                        <a:latin typeface="Tahoma" pitchFamily="34" charset="0"/>
                        <a:cs typeface="Tahoma" pitchFamily="34" charset="0"/>
                      </a:rPr>
                      <a:t>39</a:t>
                    </a:r>
                    <a:r>
                      <a:rPr lang="ru-RU" sz="1200" dirty="0" smtClean="0">
                        <a:latin typeface="Tahoma" pitchFamily="34" charset="0"/>
                        <a:cs typeface="Tahoma" pitchFamily="34" charset="0"/>
                      </a:rPr>
                      <a:t> </a:t>
                    </a:r>
                    <a:r>
                      <a:rPr lang="en-US" sz="1200" dirty="0" smtClean="0">
                        <a:latin typeface="Tahoma" pitchFamily="34" charset="0"/>
                        <a:cs typeface="Tahoma" pitchFamily="34" charset="0"/>
                      </a:rPr>
                      <a:t>900</a:t>
                    </a:r>
                    <a:endParaRPr lang="ru-RU" sz="1200" dirty="0" smtClean="0">
                      <a:latin typeface="Tahoma" pitchFamily="34" charset="0"/>
                      <a:cs typeface="Tahoma" pitchFamily="34" charset="0"/>
                    </a:endParaRPr>
                  </a:p>
                  <a:p>
                    <a:pPr>
                      <a:defRPr sz="1200">
                        <a:latin typeface="Tahoma" pitchFamily="34" charset="0"/>
                        <a:cs typeface="Tahoma" pitchFamily="34" charset="0"/>
                      </a:defRPr>
                    </a:pPr>
                    <a:r>
                      <a:rPr lang="ru-RU" sz="1200" dirty="0" smtClean="0">
                        <a:latin typeface="Tahoma" pitchFamily="34" charset="0"/>
                        <a:cs typeface="Tahoma" pitchFamily="34" charset="0"/>
                      </a:rPr>
                      <a:t>факт</a:t>
                    </a:r>
                    <a:endParaRPr lang="en-US" sz="1200" dirty="0">
                      <a:latin typeface="Tahoma" pitchFamily="34" charset="0"/>
                      <a:cs typeface="Tahoma" pitchFamily="34" charset="0"/>
                    </a:endParaRPr>
                  </a:p>
                </c:rich>
              </c:tx>
              <c:spPr/>
              <c:showVal val="1"/>
            </c:dLbl>
            <c:dLbl>
              <c:idx val="1"/>
              <c:layout>
                <c:manualLayout>
                  <c:x val="-2.9761904761904812E-3"/>
                  <c:y val="-0.24791880241591949"/>
                </c:manualLayout>
              </c:layout>
              <c:tx>
                <c:rich>
                  <a:bodyPr/>
                  <a:lstStyle/>
                  <a:p>
                    <a:pPr>
                      <a:defRPr sz="1200">
                        <a:latin typeface="Tahoma" pitchFamily="34" charset="0"/>
                        <a:cs typeface="Tahoma" pitchFamily="34" charset="0"/>
                      </a:defRPr>
                    </a:pPr>
                    <a:r>
                      <a:rPr lang="ru-RU" sz="1200" dirty="0" smtClean="0">
                        <a:latin typeface="Tahoma" pitchFamily="34" charset="0"/>
                        <a:cs typeface="Tahoma" pitchFamily="34" charset="0"/>
                      </a:rPr>
                      <a:t> </a:t>
                    </a:r>
                    <a:r>
                      <a:rPr lang="en-US" sz="1200" dirty="0" smtClean="0">
                        <a:latin typeface="Tahoma" pitchFamily="34" charset="0"/>
                        <a:cs typeface="Tahoma" pitchFamily="34" charset="0"/>
                      </a:rPr>
                      <a:t>40</a:t>
                    </a:r>
                    <a:r>
                      <a:rPr lang="ru-RU" sz="1200" dirty="0" smtClean="0">
                        <a:latin typeface="Tahoma" pitchFamily="34" charset="0"/>
                        <a:cs typeface="Tahoma" pitchFamily="34" charset="0"/>
                      </a:rPr>
                      <a:t> </a:t>
                    </a:r>
                    <a:r>
                      <a:rPr lang="en-US" sz="1200" dirty="0" smtClean="0">
                        <a:latin typeface="Tahoma" pitchFamily="34" charset="0"/>
                        <a:cs typeface="Tahoma" pitchFamily="34" charset="0"/>
                      </a:rPr>
                      <a:t>690</a:t>
                    </a:r>
                    <a:endParaRPr lang="ru-RU" sz="1200" dirty="0" smtClean="0">
                      <a:latin typeface="Tahoma" pitchFamily="34" charset="0"/>
                      <a:cs typeface="Tahoma" pitchFamily="34" charset="0"/>
                    </a:endParaRPr>
                  </a:p>
                  <a:p>
                    <a:pPr>
                      <a:defRPr sz="1200">
                        <a:latin typeface="Tahoma" pitchFamily="34" charset="0"/>
                        <a:cs typeface="Tahoma" pitchFamily="34" charset="0"/>
                      </a:defRPr>
                    </a:pPr>
                    <a:r>
                      <a:rPr lang="ru-RU" sz="1200" dirty="0" smtClean="0">
                        <a:latin typeface="Tahoma" pitchFamily="34" charset="0"/>
                        <a:cs typeface="Tahoma" pitchFamily="34" charset="0"/>
                      </a:rPr>
                      <a:t>оценка </a:t>
                    </a:r>
                    <a:endParaRPr lang="en-US" sz="1200" dirty="0">
                      <a:latin typeface="Tahoma" pitchFamily="34" charset="0"/>
                      <a:cs typeface="Tahoma" pitchFamily="34" charset="0"/>
                    </a:endParaRPr>
                  </a:p>
                </c:rich>
              </c:tx>
              <c:spPr/>
              <c:showVal val="1"/>
            </c:dLbl>
            <c:dLbl>
              <c:idx val="2"/>
              <c:layout>
                <c:manualLayout>
                  <c:x val="0"/>
                  <c:y val="-0.30807884782408457"/>
                </c:manualLayout>
              </c:layout>
              <c:tx>
                <c:rich>
                  <a:bodyPr/>
                  <a:lstStyle/>
                  <a:p>
                    <a:pPr>
                      <a:defRPr sz="1200">
                        <a:latin typeface="Tahoma" pitchFamily="34" charset="0"/>
                        <a:cs typeface="Tahoma" pitchFamily="34" charset="0"/>
                      </a:defRPr>
                    </a:pPr>
                    <a:r>
                      <a:rPr lang="ru-RU" sz="1200" dirty="0" smtClean="0">
                        <a:latin typeface="Tahoma" pitchFamily="34" charset="0"/>
                        <a:cs typeface="Tahoma" pitchFamily="34" charset="0"/>
                      </a:rPr>
                      <a:t> </a:t>
                    </a:r>
                    <a:r>
                      <a:rPr lang="en-US" sz="1200" dirty="0" smtClean="0">
                        <a:latin typeface="Tahoma" pitchFamily="34" charset="0"/>
                        <a:cs typeface="Tahoma" pitchFamily="34" charset="0"/>
                      </a:rPr>
                      <a:t>42</a:t>
                    </a:r>
                    <a:r>
                      <a:rPr lang="ru-RU" sz="1200" dirty="0" smtClean="0">
                        <a:latin typeface="Tahoma" pitchFamily="34" charset="0"/>
                        <a:cs typeface="Tahoma" pitchFamily="34" charset="0"/>
                      </a:rPr>
                      <a:t> </a:t>
                    </a:r>
                    <a:r>
                      <a:rPr lang="en-US" sz="1200" dirty="0" smtClean="0">
                        <a:latin typeface="Tahoma" pitchFamily="34" charset="0"/>
                        <a:cs typeface="Tahoma" pitchFamily="34" charset="0"/>
                      </a:rPr>
                      <a:t>720</a:t>
                    </a:r>
                    <a:endParaRPr lang="ru-RU" sz="1200" dirty="0" smtClean="0">
                      <a:latin typeface="Tahoma" pitchFamily="34" charset="0"/>
                      <a:cs typeface="Tahoma" pitchFamily="34" charset="0"/>
                    </a:endParaRPr>
                  </a:p>
                  <a:p>
                    <a:pPr>
                      <a:defRPr sz="1200">
                        <a:latin typeface="Tahoma" pitchFamily="34" charset="0"/>
                        <a:cs typeface="Tahoma" pitchFamily="34" charset="0"/>
                      </a:defRPr>
                    </a:pPr>
                    <a:r>
                      <a:rPr lang="ru-RU" sz="1200" dirty="0" smtClean="0">
                        <a:latin typeface="Tahoma" pitchFamily="34" charset="0"/>
                        <a:cs typeface="Tahoma" pitchFamily="34" charset="0"/>
                      </a:rPr>
                      <a:t>прогноз</a:t>
                    </a:r>
                    <a:endParaRPr lang="en-US" sz="1200" dirty="0">
                      <a:latin typeface="Tahoma" pitchFamily="34" charset="0"/>
                      <a:cs typeface="Tahoma" pitchFamily="34" charset="0"/>
                    </a:endParaRPr>
                  </a:p>
                </c:rich>
              </c:tx>
              <c:spPr/>
              <c:showVal val="1"/>
            </c:dLbl>
            <c:dLbl>
              <c:idx val="3"/>
              <c:layout>
                <c:manualLayout>
                  <c:x val="0"/>
                  <c:y val="-0.34848263114527639"/>
                </c:manualLayout>
              </c:layout>
              <c:tx>
                <c:rich>
                  <a:bodyPr/>
                  <a:lstStyle/>
                  <a:p>
                    <a:pPr>
                      <a:defRPr sz="1200">
                        <a:latin typeface="Tahoma" pitchFamily="34" charset="0"/>
                        <a:cs typeface="Tahoma" pitchFamily="34" charset="0"/>
                      </a:defRPr>
                    </a:pPr>
                    <a:r>
                      <a:rPr lang="ru-RU" sz="1200" dirty="0" smtClean="0">
                        <a:latin typeface="Tahoma" pitchFamily="34" charset="0"/>
                        <a:cs typeface="Tahoma" pitchFamily="34" charset="0"/>
                      </a:rPr>
                      <a:t> </a:t>
                    </a:r>
                    <a:r>
                      <a:rPr lang="en-US" sz="1200" dirty="0" smtClean="0">
                        <a:latin typeface="Tahoma" pitchFamily="34" charset="0"/>
                        <a:cs typeface="Tahoma" pitchFamily="34" charset="0"/>
                      </a:rPr>
                      <a:t>44</a:t>
                    </a:r>
                    <a:r>
                      <a:rPr lang="ru-RU" sz="1200" dirty="0" smtClean="0">
                        <a:latin typeface="Tahoma" pitchFamily="34" charset="0"/>
                        <a:cs typeface="Tahoma" pitchFamily="34" charset="0"/>
                      </a:rPr>
                      <a:t> </a:t>
                    </a:r>
                    <a:r>
                      <a:rPr lang="en-US" sz="1200" dirty="0" smtClean="0">
                        <a:latin typeface="Tahoma" pitchFamily="34" charset="0"/>
                        <a:cs typeface="Tahoma" pitchFamily="34" charset="0"/>
                      </a:rPr>
                      <a:t>430</a:t>
                    </a:r>
                    <a:endParaRPr lang="ru-RU" sz="1200" dirty="0" smtClean="0">
                      <a:latin typeface="Tahoma" pitchFamily="34" charset="0"/>
                      <a:cs typeface="Tahoma" pitchFamily="34" charset="0"/>
                    </a:endParaRPr>
                  </a:p>
                  <a:p>
                    <a:pPr>
                      <a:defRPr sz="1200">
                        <a:latin typeface="Tahoma" pitchFamily="34" charset="0"/>
                        <a:cs typeface="Tahoma" pitchFamily="34" charset="0"/>
                      </a:defRPr>
                    </a:pPr>
                    <a:r>
                      <a:rPr lang="ru-RU" sz="1200" dirty="0" smtClean="0">
                        <a:latin typeface="Tahoma" pitchFamily="34" charset="0"/>
                        <a:cs typeface="Tahoma" pitchFamily="34" charset="0"/>
                      </a:rPr>
                      <a:t>прогноз</a:t>
                    </a:r>
                    <a:endParaRPr lang="en-US" sz="1200" dirty="0">
                      <a:latin typeface="Tahoma" pitchFamily="34" charset="0"/>
                      <a:cs typeface="Tahoma" pitchFamily="34" charset="0"/>
                    </a:endParaRPr>
                  </a:p>
                </c:rich>
              </c:tx>
              <c:spPr/>
              <c:showVal val="1"/>
            </c:dLbl>
            <c:dLbl>
              <c:idx val="4"/>
              <c:layout>
                <c:manualLayout>
                  <c:x val="-2.3434570678665556E-7"/>
                  <c:y val="-0.37176372058397783"/>
                </c:manualLayout>
              </c:layout>
              <c:tx>
                <c:rich>
                  <a:bodyPr/>
                  <a:lstStyle/>
                  <a:p>
                    <a:pPr>
                      <a:defRPr sz="1200">
                        <a:latin typeface="Tahoma" pitchFamily="34" charset="0"/>
                        <a:cs typeface="Tahoma" pitchFamily="34" charset="0"/>
                      </a:defRPr>
                    </a:pPr>
                    <a:r>
                      <a:rPr lang="ru-RU" sz="1200" dirty="0" smtClean="0">
                        <a:latin typeface="Tahoma" pitchFamily="34" charset="0"/>
                        <a:cs typeface="Tahoma" pitchFamily="34" charset="0"/>
                      </a:rPr>
                      <a:t> </a:t>
                    </a:r>
                    <a:r>
                      <a:rPr lang="en-US" sz="1200" dirty="0" smtClean="0">
                        <a:latin typeface="Tahoma" pitchFamily="34" charset="0"/>
                        <a:cs typeface="Tahoma" pitchFamily="34" charset="0"/>
                      </a:rPr>
                      <a:t>46</a:t>
                    </a:r>
                    <a:r>
                      <a:rPr lang="ru-RU" sz="1200" dirty="0" smtClean="0">
                        <a:latin typeface="Tahoma" pitchFamily="34" charset="0"/>
                        <a:cs typeface="Tahoma" pitchFamily="34" charset="0"/>
                      </a:rPr>
                      <a:t> </a:t>
                    </a:r>
                    <a:r>
                      <a:rPr lang="en-US" sz="1200" dirty="0" smtClean="0">
                        <a:latin typeface="Tahoma" pitchFamily="34" charset="0"/>
                        <a:cs typeface="Tahoma" pitchFamily="34" charset="0"/>
                      </a:rPr>
                      <a:t>200</a:t>
                    </a:r>
                    <a:r>
                      <a:rPr lang="ru-RU" sz="1200" dirty="0" smtClean="0">
                        <a:latin typeface="Tahoma" pitchFamily="34" charset="0"/>
                        <a:cs typeface="Tahoma" pitchFamily="34" charset="0"/>
                      </a:rPr>
                      <a:t> прогноз</a:t>
                    </a:r>
                    <a:endParaRPr lang="en-US" sz="1200" dirty="0">
                      <a:latin typeface="Tahoma" pitchFamily="34" charset="0"/>
                      <a:cs typeface="Tahoma" pitchFamily="34" charset="0"/>
                    </a:endParaRPr>
                  </a:p>
                </c:rich>
              </c:tx>
              <c:spPr/>
              <c:showVal val="1"/>
            </c:dLbl>
            <c:txPr>
              <a:bodyPr/>
              <a:lstStyle/>
              <a:p>
                <a:pPr>
                  <a:defRPr sz="1200"/>
                </a:pPr>
                <a:endParaRPr lang="ru-RU"/>
              </a:p>
            </c:txPr>
            <c:showVal val="1"/>
          </c:dLbls>
          <c:cat>
            <c:strRef>
              <c:f>Лист1!$A$2:$A$6</c:f>
              <c:strCache>
                <c:ptCount val="5"/>
                <c:pt idx="0">
                  <c:v>2017 г.</c:v>
                </c:pt>
                <c:pt idx="1">
                  <c:v>2018 г.</c:v>
                </c:pt>
                <c:pt idx="2">
                  <c:v>2019 г.</c:v>
                </c:pt>
                <c:pt idx="3">
                  <c:v>2020 г.</c:v>
                </c:pt>
                <c:pt idx="4">
                  <c:v>2021г.</c:v>
                </c:pt>
              </c:strCache>
            </c:strRef>
          </c:cat>
          <c:val>
            <c:numRef>
              <c:f>Лист1!$B$2:$B$6</c:f>
              <c:numCache>
                <c:formatCode>General</c:formatCode>
                <c:ptCount val="5"/>
                <c:pt idx="0">
                  <c:v>39900</c:v>
                </c:pt>
                <c:pt idx="1">
                  <c:v>40690</c:v>
                </c:pt>
                <c:pt idx="2">
                  <c:v>42720</c:v>
                </c:pt>
                <c:pt idx="3">
                  <c:v>44430</c:v>
                </c:pt>
                <c:pt idx="4">
                  <c:v>46200</c:v>
                </c:pt>
              </c:numCache>
            </c:numRef>
          </c:val>
        </c:ser>
        <c:overlap val="100"/>
        <c:axId val="114985984"/>
        <c:axId val="114995968"/>
      </c:barChart>
      <c:catAx>
        <c:axId val="114985984"/>
        <c:scaling>
          <c:orientation val="minMax"/>
        </c:scaling>
        <c:axPos val="b"/>
        <c:numFmt formatCode="General" sourceLinked="1"/>
        <c:tickLblPos val="nextTo"/>
        <c:txPr>
          <a:bodyPr/>
          <a:lstStyle/>
          <a:p>
            <a:pPr>
              <a:defRPr sz="1600"/>
            </a:pPr>
            <a:endParaRPr lang="ru-RU"/>
          </a:p>
        </c:txPr>
        <c:crossAx val="114995968"/>
        <c:crosses val="autoZero"/>
        <c:auto val="1"/>
        <c:lblAlgn val="ctr"/>
        <c:lblOffset val="100"/>
      </c:catAx>
      <c:valAx>
        <c:axId val="114995968"/>
        <c:scaling>
          <c:orientation val="minMax"/>
        </c:scaling>
        <c:delete val="1"/>
        <c:axPos val="l"/>
        <c:numFmt formatCode="General" sourceLinked="1"/>
        <c:tickLblPos val="nextTo"/>
        <c:crossAx val="114985984"/>
        <c:crosses val="autoZero"/>
        <c:crossBetween val="between"/>
      </c:valAx>
    </c:plotArea>
    <c:plotVisOnly val="1"/>
    <c:dispBlanksAs val="gap"/>
  </c:chart>
  <c:txPr>
    <a:bodyPr/>
    <a:lstStyle/>
    <a:p>
      <a:pPr>
        <a:defRPr sz="18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9.4444444444444525E-2"/>
          <c:y val="5.4320607457594108E-2"/>
          <c:w val="0.88888888888888884"/>
          <c:h val="0.72693609999035658"/>
        </c:manualLayout>
      </c:layout>
      <c:barChart>
        <c:barDir val="col"/>
        <c:grouping val="stacked"/>
        <c:ser>
          <c:idx val="0"/>
          <c:order val="0"/>
          <c:tx>
            <c:strRef>
              <c:f>Лист1!$B$1</c:f>
              <c:strCache>
                <c:ptCount val="1"/>
                <c:pt idx="0">
                  <c:v>Ряд 1</c:v>
                </c:pt>
              </c:strCache>
            </c:strRef>
          </c:tx>
          <c:spPr>
            <a:solidFill>
              <a:schemeClr val="accent2">
                <a:lumMod val="60000"/>
                <a:lumOff val="40000"/>
              </a:schemeClr>
            </a:solidFill>
          </c:spPr>
          <c:dLbls>
            <c:dLbl>
              <c:idx val="0"/>
              <c:layout>
                <c:manualLayout>
                  <c:x val="-5.2287560171865475E-3"/>
                  <c:y val="-0.23006374923216041"/>
                </c:manualLayout>
              </c:layout>
              <c:tx>
                <c:rich>
                  <a:bodyPr/>
                  <a:lstStyle/>
                  <a:p>
                    <a:pPr>
                      <a:defRPr sz="1200">
                        <a:latin typeface="Tahoma" pitchFamily="34" charset="0"/>
                        <a:cs typeface="Tahoma" pitchFamily="34" charset="0"/>
                      </a:defRPr>
                    </a:pPr>
                    <a:r>
                      <a:rPr lang="en-US" sz="1200" dirty="0">
                        <a:latin typeface="Tahoma" pitchFamily="34" charset="0"/>
                        <a:cs typeface="Tahoma" pitchFamily="34" charset="0"/>
                      </a:rPr>
                      <a:t>2 </a:t>
                    </a:r>
                    <a:r>
                      <a:rPr lang="en-US" sz="1200" dirty="0" smtClean="0">
                        <a:latin typeface="Tahoma" pitchFamily="34" charset="0"/>
                        <a:cs typeface="Tahoma" pitchFamily="34" charset="0"/>
                      </a:rPr>
                      <a:t>371</a:t>
                    </a:r>
                    <a:r>
                      <a:rPr lang="ru-RU" sz="1200" dirty="0" smtClean="0">
                        <a:latin typeface="Tahoma" pitchFamily="34" charset="0"/>
                        <a:cs typeface="Tahoma" pitchFamily="34" charset="0"/>
                      </a:rPr>
                      <a:t> </a:t>
                    </a:r>
                  </a:p>
                  <a:p>
                    <a:pPr>
                      <a:defRPr sz="1200">
                        <a:latin typeface="Tahoma" pitchFamily="34" charset="0"/>
                        <a:cs typeface="Tahoma" pitchFamily="34" charset="0"/>
                      </a:defRPr>
                    </a:pPr>
                    <a:r>
                      <a:rPr lang="ru-RU" sz="1200" dirty="0" smtClean="0">
                        <a:latin typeface="Tahoma" pitchFamily="34" charset="0"/>
                        <a:cs typeface="Tahoma" pitchFamily="34" charset="0"/>
                      </a:rPr>
                      <a:t>факт</a:t>
                    </a:r>
                    <a:endParaRPr lang="en-US" sz="1200" dirty="0">
                      <a:latin typeface="Tahoma" pitchFamily="34" charset="0"/>
                      <a:cs typeface="Tahoma" pitchFamily="34" charset="0"/>
                    </a:endParaRPr>
                  </a:p>
                </c:rich>
              </c:tx>
              <c:spPr/>
              <c:showVal val="1"/>
            </c:dLbl>
            <c:dLbl>
              <c:idx val="1"/>
              <c:layout>
                <c:manualLayout>
                  <c:x val="-7.8431340257798313E-3"/>
                  <c:y val="-0.21960630608524456"/>
                </c:manualLayout>
              </c:layout>
              <c:tx>
                <c:rich>
                  <a:bodyPr/>
                  <a:lstStyle/>
                  <a:p>
                    <a:pPr>
                      <a:defRPr sz="1200">
                        <a:latin typeface="Tahoma" pitchFamily="34" charset="0"/>
                        <a:cs typeface="Tahoma" pitchFamily="34" charset="0"/>
                      </a:defRPr>
                    </a:pPr>
                    <a:r>
                      <a:rPr lang="en-US" sz="1200" dirty="0">
                        <a:latin typeface="Tahoma" pitchFamily="34" charset="0"/>
                        <a:cs typeface="Tahoma" pitchFamily="34" charset="0"/>
                      </a:rPr>
                      <a:t>2 </a:t>
                    </a:r>
                    <a:r>
                      <a:rPr lang="en-US" sz="1200" dirty="0" smtClean="0">
                        <a:latin typeface="Tahoma" pitchFamily="34" charset="0"/>
                        <a:cs typeface="Tahoma" pitchFamily="34" charset="0"/>
                      </a:rPr>
                      <a:t>373</a:t>
                    </a:r>
                    <a:r>
                      <a:rPr lang="ru-RU" sz="1200" dirty="0" smtClean="0">
                        <a:latin typeface="Tahoma" pitchFamily="34" charset="0"/>
                        <a:cs typeface="Tahoma" pitchFamily="34" charset="0"/>
                      </a:rPr>
                      <a:t> оценка</a:t>
                    </a:r>
                    <a:endParaRPr lang="en-US" sz="1200" dirty="0">
                      <a:latin typeface="Tahoma" pitchFamily="34" charset="0"/>
                      <a:cs typeface="Tahoma" pitchFamily="34" charset="0"/>
                    </a:endParaRPr>
                  </a:p>
                </c:rich>
              </c:tx>
              <c:spPr/>
              <c:showVal val="1"/>
            </c:dLbl>
            <c:dLbl>
              <c:idx val="2"/>
              <c:layout>
                <c:manualLayout>
                  <c:x val="1.0457512034373099E-2"/>
                  <c:y val="-0.2980371296871166"/>
                </c:manualLayout>
              </c:layout>
              <c:tx>
                <c:rich>
                  <a:bodyPr/>
                  <a:lstStyle/>
                  <a:p>
                    <a:pPr>
                      <a:defRPr sz="1200">
                        <a:latin typeface="Tahoma" pitchFamily="34" charset="0"/>
                        <a:cs typeface="Tahoma" pitchFamily="34" charset="0"/>
                      </a:defRPr>
                    </a:pPr>
                    <a:r>
                      <a:rPr lang="en-US" sz="1200" dirty="0">
                        <a:latin typeface="Tahoma" pitchFamily="34" charset="0"/>
                        <a:cs typeface="Tahoma" pitchFamily="34" charset="0"/>
                      </a:rPr>
                      <a:t>2 </a:t>
                    </a:r>
                    <a:r>
                      <a:rPr lang="en-US" sz="1200" dirty="0" smtClean="0">
                        <a:latin typeface="Tahoma" pitchFamily="34" charset="0"/>
                        <a:cs typeface="Tahoma" pitchFamily="34" charset="0"/>
                      </a:rPr>
                      <a:t>480</a:t>
                    </a:r>
                    <a:r>
                      <a:rPr lang="ru-RU" sz="1200" dirty="0" smtClean="0">
                        <a:latin typeface="Tahoma" pitchFamily="34" charset="0"/>
                        <a:cs typeface="Tahoma" pitchFamily="34" charset="0"/>
                      </a:rPr>
                      <a:t> прогноз</a:t>
                    </a:r>
                    <a:endParaRPr lang="en-US" sz="1200" dirty="0">
                      <a:latin typeface="Tahoma" pitchFamily="34" charset="0"/>
                      <a:cs typeface="Tahoma" pitchFamily="34" charset="0"/>
                    </a:endParaRPr>
                  </a:p>
                </c:rich>
              </c:tx>
              <c:spPr/>
              <c:showVal val="1"/>
            </c:dLbl>
            <c:dLbl>
              <c:idx val="3"/>
              <c:layout>
                <c:manualLayout>
                  <c:x val="-7.8431340257798313E-3"/>
                  <c:y val="-0.35555306699515682"/>
                </c:manualLayout>
              </c:layout>
              <c:tx>
                <c:rich>
                  <a:bodyPr/>
                  <a:lstStyle/>
                  <a:p>
                    <a:pPr>
                      <a:defRPr sz="1200">
                        <a:latin typeface="Tahoma" pitchFamily="34" charset="0"/>
                        <a:cs typeface="Tahoma" pitchFamily="34" charset="0"/>
                      </a:defRPr>
                    </a:pPr>
                    <a:r>
                      <a:rPr lang="en-US" sz="1200" dirty="0">
                        <a:latin typeface="Tahoma" pitchFamily="34" charset="0"/>
                        <a:cs typeface="Tahoma" pitchFamily="34" charset="0"/>
                      </a:rPr>
                      <a:t>2 </a:t>
                    </a:r>
                    <a:r>
                      <a:rPr lang="en-US" sz="1200" dirty="0" smtClean="0">
                        <a:latin typeface="Tahoma" pitchFamily="34" charset="0"/>
                        <a:cs typeface="Tahoma" pitchFamily="34" charset="0"/>
                      </a:rPr>
                      <a:t>595</a:t>
                    </a:r>
                    <a:r>
                      <a:rPr lang="ru-RU" sz="1200" dirty="0" smtClean="0">
                        <a:latin typeface="Tahoma" pitchFamily="34" charset="0"/>
                        <a:cs typeface="Tahoma" pitchFamily="34" charset="0"/>
                      </a:rPr>
                      <a:t> прогноз</a:t>
                    </a:r>
                    <a:endParaRPr lang="en-US" sz="1200" dirty="0">
                      <a:latin typeface="Tahoma" pitchFamily="34" charset="0"/>
                      <a:cs typeface="Tahoma" pitchFamily="34" charset="0"/>
                    </a:endParaRPr>
                  </a:p>
                </c:rich>
              </c:tx>
              <c:spPr/>
              <c:showVal val="1"/>
            </c:dLbl>
            <c:dLbl>
              <c:idx val="4"/>
              <c:layout>
                <c:manualLayout>
                  <c:x val="-4.1171307221941536E-7"/>
                  <c:y val="-0.3757466367380683"/>
                </c:manualLayout>
              </c:layout>
              <c:tx>
                <c:rich>
                  <a:bodyPr/>
                  <a:lstStyle/>
                  <a:p>
                    <a:pPr>
                      <a:defRPr sz="1200">
                        <a:latin typeface="Tahoma" pitchFamily="34" charset="0"/>
                        <a:cs typeface="Tahoma" pitchFamily="34" charset="0"/>
                      </a:defRPr>
                    </a:pPr>
                    <a:r>
                      <a:rPr lang="en-US" sz="1200" dirty="0">
                        <a:latin typeface="Tahoma" pitchFamily="34" charset="0"/>
                        <a:cs typeface="Tahoma" pitchFamily="34" charset="0"/>
                      </a:rPr>
                      <a:t>2 </a:t>
                    </a:r>
                    <a:r>
                      <a:rPr lang="en-US" sz="1200" dirty="0" smtClean="0">
                        <a:latin typeface="Tahoma" pitchFamily="34" charset="0"/>
                        <a:cs typeface="Tahoma" pitchFamily="34" charset="0"/>
                      </a:rPr>
                      <a:t>720</a:t>
                    </a:r>
                    <a:r>
                      <a:rPr lang="ru-RU" sz="1200" dirty="0" smtClean="0">
                        <a:latin typeface="Tahoma" pitchFamily="34" charset="0"/>
                        <a:cs typeface="Tahoma" pitchFamily="34" charset="0"/>
                      </a:rPr>
                      <a:t> прогноз</a:t>
                    </a:r>
                    <a:endParaRPr lang="en-US" sz="1200" dirty="0">
                      <a:latin typeface="Tahoma" pitchFamily="34" charset="0"/>
                      <a:cs typeface="Tahoma" pitchFamily="34" charset="0"/>
                    </a:endParaRPr>
                  </a:p>
                </c:rich>
              </c:tx>
              <c:spPr/>
              <c:showVal val="1"/>
            </c:dLbl>
            <c:txPr>
              <a:bodyPr/>
              <a:lstStyle/>
              <a:p>
                <a:pPr>
                  <a:defRPr sz="1200"/>
                </a:pPr>
                <a:endParaRPr lang="ru-RU"/>
              </a:p>
            </c:txPr>
            <c:showVal val="1"/>
          </c:dLbls>
          <c:cat>
            <c:strRef>
              <c:f>Лист1!$A$2:$A$6</c:f>
              <c:strCache>
                <c:ptCount val="5"/>
                <c:pt idx="0">
                  <c:v>2017 г.</c:v>
                </c:pt>
                <c:pt idx="1">
                  <c:v>2018 г.</c:v>
                </c:pt>
                <c:pt idx="2">
                  <c:v>2019 г.</c:v>
                </c:pt>
                <c:pt idx="3">
                  <c:v>2020 г.</c:v>
                </c:pt>
                <c:pt idx="4">
                  <c:v>2021 г.</c:v>
                </c:pt>
              </c:strCache>
            </c:strRef>
          </c:cat>
          <c:val>
            <c:numRef>
              <c:f>Лист1!$B$2:$B$6</c:f>
              <c:numCache>
                <c:formatCode>#,##0</c:formatCode>
                <c:ptCount val="5"/>
                <c:pt idx="0">
                  <c:v>2371</c:v>
                </c:pt>
                <c:pt idx="1">
                  <c:v>2373</c:v>
                </c:pt>
                <c:pt idx="2">
                  <c:v>2480</c:v>
                </c:pt>
                <c:pt idx="3">
                  <c:v>2595</c:v>
                </c:pt>
                <c:pt idx="4">
                  <c:v>2720</c:v>
                </c:pt>
              </c:numCache>
            </c:numRef>
          </c:val>
        </c:ser>
        <c:overlap val="100"/>
        <c:axId val="99596160"/>
        <c:axId val="99597696"/>
      </c:barChart>
      <c:catAx>
        <c:axId val="99596160"/>
        <c:scaling>
          <c:orientation val="minMax"/>
        </c:scaling>
        <c:axPos val="b"/>
        <c:tickLblPos val="nextTo"/>
        <c:txPr>
          <a:bodyPr/>
          <a:lstStyle/>
          <a:p>
            <a:pPr>
              <a:defRPr sz="1600"/>
            </a:pPr>
            <a:endParaRPr lang="ru-RU"/>
          </a:p>
        </c:txPr>
        <c:crossAx val="99597696"/>
        <c:crosses val="autoZero"/>
        <c:auto val="1"/>
        <c:lblAlgn val="ctr"/>
        <c:lblOffset val="100"/>
      </c:catAx>
      <c:valAx>
        <c:axId val="99597696"/>
        <c:scaling>
          <c:orientation val="minMax"/>
        </c:scaling>
        <c:delete val="1"/>
        <c:axPos val="l"/>
        <c:numFmt formatCode="#,##0" sourceLinked="1"/>
        <c:tickLblPos val="nextTo"/>
        <c:crossAx val="99596160"/>
        <c:crosses val="autoZero"/>
        <c:crossBetween val="between"/>
      </c:valAx>
      <c:spPr>
        <a:noFill/>
        <a:ln w="25400">
          <a:noFill/>
        </a:ln>
      </c:spPr>
    </c:plotArea>
    <c:plotVisOnly val="1"/>
    <c:dispBlanksAs val="gap"/>
  </c:chart>
  <c:txPr>
    <a:bodyPr/>
    <a:lstStyle/>
    <a:p>
      <a:pPr>
        <a:defRPr sz="18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4.6630252845202703E-2"/>
          <c:y val="0.12216311831104212"/>
          <c:w val="0.93588340233784661"/>
          <c:h val="0.66614151851805714"/>
        </c:manualLayout>
      </c:layout>
      <c:barChart>
        <c:barDir val="col"/>
        <c:grouping val="stacked"/>
        <c:ser>
          <c:idx val="0"/>
          <c:order val="0"/>
          <c:tx>
            <c:strRef>
              <c:f>Лист1!$B$1</c:f>
              <c:strCache>
                <c:ptCount val="1"/>
                <c:pt idx="0">
                  <c:v>Ряд 1</c:v>
                </c:pt>
              </c:strCache>
            </c:strRef>
          </c:tx>
          <c:spPr>
            <a:solidFill>
              <a:srgbClr val="FFC000"/>
            </a:solidFill>
          </c:spPr>
          <c:dLbls>
            <c:dLbl>
              <c:idx val="0"/>
              <c:layout>
                <c:manualLayout>
                  <c:x val="0"/>
                  <c:y val="-0.31666666666666926"/>
                </c:manualLayout>
              </c:layout>
              <c:tx>
                <c:rich>
                  <a:bodyPr/>
                  <a:lstStyle/>
                  <a:p>
                    <a:pPr>
                      <a:defRPr sz="1200">
                        <a:latin typeface="Tahoma" pitchFamily="34" charset="0"/>
                        <a:cs typeface="Tahoma" pitchFamily="34" charset="0"/>
                      </a:defRPr>
                    </a:pPr>
                    <a:r>
                      <a:rPr lang="en-US" sz="1200" dirty="0">
                        <a:latin typeface="Tahoma" pitchFamily="34" charset="0"/>
                        <a:cs typeface="Tahoma" pitchFamily="34" charset="0"/>
                      </a:rPr>
                      <a:t>14 </a:t>
                    </a:r>
                    <a:r>
                      <a:rPr lang="en-US" sz="1200" dirty="0" smtClean="0">
                        <a:latin typeface="Tahoma" pitchFamily="34" charset="0"/>
                        <a:cs typeface="Tahoma" pitchFamily="34" charset="0"/>
                      </a:rPr>
                      <a:t>275</a:t>
                    </a:r>
                    <a:endParaRPr lang="ru-RU" sz="1200" dirty="0" smtClean="0">
                      <a:latin typeface="Tahoma" pitchFamily="34" charset="0"/>
                      <a:cs typeface="Tahoma" pitchFamily="34" charset="0"/>
                    </a:endParaRPr>
                  </a:p>
                  <a:p>
                    <a:pPr>
                      <a:defRPr sz="1200">
                        <a:latin typeface="Tahoma" pitchFamily="34" charset="0"/>
                        <a:cs typeface="Tahoma" pitchFamily="34" charset="0"/>
                      </a:defRPr>
                    </a:pPr>
                    <a:r>
                      <a:rPr lang="ru-RU" sz="1200" dirty="0" smtClean="0">
                        <a:latin typeface="Tahoma" pitchFamily="34" charset="0"/>
                        <a:cs typeface="Tahoma" pitchFamily="34" charset="0"/>
                      </a:rPr>
                      <a:t>факт</a:t>
                    </a:r>
                    <a:endParaRPr lang="en-US" sz="1200" dirty="0">
                      <a:latin typeface="Tahoma" pitchFamily="34" charset="0"/>
                      <a:cs typeface="Tahoma" pitchFamily="34" charset="0"/>
                    </a:endParaRPr>
                  </a:p>
                </c:rich>
              </c:tx>
              <c:spPr/>
              <c:showVal val="1"/>
            </c:dLbl>
            <c:dLbl>
              <c:idx val="1"/>
              <c:layout>
                <c:manualLayout>
                  <c:x val="0"/>
                  <c:y val="-0.35000000000000031"/>
                </c:manualLayout>
              </c:layout>
              <c:tx>
                <c:rich>
                  <a:bodyPr/>
                  <a:lstStyle/>
                  <a:p>
                    <a:pPr>
                      <a:defRPr sz="1200">
                        <a:latin typeface="Tahoma" pitchFamily="34" charset="0"/>
                        <a:cs typeface="Tahoma" pitchFamily="34" charset="0"/>
                      </a:defRPr>
                    </a:pPr>
                    <a:r>
                      <a:rPr lang="en-US" sz="1200" dirty="0">
                        <a:latin typeface="Tahoma" pitchFamily="34" charset="0"/>
                        <a:cs typeface="Tahoma" pitchFamily="34" charset="0"/>
                      </a:rPr>
                      <a:t>14 </a:t>
                    </a:r>
                    <a:r>
                      <a:rPr lang="en-US" sz="1200" dirty="0" smtClean="0">
                        <a:latin typeface="Tahoma" pitchFamily="34" charset="0"/>
                        <a:cs typeface="Tahoma" pitchFamily="34" charset="0"/>
                      </a:rPr>
                      <a:t>990</a:t>
                    </a:r>
                    <a:r>
                      <a:rPr lang="ru-RU" sz="1200" dirty="0" smtClean="0">
                        <a:latin typeface="Tahoma" pitchFamily="34" charset="0"/>
                        <a:cs typeface="Tahoma" pitchFamily="34" charset="0"/>
                      </a:rPr>
                      <a:t> оценка</a:t>
                    </a:r>
                    <a:endParaRPr lang="en-US" sz="1200" dirty="0">
                      <a:latin typeface="Tahoma" pitchFamily="34" charset="0"/>
                      <a:cs typeface="Tahoma" pitchFamily="34" charset="0"/>
                    </a:endParaRPr>
                  </a:p>
                </c:rich>
              </c:tx>
              <c:spPr/>
              <c:showVal val="1"/>
            </c:dLbl>
            <c:dLbl>
              <c:idx val="2"/>
              <c:layout>
                <c:manualLayout>
                  <c:x val="-2.9143908028251876E-3"/>
                  <c:y val="-0.3722222222222239"/>
                </c:manualLayout>
              </c:layout>
              <c:tx>
                <c:rich>
                  <a:bodyPr/>
                  <a:lstStyle/>
                  <a:p>
                    <a:pPr>
                      <a:defRPr sz="1200">
                        <a:latin typeface="Tahoma" pitchFamily="34" charset="0"/>
                        <a:cs typeface="Tahoma" pitchFamily="34" charset="0"/>
                      </a:defRPr>
                    </a:pPr>
                    <a:r>
                      <a:rPr lang="en-US" sz="1200" dirty="0">
                        <a:latin typeface="Tahoma" pitchFamily="34" charset="0"/>
                        <a:cs typeface="Tahoma" pitchFamily="34" charset="0"/>
                      </a:rPr>
                      <a:t>15 </a:t>
                    </a:r>
                    <a:r>
                      <a:rPr lang="en-US" sz="1200" dirty="0" smtClean="0">
                        <a:latin typeface="Tahoma" pitchFamily="34" charset="0"/>
                        <a:cs typeface="Tahoma" pitchFamily="34" charset="0"/>
                      </a:rPr>
                      <a:t>900</a:t>
                    </a:r>
                    <a:r>
                      <a:rPr lang="ru-RU" sz="1200" dirty="0" smtClean="0">
                        <a:latin typeface="Tahoma" pitchFamily="34" charset="0"/>
                        <a:cs typeface="Tahoma" pitchFamily="34" charset="0"/>
                      </a:rPr>
                      <a:t> прогноз</a:t>
                    </a:r>
                    <a:endParaRPr lang="en-US" sz="1200" dirty="0">
                      <a:latin typeface="Tahoma" pitchFamily="34" charset="0"/>
                      <a:cs typeface="Tahoma" pitchFamily="34" charset="0"/>
                    </a:endParaRPr>
                  </a:p>
                </c:rich>
              </c:tx>
              <c:spPr/>
              <c:showVal val="1"/>
            </c:dLbl>
            <c:dLbl>
              <c:idx val="3"/>
              <c:layout>
                <c:manualLayout>
                  <c:x val="2.9143908028251876E-3"/>
                  <c:y val="-0.38888888888889328"/>
                </c:manualLayout>
              </c:layout>
              <c:tx>
                <c:rich>
                  <a:bodyPr/>
                  <a:lstStyle/>
                  <a:p>
                    <a:pPr>
                      <a:defRPr sz="1200">
                        <a:latin typeface="Tahoma" pitchFamily="34" charset="0"/>
                        <a:cs typeface="Tahoma" pitchFamily="34" charset="0"/>
                      </a:defRPr>
                    </a:pPr>
                    <a:r>
                      <a:rPr lang="en-US" sz="1200" dirty="0">
                        <a:latin typeface="Tahoma" pitchFamily="34" charset="0"/>
                        <a:cs typeface="Tahoma" pitchFamily="34" charset="0"/>
                      </a:rPr>
                      <a:t>16 </a:t>
                    </a:r>
                    <a:r>
                      <a:rPr lang="en-US" sz="1200" dirty="0" smtClean="0">
                        <a:latin typeface="Tahoma" pitchFamily="34" charset="0"/>
                        <a:cs typeface="Tahoma" pitchFamily="34" charset="0"/>
                      </a:rPr>
                      <a:t>720</a:t>
                    </a:r>
                    <a:r>
                      <a:rPr lang="ru-RU" sz="1200" dirty="0" smtClean="0">
                        <a:latin typeface="Tahoma" pitchFamily="34" charset="0"/>
                        <a:cs typeface="Tahoma" pitchFamily="34" charset="0"/>
                      </a:rPr>
                      <a:t> прогноз</a:t>
                    </a:r>
                    <a:endParaRPr lang="en-US" sz="1200" dirty="0">
                      <a:latin typeface="Tahoma" pitchFamily="34" charset="0"/>
                      <a:cs typeface="Tahoma" pitchFamily="34" charset="0"/>
                    </a:endParaRPr>
                  </a:p>
                </c:rich>
              </c:tx>
              <c:spPr/>
              <c:showVal val="1"/>
            </c:dLbl>
            <c:dLbl>
              <c:idx val="4"/>
              <c:layout>
                <c:manualLayout>
                  <c:x val="8.7431724084755039E-3"/>
                  <c:y val="-0.3722222222222239"/>
                </c:manualLayout>
              </c:layout>
              <c:tx>
                <c:rich>
                  <a:bodyPr/>
                  <a:lstStyle/>
                  <a:p>
                    <a:pPr>
                      <a:defRPr sz="1200">
                        <a:latin typeface="Tahoma" pitchFamily="34" charset="0"/>
                        <a:cs typeface="Tahoma" pitchFamily="34" charset="0"/>
                      </a:defRPr>
                    </a:pPr>
                    <a:r>
                      <a:rPr lang="en-US" sz="1200" dirty="0">
                        <a:latin typeface="Tahoma" pitchFamily="34" charset="0"/>
                        <a:cs typeface="Tahoma" pitchFamily="34" charset="0"/>
                      </a:rPr>
                      <a:t>17 </a:t>
                    </a:r>
                    <a:r>
                      <a:rPr lang="en-US" sz="1200" dirty="0" smtClean="0">
                        <a:latin typeface="Tahoma" pitchFamily="34" charset="0"/>
                        <a:cs typeface="Tahoma" pitchFamily="34" charset="0"/>
                      </a:rPr>
                      <a:t>755</a:t>
                    </a:r>
                    <a:r>
                      <a:rPr lang="ru-RU" sz="1200" dirty="0" smtClean="0">
                        <a:latin typeface="Tahoma" pitchFamily="34" charset="0"/>
                        <a:cs typeface="Tahoma" pitchFamily="34" charset="0"/>
                      </a:rPr>
                      <a:t>  прогноз</a:t>
                    </a:r>
                    <a:endParaRPr lang="en-US" sz="1200" dirty="0">
                      <a:latin typeface="Tahoma" pitchFamily="34" charset="0"/>
                      <a:cs typeface="Tahoma" pitchFamily="34" charset="0"/>
                    </a:endParaRPr>
                  </a:p>
                </c:rich>
              </c:tx>
              <c:spPr/>
              <c:showVal val="1"/>
            </c:dLbl>
            <c:txPr>
              <a:bodyPr/>
              <a:lstStyle/>
              <a:p>
                <a:pPr>
                  <a:defRPr sz="1200"/>
                </a:pPr>
                <a:endParaRPr lang="ru-RU"/>
              </a:p>
            </c:txPr>
            <c:showVal val="1"/>
          </c:dLbls>
          <c:cat>
            <c:strRef>
              <c:f>Лист1!$A$2:$A$6</c:f>
              <c:strCache>
                <c:ptCount val="5"/>
                <c:pt idx="0">
                  <c:v>2017 г.</c:v>
                </c:pt>
                <c:pt idx="1">
                  <c:v>2018 г.</c:v>
                </c:pt>
                <c:pt idx="2">
                  <c:v>2019 г.</c:v>
                </c:pt>
                <c:pt idx="3">
                  <c:v>2020 г.</c:v>
                </c:pt>
                <c:pt idx="4">
                  <c:v>2021 г.</c:v>
                </c:pt>
              </c:strCache>
            </c:strRef>
          </c:cat>
          <c:val>
            <c:numRef>
              <c:f>Лист1!$B$2:$B$6</c:f>
              <c:numCache>
                <c:formatCode>#,##0</c:formatCode>
                <c:ptCount val="5"/>
                <c:pt idx="0">
                  <c:v>14275</c:v>
                </c:pt>
                <c:pt idx="1">
                  <c:v>14990</c:v>
                </c:pt>
                <c:pt idx="2">
                  <c:v>15900</c:v>
                </c:pt>
                <c:pt idx="3">
                  <c:v>16720</c:v>
                </c:pt>
                <c:pt idx="4">
                  <c:v>17755</c:v>
                </c:pt>
              </c:numCache>
            </c:numRef>
          </c:val>
        </c:ser>
        <c:overlap val="100"/>
        <c:axId val="115495680"/>
        <c:axId val="115497216"/>
      </c:barChart>
      <c:catAx>
        <c:axId val="115495680"/>
        <c:scaling>
          <c:orientation val="minMax"/>
        </c:scaling>
        <c:axPos val="b"/>
        <c:tickLblPos val="nextTo"/>
        <c:txPr>
          <a:bodyPr/>
          <a:lstStyle/>
          <a:p>
            <a:pPr>
              <a:defRPr sz="1600"/>
            </a:pPr>
            <a:endParaRPr lang="ru-RU"/>
          </a:p>
        </c:txPr>
        <c:crossAx val="115497216"/>
        <c:crosses val="autoZero"/>
        <c:auto val="1"/>
        <c:lblAlgn val="ctr"/>
        <c:lblOffset val="100"/>
      </c:catAx>
      <c:valAx>
        <c:axId val="115497216"/>
        <c:scaling>
          <c:orientation val="minMax"/>
        </c:scaling>
        <c:delete val="1"/>
        <c:axPos val="l"/>
        <c:numFmt formatCode="#,##0" sourceLinked="1"/>
        <c:tickLblPos val="nextTo"/>
        <c:crossAx val="115495680"/>
        <c:crosses val="autoZero"/>
        <c:crossBetween val="between"/>
      </c:valAx>
    </c:plotArea>
    <c:plotVisOnly val="1"/>
    <c:dispBlanksAs val="gap"/>
  </c:chart>
  <c:txPr>
    <a:bodyPr/>
    <a:lstStyle/>
    <a:p>
      <a:pPr>
        <a:defRPr sz="1800"/>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1.5905580559977903E-2"/>
          <c:y val="9.7491413620981682E-2"/>
          <c:w val="0.98409441944002263"/>
          <c:h val="0.67715530982762218"/>
        </c:manualLayout>
      </c:layout>
      <c:barChart>
        <c:barDir val="col"/>
        <c:grouping val="stacked"/>
        <c:ser>
          <c:idx val="0"/>
          <c:order val="0"/>
          <c:tx>
            <c:strRef>
              <c:f>Лист1!$B$1</c:f>
              <c:strCache>
                <c:ptCount val="1"/>
                <c:pt idx="0">
                  <c:v>Ряд 1</c:v>
                </c:pt>
              </c:strCache>
            </c:strRef>
          </c:tx>
          <c:spPr>
            <a:solidFill>
              <a:schemeClr val="accent3">
                <a:lumMod val="75000"/>
              </a:schemeClr>
            </a:solidFill>
          </c:spPr>
          <c:dLbls>
            <c:dLbl>
              <c:idx val="0"/>
              <c:layout>
                <c:manualLayout>
                  <c:x val="0"/>
                  <c:y val="-0.26074183571957843"/>
                </c:manualLayout>
              </c:layout>
              <c:tx>
                <c:rich>
                  <a:bodyPr/>
                  <a:lstStyle/>
                  <a:p>
                    <a:pPr>
                      <a:defRPr sz="1200">
                        <a:latin typeface="Tahoma" pitchFamily="34" charset="0"/>
                        <a:cs typeface="Tahoma" pitchFamily="34" charset="0"/>
                      </a:defRPr>
                    </a:pPr>
                    <a:r>
                      <a:rPr lang="en-US" sz="1200" dirty="0">
                        <a:latin typeface="Tahoma" pitchFamily="34" charset="0"/>
                        <a:cs typeface="Tahoma" pitchFamily="34" charset="0"/>
                      </a:rPr>
                      <a:t>12 </a:t>
                    </a:r>
                    <a:r>
                      <a:rPr lang="en-US" sz="1200" dirty="0" smtClean="0">
                        <a:latin typeface="Tahoma" pitchFamily="34" charset="0"/>
                        <a:cs typeface="Tahoma" pitchFamily="34" charset="0"/>
                      </a:rPr>
                      <a:t>575</a:t>
                    </a:r>
                    <a:r>
                      <a:rPr lang="ru-RU" sz="1200" dirty="0" smtClean="0">
                        <a:latin typeface="Tahoma" pitchFamily="34" charset="0"/>
                        <a:cs typeface="Tahoma" pitchFamily="34" charset="0"/>
                      </a:rPr>
                      <a:t> факт</a:t>
                    </a:r>
                    <a:endParaRPr lang="en-US" sz="1200" dirty="0">
                      <a:latin typeface="Tahoma" pitchFamily="34" charset="0"/>
                      <a:cs typeface="Tahoma" pitchFamily="34" charset="0"/>
                    </a:endParaRPr>
                  </a:p>
                </c:rich>
              </c:tx>
              <c:spPr/>
              <c:showVal val="1"/>
            </c:dLbl>
            <c:dLbl>
              <c:idx val="1"/>
              <c:layout>
                <c:manualLayout>
                  <c:x val="0"/>
                  <c:y val="-0.27851968815500538"/>
                </c:manualLayout>
              </c:layout>
              <c:tx>
                <c:rich>
                  <a:bodyPr/>
                  <a:lstStyle/>
                  <a:p>
                    <a:pPr>
                      <a:defRPr sz="1200">
                        <a:latin typeface="Tahoma" pitchFamily="34" charset="0"/>
                        <a:cs typeface="Tahoma" pitchFamily="34" charset="0"/>
                      </a:defRPr>
                    </a:pPr>
                    <a:r>
                      <a:rPr lang="en-US" sz="1200" dirty="0">
                        <a:latin typeface="Tahoma" pitchFamily="34" charset="0"/>
                        <a:cs typeface="Tahoma" pitchFamily="34" charset="0"/>
                      </a:rPr>
                      <a:t>12 </a:t>
                    </a:r>
                    <a:r>
                      <a:rPr lang="en-US" sz="1200" dirty="0" smtClean="0">
                        <a:latin typeface="Tahoma" pitchFamily="34" charset="0"/>
                        <a:cs typeface="Tahoma" pitchFamily="34" charset="0"/>
                      </a:rPr>
                      <a:t>762</a:t>
                    </a:r>
                    <a:r>
                      <a:rPr lang="ru-RU" sz="1200" dirty="0" smtClean="0">
                        <a:latin typeface="Tahoma" pitchFamily="34" charset="0"/>
                        <a:cs typeface="Tahoma" pitchFamily="34" charset="0"/>
                      </a:rPr>
                      <a:t> оценка</a:t>
                    </a:r>
                    <a:endParaRPr lang="en-US" sz="1200" dirty="0">
                      <a:latin typeface="Tahoma" pitchFamily="34" charset="0"/>
                      <a:cs typeface="Tahoma" pitchFamily="34" charset="0"/>
                    </a:endParaRPr>
                  </a:p>
                </c:rich>
              </c:tx>
              <c:spPr/>
              <c:showVal val="1"/>
            </c:dLbl>
            <c:dLbl>
              <c:idx val="2"/>
              <c:layout>
                <c:manualLayout>
                  <c:x val="-6.7733484093018101E-7"/>
                  <c:y val="-0.30814944221404866"/>
                </c:manualLayout>
              </c:layout>
              <c:tx>
                <c:rich>
                  <a:bodyPr/>
                  <a:lstStyle/>
                  <a:p>
                    <a:pPr>
                      <a:defRPr sz="1200">
                        <a:latin typeface="Tahoma" pitchFamily="34" charset="0"/>
                        <a:cs typeface="Tahoma" pitchFamily="34" charset="0"/>
                      </a:defRPr>
                    </a:pPr>
                    <a:r>
                      <a:rPr lang="en-US" sz="1200" dirty="0">
                        <a:latin typeface="Tahoma" pitchFamily="34" charset="0"/>
                        <a:cs typeface="Tahoma" pitchFamily="34" charset="0"/>
                      </a:rPr>
                      <a:t>13 </a:t>
                    </a:r>
                    <a:r>
                      <a:rPr lang="en-US" sz="1200" dirty="0" smtClean="0">
                        <a:latin typeface="Tahoma" pitchFamily="34" charset="0"/>
                        <a:cs typeface="Tahoma" pitchFamily="34" charset="0"/>
                      </a:rPr>
                      <a:t>300</a:t>
                    </a:r>
                    <a:r>
                      <a:rPr lang="ru-RU" sz="1200" dirty="0" smtClean="0">
                        <a:latin typeface="Tahoma" pitchFamily="34" charset="0"/>
                        <a:cs typeface="Tahoma" pitchFamily="34" charset="0"/>
                      </a:rPr>
                      <a:t> прогноз</a:t>
                    </a:r>
                    <a:endParaRPr lang="en-US" sz="1200" dirty="0">
                      <a:latin typeface="Tahoma" pitchFamily="34" charset="0"/>
                      <a:cs typeface="Tahoma" pitchFamily="34" charset="0"/>
                    </a:endParaRPr>
                  </a:p>
                </c:rich>
              </c:tx>
              <c:spPr/>
              <c:showVal val="1"/>
            </c:dLbl>
            <c:dLbl>
              <c:idx val="3"/>
              <c:layout>
                <c:manualLayout>
                  <c:x val="-5.7347683198754424E-3"/>
                  <c:y val="-0.35555704870851579"/>
                </c:manualLayout>
              </c:layout>
              <c:tx>
                <c:rich>
                  <a:bodyPr/>
                  <a:lstStyle/>
                  <a:p>
                    <a:pPr>
                      <a:defRPr sz="1200">
                        <a:latin typeface="Tahoma" pitchFamily="34" charset="0"/>
                        <a:cs typeface="Tahoma" pitchFamily="34" charset="0"/>
                      </a:defRPr>
                    </a:pPr>
                    <a:r>
                      <a:rPr lang="en-US" sz="1200" dirty="0">
                        <a:latin typeface="Tahoma" pitchFamily="34" charset="0"/>
                        <a:cs typeface="Tahoma" pitchFamily="34" charset="0"/>
                      </a:rPr>
                      <a:t>14 </a:t>
                    </a:r>
                    <a:r>
                      <a:rPr lang="en-US" sz="1200" dirty="0" smtClean="0">
                        <a:latin typeface="Tahoma" pitchFamily="34" charset="0"/>
                        <a:cs typeface="Tahoma" pitchFamily="34" charset="0"/>
                      </a:rPr>
                      <a:t>017</a:t>
                    </a:r>
                    <a:r>
                      <a:rPr lang="ru-RU" sz="1200" dirty="0" smtClean="0">
                        <a:latin typeface="Tahoma" pitchFamily="34" charset="0"/>
                        <a:cs typeface="Tahoma" pitchFamily="34" charset="0"/>
                      </a:rPr>
                      <a:t> прогноз</a:t>
                    </a:r>
                    <a:endParaRPr lang="en-US" sz="1200" dirty="0">
                      <a:latin typeface="Tahoma" pitchFamily="34" charset="0"/>
                      <a:cs typeface="Tahoma" pitchFamily="34" charset="0"/>
                    </a:endParaRPr>
                  </a:p>
                </c:rich>
              </c:tx>
              <c:spPr/>
              <c:showVal val="1"/>
            </c:dLbl>
            <c:dLbl>
              <c:idx val="4"/>
              <c:layout>
                <c:manualLayout>
                  <c:x val="-2.2498805632896112E-3"/>
                  <c:y val="-0.36029360986526182"/>
                </c:manualLayout>
              </c:layout>
              <c:tx>
                <c:rich>
                  <a:bodyPr/>
                  <a:lstStyle/>
                  <a:p>
                    <a:pPr>
                      <a:defRPr sz="1200">
                        <a:latin typeface="Tahoma" pitchFamily="34" charset="0"/>
                        <a:cs typeface="Tahoma" pitchFamily="34" charset="0"/>
                      </a:defRPr>
                    </a:pPr>
                    <a:r>
                      <a:rPr lang="en-US" sz="1200" dirty="0">
                        <a:latin typeface="Tahoma" pitchFamily="34" charset="0"/>
                        <a:cs typeface="Tahoma" pitchFamily="34" charset="0"/>
                      </a:rPr>
                      <a:t>14 </a:t>
                    </a:r>
                    <a:r>
                      <a:rPr lang="en-US" sz="1200" dirty="0" smtClean="0">
                        <a:latin typeface="Tahoma" pitchFamily="34" charset="0"/>
                        <a:cs typeface="Tahoma" pitchFamily="34" charset="0"/>
                      </a:rPr>
                      <a:t>718</a:t>
                    </a:r>
                    <a:r>
                      <a:rPr lang="ru-RU" sz="1200" dirty="0" smtClean="0">
                        <a:latin typeface="Tahoma" pitchFamily="34" charset="0"/>
                        <a:cs typeface="Tahoma" pitchFamily="34" charset="0"/>
                      </a:rPr>
                      <a:t> прогноз</a:t>
                    </a:r>
                    <a:endParaRPr lang="en-US" sz="1200" dirty="0">
                      <a:latin typeface="Tahoma" pitchFamily="34" charset="0"/>
                      <a:cs typeface="Tahoma" pitchFamily="34" charset="0"/>
                    </a:endParaRPr>
                  </a:p>
                </c:rich>
              </c:tx>
              <c:spPr/>
              <c:showVal val="1"/>
            </c:dLbl>
            <c:txPr>
              <a:bodyPr/>
              <a:lstStyle/>
              <a:p>
                <a:pPr>
                  <a:defRPr sz="1200"/>
                </a:pPr>
                <a:endParaRPr lang="ru-RU"/>
              </a:p>
            </c:txPr>
            <c:showVal val="1"/>
          </c:dLbls>
          <c:cat>
            <c:strRef>
              <c:f>Лист1!$A$2:$A$6</c:f>
              <c:strCache>
                <c:ptCount val="5"/>
                <c:pt idx="0">
                  <c:v>2017 г.</c:v>
                </c:pt>
                <c:pt idx="1">
                  <c:v>2018 г.</c:v>
                </c:pt>
                <c:pt idx="2">
                  <c:v>2019 г.</c:v>
                </c:pt>
                <c:pt idx="3">
                  <c:v>2020 г.</c:v>
                </c:pt>
                <c:pt idx="4">
                  <c:v>2021 г.</c:v>
                </c:pt>
              </c:strCache>
            </c:strRef>
          </c:cat>
          <c:val>
            <c:numRef>
              <c:f>Лист1!$B$2:$B$6</c:f>
              <c:numCache>
                <c:formatCode>#,##0</c:formatCode>
                <c:ptCount val="5"/>
                <c:pt idx="0">
                  <c:v>12575</c:v>
                </c:pt>
                <c:pt idx="1">
                  <c:v>12762</c:v>
                </c:pt>
                <c:pt idx="2">
                  <c:v>13300</c:v>
                </c:pt>
                <c:pt idx="3">
                  <c:v>14017</c:v>
                </c:pt>
                <c:pt idx="4">
                  <c:v>14718</c:v>
                </c:pt>
              </c:numCache>
            </c:numRef>
          </c:val>
        </c:ser>
        <c:overlap val="100"/>
        <c:axId val="115629440"/>
        <c:axId val="115635328"/>
      </c:barChart>
      <c:catAx>
        <c:axId val="115629440"/>
        <c:scaling>
          <c:orientation val="minMax"/>
        </c:scaling>
        <c:axPos val="b"/>
        <c:tickLblPos val="nextTo"/>
        <c:txPr>
          <a:bodyPr/>
          <a:lstStyle/>
          <a:p>
            <a:pPr>
              <a:defRPr sz="1600"/>
            </a:pPr>
            <a:endParaRPr lang="ru-RU"/>
          </a:p>
        </c:txPr>
        <c:crossAx val="115635328"/>
        <c:crosses val="autoZero"/>
        <c:auto val="1"/>
        <c:lblAlgn val="ctr"/>
        <c:lblOffset val="100"/>
      </c:catAx>
      <c:valAx>
        <c:axId val="115635328"/>
        <c:scaling>
          <c:orientation val="minMax"/>
        </c:scaling>
        <c:delete val="1"/>
        <c:axPos val="l"/>
        <c:numFmt formatCode="#,##0" sourceLinked="1"/>
        <c:tickLblPos val="nextTo"/>
        <c:crossAx val="115629440"/>
        <c:crosses val="autoZero"/>
        <c:crossBetween val="between"/>
      </c:valAx>
    </c:plotArea>
    <c:plotVisOnly val="1"/>
    <c:dispBlanksAs val="gap"/>
  </c:chart>
  <c:txPr>
    <a:bodyPr/>
    <a:lstStyle/>
    <a:p>
      <a:pPr>
        <a:defRPr sz="1800"/>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hart>
    <c:autoTitleDeleted val="1"/>
    <c:view3D>
      <c:perspective val="0"/>
    </c:view3D>
    <c:plotArea>
      <c:layout>
        <c:manualLayout>
          <c:layoutTarget val="inner"/>
          <c:xMode val="edge"/>
          <c:yMode val="edge"/>
          <c:x val="0"/>
          <c:y val="0.14726153167144176"/>
          <c:w val="1"/>
          <c:h val="0.74767752655961806"/>
        </c:manualLayout>
      </c:layout>
      <c:pie3DChart>
        <c:varyColors val="1"/>
        <c:ser>
          <c:idx val="0"/>
          <c:order val="0"/>
          <c:tx>
            <c:strRef>
              <c:f>Sheet1!$A$2</c:f>
              <c:strCache>
                <c:ptCount val="1"/>
                <c:pt idx="0">
                  <c:v>налоговые доходы</c:v>
                </c:pt>
              </c:strCache>
            </c:strRef>
          </c:tx>
          <c:spPr>
            <a:solidFill>
              <a:schemeClr val="accent1"/>
            </a:solidFill>
            <a:ln w="12447">
              <a:solidFill>
                <a:schemeClr val="tx1"/>
              </a:solidFill>
              <a:prstDash val="solid"/>
            </a:ln>
          </c:spPr>
          <c:explosion val="38"/>
          <c:dPt>
            <c:idx val="0"/>
            <c:spPr>
              <a:solidFill>
                <a:schemeClr val="accent3">
                  <a:lumMod val="75000"/>
                </a:schemeClr>
              </a:solidFill>
              <a:ln w="24892">
                <a:noFill/>
              </a:ln>
            </c:spPr>
          </c:dPt>
          <c:dPt>
            <c:idx val="1"/>
            <c:spPr>
              <a:solidFill>
                <a:schemeClr val="tx2">
                  <a:lumMod val="60000"/>
                  <a:lumOff val="40000"/>
                </a:schemeClr>
              </a:solidFill>
              <a:ln w="24892">
                <a:noFill/>
              </a:ln>
            </c:spPr>
          </c:dPt>
          <c:dPt>
            <c:idx val="2"/>
            <c:spPr>
              <a:solidFill>
                <a:schemeClr val="accent6">
                  <a:lumMod val="60000"/>
                  <a:lumOff val="40000"/>
                </a:schemeClr>
              </a:solidFill>
              <a:ln w="24892">
                <a:noFill/>
              </a:ln>
            </c:spPr>
          </c:dPt>
          <c:dPt>
            <c:idx val="3"/>
            <c:spPr>
              <a:solidFill>
                <a:schemeClr val="accent2">
                  <a:lumMod val="75000"/>
                </a:schemeClr>
              </a:solidFill>
              <a:ln w="24892">
                <a:noFill/>
              </a:ln>
            </c:spPr>
          </c:dPt>
          <c:dPt>
            <c:idx val="4"/>
            <c:spPr>
              <a:solidFill>
                <a:schemeClr val="bg1">
                  <a:lumMod val="65000"/>
                </a:schemeClr>
              </a:solidFill>
              <a:ln w="24892">
                <a:noFill/>
              </a:ln>
            </c:spPr>
          </c:dPt>
          <c:dPt>
            <c:idx val="5"/>
            <c:spPr>
              <a:solidFill>
                <a:schemeClr val="accent6">
                  <a:lumMod val="75000"/>
                </a:schemeClr>
              </a:solidFill>
              <a:ln w="24892">
                <a:noFill/>
              </a:ln>
            </c:spPr>
          </c:dPt>
          <c:dLbls>
            <c:dLbl>
              <c:idx val="0"/>
              <c:layout>
                <c:manualLayout>
                  <c:x val="-0.19660272290524963"/>
                  <c:y val="-0.17436130951106796"/>
                </c:manualLayout>
              </c:layout>
              <c:tx>
                <c:rich>
                  <a:bodyPr/>
                  <a:lstStyle/>
                  <a:p>
                    <a:r>
                      <a:rPr lang="ru-RU" sz="2000" dirty="0">
                        <a:solidFill>
                          <a:schemeClr val="tx1"/>
                        </a:solidFill>
                      </a:rPr>
                      <a:t> </a:t>
                    </a:r>
                    <a:r>
                      <a:rPr lang="ru-RU" sz="2000" dirty="0" smtClean="0">
                        <a:solidFill>
                          <a:schemeClr val="tx1"/>
                        </a:solidFill>
                      </a:rPr>
                      <a:t>68,8</a:t>
                    </a:r>
                    <a:endParaRPr lang="ru-RU" sz="2000" dirty="0"/>
                  </a:p>
                </c:rich>
              </c:tx>
              <c:dLblPos val="bestFit"/>
            </c:dLbl>
            <c:dLbl>
              <c:idx val="1"/>
              <c:layout>
                <c:manualLayout>
                  <c:x val="7.0597886546311897E-2"/>
                  <c:y val="-5.9371088229355967E-2"/>
                </c:manualLayout>
              </c:layout>
              <c:tx>
                <c:rich>
                  <a:bodyPr/>
                  <a:lstStyle/>
                  <a:p>
                    <a:r>
                      <a:rPr lang="ru-RU" sz="2000" dirty="0" smtClean="0">
                        <a:solidFill>
                          <a:schemeClr val="tx1"/>
                        </a:solidFill>
                      </a:rPr>
                      <a:t>1,9</a:t>
                    </a:r>
                    <a:endParaRPr lang="ru-RU" sz="2000" dirty="0"/>
                  </a:p>
                </c:rich>
              </c:tx>
              <c:dLblPos val="bestFit"/>
            </c:dLbl>
            <c:dLbl>
              <c:idx val="2"/>
              <c:layout>
                <c:manualLayout>
                  <c:x val="7.5441089153377119E-2"/>
                  <c:y val="-3.9050984900011443E-3"/>
                </c:manualLayout>
              </c:layout>
              <c:tx>
                <c:rich>
                  <a:bodyPr/>
                  <a:lstStyle/>
                  <a:p>
                    <a:r>
                      <a:rPr lang="ru-RU" sz="2000" dirty="0" smtClean="0">
                        <a:solidFill>
                          <a:schemeClr val="tx1"/>
                        </a:solidFill>
                      </a:rPr>
                      <a:t>8,3</a:t>
                    </a:r>
                    <a:endParaRPr lang="ru-RU" sz="2000" dirty="0"/>
                  </a:p>
                </c:rich>
              </c:tx>
              <c:dLblPos val="bestFit"/>
            </c:dLbl>
            <c:dLbl>
              <c:idx val="3"/>
              <c:layout>
                <c:manualLayout>
                  <c:x val="0.11974119658957201"/>
                  <c:y val="3.0719970883651852E-2"/>
                </c:manualLayout>
              </c:layout>
              <c:tx>
                <c:rich>
                  <a:bodyPr/>
                  <a:lstStyle/>
                  <a:p>
                    <a:r>
                      <a:rPr lang="ru-RU" sz="2000" dirty="0" smtClean="0">
                        <a:solidFill>
                          <a:schemeClr val="tx1"/>
                        </a:solidFill>
                      </a:rPr>
                      <a:t>12,1</a:t>
                    </a:r>
                    <a:endParaRPr lang="ru-RU" sz="2000" dirty="0"/>
                  </a:p>
                </c:rich>
              </c:tx>
              <c:dLblPos val="bestFit"/>
            </c:dLbl>
            <c:dLbl>
              <c:idx val="4"/>
              <c:layout>
                <c:manualLayout>
                  <c:x val="0.16448191855096833"/>
                  <c:y val="4.4448954989880114E-2"/>
                </c:manualLayout>
              </c:layout>
              <c:tx>
                <c:rich>
                  <a:bodyPr/>
                  <a:lstStyle/>
                  <a:p>
                    <a:r>
                      <a:rPr lang="ru-RU" sz="2000" dirty="0" smtClean="0">
                        <a:solidFill>
                          <a:schemeClr val="tx1"/>
                        </a:solidFill>
                      </a:rPr>
                      <a:t>4,8</a:t>
                    </a:r>
                    <a:endParaRPr lang="ru-RU" sz="2000" dirty="0"/>
                  </a:p>
                </c:rich>
              </c:tx>
              <c:dLblPos val="bestFit"/>
            </c:dLbl>
            <c:dLbl>
              <c:idx val="5"/>
              <c:layout>
                <c:manualLayout>
                  <c:x val="-7.4497086230684031E-2"/>
                  <c:y val="4.1926912982031113E-2"/>
                </c:manualLayout>
              </c:layout>
              <c:tx>
                <c:rich>
                  <a:bodyPr/>
                  <a:lstStyle/>
                  <a:p>
                    <a:r>
                      <a:rPr lang="ru-RU" sz="2000" dirty="0" smtClean="0">
                        <a:solidFill>
                          <a:schemeClr val="tx1"/>
                        </a:solidFill>
                      </a:rPr>
                      <a:t>2,7</a:t>
                    </a:r>
                    <a:endParaRPr lang="ru-RU" sz="2000" dirty="0">
                      <a:solidFill>
                        <a:schemeClr val="tx1"/>
                      </a:solidFill>
                    </a:endParaRPr>
                  </a:p>
                </c:rich>
              </c:tx>
              <c:dLblPos val="bestFit"/>
            </c:dLbl>
            <c:dLbl>
              <c:idx val="6"/>
              <c:layout>
                <c:manualLayout>
                  <c:x val="4.6081748553360675E-2"/>
                  <c:y val="6.0368046783779786E-2"/>
                </c:manualLayout>
              </c:layout>
              <c:tx>
                <c:rich>
                  <a:bodyPr/>
                  <a:lstStyle/>
                  <a:p>
                    <a:r>
                      <a:rPr lang="en-US" dirty="0" smtClean="0">
                        <a:solidFill>
                          <a:schemeClr val="tx1"/>
                        </a:solidFill>
                      </a:rPr>
                      <a:t>5</a:t>
                    </a:r>
                    <a:r>
                      <a:rPr lang="en-US" dirty="0">
                        <a:solidFill>
                          <a:schemeClr val="tx1"/>
                        </a:solidFill>
                      </a:rPr>
                      <a:t>%</a:t>
                    </a:r>
                    <a:endParaRPr lang="en-US" dirty="0"/>
                  </a:p>
                </c:rich>
              </c:tx>
              <c:showVal val="1"/>
              <c:showPercent val="1"/>
            </c:dLbl>
            <c:txPr>
              <a:bodyPr/>
              <a:lstStyle/>
              <a:p>
                <a:pPr>
                  <a:defRPr sz="2000" b="1" i="0" u="none" strike="noStrike" baseline="0">
                    <a:solidFill>
                      <a:schemeClr val="tx1"/>
                    </a:solidFill>
                    <a:latin typeface="Arial"/>
                    <a:ea typeface="Arial"/>
                    <a:cs typeface="Arial"/>
                  </a:defRPr>
                </a:pPr>
                <a:endParaRPr lang="ru-RU"/>
              </a:p>
            </c:txPr>
            <c:showVal val="1"/>
            <c:showPercent val="1"/>
          </c:dLbls>
          <c:cat>
            <c:strRef>
              <c:f>Sheet1!$B$1:$G$1</c:f>
              <c:strCache>
                <c:ptCount val="6"/>
                <c:pt idx="0">
                  <c:v>ндфл</c:v>
                </c:pt>
                <c:pt idx="1">
                  <c:v>акциз</c:v>
                </c:pt>
                <c:pt idx="2">
                  <c:v>Налоги на совокупный доход</c:v>
                </c:pt>
                <c:pt idx="3">
                  <c:v>земнал</c:v>
                </c:pt>
                <c:pt idx="4">
                  <c:v>госпош</c:v>
                </c:pt>
                <c:pt idx="5">
                  <c:v>имущфл</c:v>
                </c:pt>
              </c:strCache>
            </c:strRef>
          </c:cat>
          <c:val>
            <c:numRef>
              <c:f>Sheet1!$B$2:$G$2</c:f>
              <c:numCache>
                <c:formatCode>General</c:formatCode>
                <c:ptCount val="6"/>
                <c:pt idx="0">
                  <c:v>332.2</c:v>
                </c:pt>
                <c:pt idx="1">
                  <c:v>9.1</c:v>
                </c:pt>
                <c:pt idx="2">
                  <c:v>46.9</c:v>
                </c:pt>
                <c:pt idx="3">
                  <c:v>58.2</c:v>
                </c:pt>
                <c:pt idx="4">
                  <c:v>13</c:v>
                </c:pt>
                <c:pt idx="5">
                  <c:v>23</c:v>
                </c:pt>
              </c:numCache>
            </c:numRef>
          </c:val>
        </c:ser>
        <c:ser>
          <c:idx val="1"/>
          <c:order val="1"/>
          <c:tx>
            <c:strRef>
              <c:f>Sheet1!$A$3</c:f>
              <c:strCache>
                <c:ptCount val="1"/>
              </c:strCache>
            </c:strRef>
          </c:tx>
          <c:spPr>
            <a:solidFill>
              <a:schemeClr val="accent2"/>
            </a:solidFill>
            <a:ln w="12447">
              <a:solidFill>
                <a:schemeClr val="tx1"/>
              </a:solidFill>
              <a:prstDash val="solid"/>
            </a:ln>
          </c:spPr>
          <c:explosion val="25"/>
          <c:dPt>
            <c:idx val="0"/>
            <c:spPr>
              <a:solidFill>
                <a:schemeClr val="accent1"/>
              </a:solidFill>
              <a:ln w="12447">
                <a:solidFill>
                  <a:schemeClr val="tx1"/>
                </a:solidFill>
                <a:prstDash val="solid"/>
              </a:ln>
            </c:spPr>
          </c:dPt>
          <c:dPt>
            <c:idx val="2"/>
            <c:spPr>
              <a:solidFill>
                <a:schemeClr val="hlink"/>
              </a:solidFill>
              <a:ln w="12447">
                <a:solidFill>
                  <a:schemeClr val="tx1"/>
                </a:solidFill>
                <a:prstDash val="solid"/>
              </a:ln>
            </c:spPr>
          </c:dPt>
          <c:dPt>
            <c:idx val="3"/>
            <c:spPr>
              <a:solidFill>
                <a:schemeClr val="folHlink"/>
              </a:solidFill>
              <a:ln w="12447">
                <a:solidFill>
                  <a:schemeClr val="tx1"/>
                </a:solidFill>
                <a:prstDash val="solid"/>
              </a:ln>
            </c:spPr>
          </c:dPt>
          <c:dPt>
            <c:idx val="4"/>
            <c:spPr>
              <a:solidFill>
                <a:schemeClr val="bg2"/>
              </a:solidFill>
              <a:ln w="12447">
                <a:solidFill>
                  <a:schemeClr val="tx1"/>
                </a:solidFill>
                <a:prstDash val="solid"/>
              </a:ln>
            </c:spPr>
          </c:dPt>
          <c:dPt>
            <c:idx val="5"/>
            <c:spPr>
              <a:solidFill>
                <a:schemeClr val="tx2"/>
              </a:solidFill>
              <a:ln w="12447">
                <a:solidFill>
                  <a:schemeClr val="tx1"/>
                </a:solidFill>
                <a:prstDash val="solid"/>
              </a:ln>
            </c:spPr>
          </c:dPt>
          <c:cat>
            <c:strRef>
              <c:f>Sheet1!$B$1:$G$1</c:f>
              <c:strCache>
                <c:ptCount val="6"/>
                <c:pt idx="0">
                  <c:v>ндфл</c:v>
                </c:pt>
                <c:pt idx="1">
                  <c:v>акциз</c:v>
                </c:pt>
                <c:pt idx="2">
                  <c:v>Налоги на совокупный доход</c:v>
                </c:pt>
                <c:pt idx="3">
                  <c:v>земнал</c:v>
                </c:pt>
                <c:pt idx="4">
                  <c:v>госпош</c:v>
                </c:pt>
                <c:pt idx="5">
                  <c:v>имущфл</c:v>
                </c:pt>
              </c:strCache>
            </c:strRef>
          </c:cat>
          <c:val>
            <c:numRef>
              <c:f>Sheet1!$B$3:$G$3</c:f>
              <c:numCache>
                <c:formatCode>General</c:formatCode>
                <c:ptCount val="6"/>
              </c:numCache>
            </c:numRef>
          </c:val>
        </c:ser>
        <c:ser>
          <c:idx val="2"/>
          <c:order val="2"/>
          <c:tx>
            <c:strRef>
              <c:f>Sheet1!$A$4</c:f>
              <c:strCache>
                <c:ptCount val="1"/>
              </c:strCache>
            </c:strRef>
          </c:tx>
          <c:spPr>
            <a:solidFill>
              <a:schemeClr val="hlink"/>
            </a:solidFill>
            <a:ln w="12447">
              <a:solidFill>
                <a:schemeClr val="tx1"/>
              </a:solidFill>
              <a:prstDash val="solid"/>
            </a:ln>
          </c:spPr>
          <c:explosion val="25"/>
          <c:dPt>
            <c:idx val="0"/>
            <c:spPr>
              <a:solidFill>
                <a:schemeClr val="accent1"/>
              </a:solidFill>
              <a:ln w="12447">
                <a:solidFill>
                  <a:schemeClr val="tx1"/>
                </a:solidFill>
                <a:prstDash val="solid"/>
              </a:ln>
            </c:spPr>
          </c:dPt>
          <c:dPt>
            <c:idx val="1"/>
            <c:spPr>
              <a:solidFill>
                <a:schemeClr val="accent2"/>
              </a:solidFill>
              <a:ln w="12447">
                <a:solidFill>
                  <a:schemeClr val="tx1"/>
                </a:solidFill>
                <a:prstDash val="solid"/>
              </a:ln>
            </c:spPr>
          </c:dPt>
          <c:dPt>
            <c:idx val="3"/>
            <c:spPr>
              <a:solidFill>
                <a:schemeClr val="folHlink"/>
              </a:solidFill>
              <a:ln w="12447">
                <a:solidFill>
                  <a:schemeClr val="tx1"/>
                </a:solidFill>
                <a:prstDash val="solid"/>
              </a:ln>
            </c:spPr>
          </c:dPt>
          <c:dPt>
            <c:idx val="4"/>
            <c:spPr>
              <a:solidFill>
                <a:schemeClr val="bg2"/>
              </a:solidFill>
              <a:ln w="12447">
                <a:solidFill>
                  <a:schemeClr val="tx1"/>
                </a:solidFill>
                <a:prstDash val="solid"/>
              </a:ln>
            </c:spPr>
          </c:dPt>
          <c:dPt>
            <c:idx val="5"/>
            <c:spPr>
              <a:solidFill>
                <a:schemeClr val="tx2"/>
              </a:solidFill>
              <a:ln w="12447">
                <a:solidFill>
                  <a:schemeClr val="tx1"/>
                </a:solidFill>
                <a:prstDash val="solid"/>
              </a:ln>
            </c:spPr>
          </c:dPt>
          <c:cat>
            <c:strRef>
              <c:f>Sheet1!$B$1:$G$1</c:f>
              <c:strCache>
                <c:ptCount val="6"/>
                <c:pt idx="0">
                  <c:v>ндфл</c:v>
                </c:pt>
                <c:pt idx="1">
                  <c:v>акциз</c:v>
                </c:pt>
                <c:pt idx="2">
                  <c:v>Налоги на совокупный доход</c:v>
                </c:pt>
                <c:pt idx="3">
                  <c:v>земнал</c:v>
                </c:pt>
                <c:pt idx="4">
                  <c:v>госпош</c:v>
                </c:pt>
                <c:pt idx="5">
                  <c:v>имущфл</c:v>
                </c:pt>
              </c:strCache>
            </c:strRef>
          </c:cat>
          <c:val>
            <c:numRef>
              <c:f>Sheet1!$B$4:$G$4</c:f>
              <c:numCache>
                <c:formatCode>General</c:formatCode>
                <c:ptCount val="6"/>
              </c:numCache>
            </c:numRef>
          </c:val>
        </c:ser>
        <c:ser>
          <c:idx val="3"/>
          <c:order val="3"/>
          <c:tx>
            <c:strRef>
              <c:f>Sheet1!$A$5</c:f>
              <c:strCache>
                <c:ptCount val="1"/>
              </c:strCache>
            </c:strRef>
          </c:tx>
          <c:spPr>
            <a:solidFill>
              <a:schemeClr val="folHlink"/>
            </a:solidFill>
            <a:ln w="12447">
              <a:solidFill>
                <a:schemeClr val="tx1"/>
              </a:solidFill>
              <a:prstDash val="solid"/>
            </a:ln>
          </c:spPr>
          <c:explosion val="25"/>
          <c:dPt>
            <c:idx val="0"/>
            <c:spPr>
              <a:solidFill>
                <a:schemeClr val="accent1"/>
              </a:solidFill>
              <a:ln w="12447">
                <a:solidFill>
                  <a:schemeClr val="tx1"/>
                </a:solidFill>
                <a:prstDash val="solid"/>
              </a:ln>
            </c:spPr>
          </c:dPt>
          <c:dPt>
            <c:idx val="1"/>
            <c:spPr>
              <a:solidFill>
                <a:schemeClr val="accent2"/>
              </a:solidFill>
              <a:ln w="12447">
                <a:solidFill>
                  <a:schemeClr val="tx1"/>
                </a:solidFill>
                <a:prstDash val="solid"/>
              </a:ln>
            </c:spPr>
          </c:dPt>
          <c:dPt>
            <c:idx val="2"/>
            <c:spPr>
              <a:solidFill>
                <a:schemeClr val="hlink"/>
              </a:solidFill>
              <a:ln w="12447">
                <a:solidFill>
                  <a:schemeClr val="tx1"/>
                </a:solidFill>
                <a:prstDash val="solid"/>
              </a:ln>
            </c:spPr>
          </c:dPt>
          <c:dPt>
            <c:idx val="4"/>
            <c:spPr>
              <a:solidFill>
                <a:schemeClr val="bg2"/>
              </a:solidFill>
              <a:ln w="12447">
                <a:solidFill>
                  <a:schemeClr val="tx1"/>
                </a:solidFill>
                <a:prstDash val="solid"/>
              </a:ln>
            </c:spPr>
          </c:dPt>
          <c:dPt>
            <c:idx val="5"/>
            <c:spPr>
              <a:solidFill>
                <a:schemeClr val="tx2"/>
              </a:solidFill>
              <a:ln w="12447">
                <a:solidFill>
                  <a:schemeClr val="tx1"/>
                </a:solidFill>
                <a:prstDash val="solid"/>
              </a:ln>
            </c:spPr>
          </c:dPt>
          <c:cat>
            <c:strRef>
              <c:f>Sheet1!$B$1:$G$1</c:f>
              <c:strCache>
                <c:ptCount val="6"/>
                <c:pt idx="0">
                  <c:v>ндфл</c:v>
                </c:pt>
                <c:pt idx="1">
                  <c:v>акциз</c:v>
                </c:pt>
                <c:pt idx="2">
                  <c:v>Налоги на совокупный доход</c:v>
                </c:pt>
                <c:pt idx="3">
                  <c:v>земнал</c:v>
                </c:pt>
                <c:pt idx="4">
                  <c:v>госпош</c:v>
                </c:pt>
                <c:pt idx="5">
                  <c:v>имущфл</c:v>
                </c:pt>
              </c:strCache>
            </c:strRef>
          </c:cat>
          <c:val>
            <c:numRef>
              <c:f>Sheet1!$B$5:$G$5</c:f>
              <c:numCache>
                <c:formatCode>General</c:formatCode>
                <c:ptCount val="6"/>
              </c:numCache>
            </c:numRef>
          </c:val>
        </c:ser>
      </c:pie3DChart>
      <c:spPr>
        <a:noFill/>
        <a:ln w="24915">
          <a:noFill/>
        </a:ln>
      </c:spPr>
    </c:plotArea>
    <c:plotVisOnly val="1"/>
    <c:dispBlanksAs val="zero"/>
  </c:chart>
  <c:spPr>
    <a:noFill/>
    <a:ln>
      <a:noFill/>
    </a:ln>
  </c:spPr>
  <c:txPr>
    <a:bodyPr/>
    <a:lstStyle/>
    <a:p>
      <a:pPr>
        <a:defRPr sz="1766" b="1" i="0" u="none" strike="noStrike" baseline="0">
          <a:solidFill>
            <a:srgbClr val="000000"/>
          </a:solidFill>
          <a:latin typeface="Arial"/>
          <a:ea typeface="Arial"/>
          <a:cs typeface="Arial"/>
        </a:defRPr>
      </a:pPr>
      <a:endParaRPr lang="ru-RU"/>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ru-RU"/>
  <c:chart>
    <c:autoTitleDeleted val="1"/>
    <c:view3D>
      <c:perspective val="0"/>
    </c:view3D>
    <c:plotArea>
      <c:layout>
        <c:manualLayout>
          <c:layoutTarget val="inner"/>
          <c:xMode val="edge"/>
          <c:yMode val="edge"/>
          <c:x val="7.2093023255815125E-2"/>
          <c:y val="0.19654427645788344"/>
          <c:w val="0.84883720930232553"/>
          <c:h val="0.62419006479481665"/>
        </c:manualLayout>
      </c:layout>
      <c:pie3DChart>
        <c:varyColors val="1"/>
        <c:ser>
          <c:idx val="0"/>
          <c:order val="0"/>
          <c:tx>
            <c:strRef>
              <c:f>Sheet1!$A$2</c:f>
              <c:strCache>
                <c:ptCount val="1"/>
                <c:pt idx="0">
                  <c:v>Восток</c:v>
                </c:pt>
              </c:strCache>
            </c:strRef>
          </c:tx>
          <c:spPr>
            <a:solidFill>
              <a:schemeClr val="accent1"/>
            </a:solidFill>
            <a:ln w="12662">
              <a:solidFill>
                <a:schemeClr val="tx1"/>
              </a:solidFill>
              <a:prstDash val="solid"/>
            </a:ln>
          </c:spPr>
          <c:explosion val="25"/>
          <c:dPt>
            <c:idx val="0"/>
            <c:spPr>
              <a:solidFill>
                <a:schemeClr val="accent6">
                  <a:lumMod val="60000"/>
                  <a:lumOff val="40000"/>
                </a:schemeClr>
              </a:solidFill>
              <a:ln w="25324">
                <a:noFill/>
              </a:ln>
            </c:spPr>
          </c:dPt>
          <c:dPt>
            <c:idx val="1"/>
            <c:spPr>
              <a:solidFill>
                <a:schemeClr val="accent3">
                  <a:lumMod val="75000"/>
                </a:schemeClr>
              </a:solidFill>
              <a:ln w="25324">
                <a:noFill/>
              </a:ln>
            </c:spPr>
          </c:dPt>
          <c:dPt>
            <c:idx val="2"/>
            <c:spPr>
              <a:solidFill>
                <a:schemeClr val="accent2">
                  <a:lumMod val="75000"/>
                </a:schemeClr>
              </a:solidFill>
              <a:ln w="25324">
                <a:noFill/>
              </a:ln>
            </c:spPr>
          </c:dPt>
          <c:dPt>
            <c:idx val="3"/>
            <c:spPr>
              <a:solidFill>
                <a:schemeClr val="accent1">
                  <a:lumMod val="75000"/>
                </a:schemeClr>
              </a:solidFill>
              <a:ln w="25324">
                <a:noFill/>
              </a:ln>
            </c:spPr>
          </c:dPt>
          <c:dLbls>
            <c:dLbl>
              <c:idx val="0"/>
              <c:layout>
                <c:manualLayout>
                  <c:x val="-0.20313024737322191"/>
                  <c:y val="-0.19992000580645991"/>
                </c:manualLayout>
              </c:layout>
              <c:tx>
                <c:rich>
                  <a:bodyPr/>
                  <a:lstStyle/>
                  <a:p>
                    <a:r>
                      <a:rPr lang="ru-RU" sz="2000" dirty="0">
                        <a:solidFill>
                          <a:schemeClr val="tx1"/>
                        </a:solidFill>
                      </a:rPr>
                      <a:t> </a:t>
                    </a:r>
                    <a:r>
                      <a:rPr lang="ru-RU" sz="2000" dirty="0" smtClean="0">
                        <a:solidFill>
                          <a:schemeClr val="tx1"/>
                        </a:solidFill>
                      </a:rPr>
                      <a:t>53,4</a:t>
                    </a:r>
                    <a:endParaRPr lang="ru-RU" sz="2000" dirty="0">
                      <a:solidFill>
                        <a:schemeClr val="tx1"/>
                      </a:solidFill>
                    </a:endParaRPr>
                  </a:p>
                </c:rich>
              </c:tx>
              <c:dLblPos val="bestFit"/>
            </c:dLbl>
            <c:dLbl>
              <c:idx val="1"/>
              <c:layout>
                <c:manualLayout>
                  <c:x val="0.12803842742419091"/>
                  <c:y val="-0.1525285512017219"/>
                </c:manualLayout>
              </c:layout>
              <c:tx>
                <c:rich>
                  <a:bodyPr/>
                  <a:lstStyle/>
                  <a:p>
                    <a:r>
                      <a:rPr lang="ru-RU" sz="2000" dirty="0">
                        <a:solidFill>
                          <a:schemeClr val="tx1"/>
                        </a:solidFill>
                      </a:rPr>
                      <a:t> </a:t>
                    </a:r>
                    <a:r>
                      <a:rPr lang="ru-RU" sz="2000" dirty="0" smtClean="0">
                        <a:solidFill>
                          <a:schemeClr val="tx1"/>
                        </a:solidFill>
                      </a:rPr>
                      <a:t>34,5</a:t>
                    </a:r>
                    <a:endParaRPr lang="ru-RU" sz="2000" dirty="0">
                      <a:solidFill>
                        <a:schemeClr val="tx1"/>
                      </a:solidFill>
                    </a:endParaRPr>
                  </a:p>
                </c:rich>
              </c:tx>
              <c:dLblPos val="bestFit"/>
            </c:dLbl>
            <c:dLbl>
              <c:idx val="2"/>
              <c:layout>
                <c:manualLayout>
                  <c:x val="4.7698673996292532E-2"/>
                  <c:y val="-5.1285067654356697E-2"/>
                </c:manualLayout>
              </c:layout>
              <c:tx>
                <c:rich>
                  <a:bodyPr/>
                  <a:lstStyle/>
                  <a:p>
                    <a:pPr>
                      <a:defRPr sz="2000" b="1" i="0" u="none" strike="noStrike" baseline="0">
                        <a:solidFill>
                          <a:srgbClr val="FFFF00"/>
                        </a:solidFill>
                        <a:latin typeface="Arial"/>
                        <a:ea typeface="Arial"/>
                        <a:cs typeface="Arial"/>
                      </a:defRPr>
                    </a:pPr>
                    <a:r>
                      <a:rPr lang="ru-RU" sz="2000" dirty="0" smtClean="0">
                        <a:solidFill>
                          <a:schemeClr val="tx1"/>
                        </a:solidFill>
                      </a:rPr>
                      <a:t>1,2</a:t>
                    </a:r>
                    <a:endParaRPr lang="ru-RU" sz="2000" dirty="0">
                      <a:solidFill>
                        <a:schemeClr val="tx1"/>
                      </a:solidFill>
                    </a:endParaRPr>
                  </a:p>
                </c:rich>
              </c:tx>
              <c:spPr/>
              <c:dLblPos val="bestFit"/>
            </c:dLbl>
            <c:dLbl>
              <c:idx val="3"/>
              <c:tx>
                <c:rich>
                  <a:bodyPr/>
                  <a:lstStyle/>
                  <a:p>
                    <a:pPr>
                      <a:defRPr sz="2000" b="1" i="0" u="none" strike="noStrike" baseline="0">
                        <a:solidFill>
                          <a:srgbClr val="FFFF00"/>
                        </a:solidFill>
                        <a:latin typeface="Arial"/>
                        <a:ea typeface="Arial"/>
                        <a:cs typeface="Arial"/>
                      </a:defRPr>
                    </a:pPr>
                    <a:r>
                      <a:rPr lang="ru-RU" sz="2000" dirty="0" smtClean="0">
                        <a:solidFill>
                          <a:schemeClr val="tx1">
                            <a:lumMod val="95000"/>
                            <a:lumOff val="5000"/>
                          </a:schemeClr>
                        </a:solidFill>
                      </a:rPr>
                      <a:t>10</a:t>
                    </a:r>
                    <a:endParaRPr lang="ru-RU" sz="2000" dirty="0">
                      <a:solidFill>
                        <a:schemeClr val="tx1">
                          <a:lumMod val="95000"/>
                          <a:lumOff val="5000"/>
                        </a:schemeClr>
                      </a:solidFill>
                    </a:endParaRPr>
                  </a:p>
                </c:rich>
              </c:tx>
              <c:spPr/>
              <c:dLblPos val="bestFit"/>
            </c:dLbl>
            <c:dLbl>
              <c:idx val="4"/>
              <c:layout>
                <c:manualLayout>
                  <c:x val="1.9973069313813339E-2"/>
                  <c:y val="6.5575498865120971E-2"/>
                </c:manualLayout>
              </c:layout>
              <c:tx>
                <c:rich>
                  <a:bodyPr/>
                  <a:lstStyle/>
                  <a:p>
                    <a:r>
                      <a:rPr lang="ru-RU" sz="2000" dirty="0">
                        <a:solidFill>
                          <a:schemeClr val="tx2">
                            <a:lumMod val="75000"/>
                          </a:schemeClr>
                        </a:solidFill>
                      </a:rPr>
                      <a:t> 1%</a:t>
                    </a:r>
                  </a:p>
                </c:rich>
              </c:tx>
              <c:dLblPos val="bestFit"/>
            </c:dLbl>
            <c:txPr>
              <a:bodyPr/>
              <a:lstStyle/>
              <a:p>
                <a:pPr>
                  <a:defRPr sz="2000" b="1" i="0" u="none" strike="noStrike" baseline="0">
                    <a:solidFill>
                      <a:schemeClr val="tx2">
                        <a:lumMod val="75000"/>
                      </a:schemeClr>
                    </a:solidFill>
                    <a:latin typeface="Arial"/>
                    <a:ea typeface="Arial"/>
                    <a:cs typeface="Arial"/>
                  </a:defRPr>
                </a:pPr>
                <a:endParaRPr lang="ru-RU"/>
              </a:p>
            </c:txPr>
            <c:showVal val="1"/>
            <c:showPercent val="1"/>
            <c:showLeaderLines val="1"/>
          </c:dLbls>
          <c:cat>
            <c:strRef>
              <c:f>Sheet1!$B$1:$E$1</c:f>
              <c:strCache>
                <c:ptCount val="4"/>
                <c:pt idx="0">
                  <c:v>от исп.мун.имущ.</c:v>
                </c:pt>
                <c:pt idx="1">
                  <c:v>от прод.мун.имущ.</c:v>
                </c:pt>
                <c:pt idx="2">
                  <c:v>польз.природ.рес.</c:v>
                </c:pt>
                <c:pt idx="3">
                  <c:v>штрафы</c:v>
                </c:pt>
              </c:strCache>
            </c:strRef>
          </c:cat>
          <c:val>
            <c:numRef>
              <c:f>Sheet1!$B$2:$E$2</c:f>
              <c:numCache>
                <c:formatCode>General</c:formatCode>
                <c:ptCount val="4"/>
                <c:pt idx="0">
                  <c:v>65</c:v>
                </c:pt>
                <c:pt idx="1">
                  <c:v>20</c:v>
                </c:pt>
                <c:pt idx="2">
                  <c:v>3</c:v>
                </c:pt>
                <c:pt idx="3">
                  <c:v>12</c:v>
                </c:pt>
              </c:numCache>
            </c:numRef>
          </c:val>
        </c:ser>
      </c:pie3DChart>
      <c:spPr>
        <a:noFill/>
        <a:ln w="25400">
          <a:noFill/>
        </a:ln>
      </c:spPr>
    </c:plotArea>
    <c:plotVisOnly val="1"/>
    <c:dispBlanksAs val="zero"/>
  </c:chart>
  <c:spPr>
    <a:noFill/>
    <a:ln>
      <a:noFill/>
    </a:ln>
  </c:spPr>
  <c:txPr>
    <a:bodyPr/>
    <a:lstStyle/>
    <a:p>
      <a:pPr>
        <a:defRPr sz="1795" b="1" i="0" u="none" strike="noStrike" baseline="0">
          <a:solidFill>
            <a:srgbClr val="000000"/>
          </a:solidFill>
          <a:latin typeface="Arial"/>
          <a:ea typeface="Arial"/>
          <a:cs typeface="Arial"/>
        </a:defRPr>
      </a:pPr>
      <a:endParaRPr lang="ru-RU"/>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2.5000000000000001E-2"/>
          <c:y val="1.7857142857142856E-2"/>
          <c:w val="0.9541666666666665"/>
          <c:h val="0.82303055868016495"/>
        </c:manualLayout>
      </c:layout>
      <c:barChart>
        <c:barDir val="col"/>
        <c:grouping val="stacked"/>
        <c:ser>
          <c:idx val="0"/>
          <c:order val="0"/>
          <c:tx>
            <c:strRef>
              <c:f>Лист1!$B$1</c:f>
              <c:strCache>
                <c:ptCount val="1"/>
                <c:pt idx="0">
                  <c:v>2018 год</c:v>
                </c:pt>
              </c:strCache>
            </c:strRef>
          </c:tx>
          <c:spPr>
            <a:solidFill>
              <a:srgbClr val="FF3333"/>
            </a:solidFill>
          </c:spPr>
          <c:dLbls>
            <c:dLbl>
              <c:idx val="0"/>
              <c:layout>
                <c:manualLayout>
                  <c:x val="-2.0833333333333502E-3"/>
                  <c:y val="-9.8802395209581562E-2"/>
                </c:manualLayout>
              </c:layout>
              <c:tx>
                <c:rich>
                  <a:bodyPr/>
                  <a:lstStyle/>
                  <a:p>
                    <a:pPr>
                      <a:defRPr>
                        <a:latin typeface="Tahoma" pitchFamily="34" charset="0"/>
                        <a:cs typeface="Tahoma" pitchFamily="34" charset="0"/>
                      </a:defRPr>
                    </a:pPr>
                    <a:r>
                      <a:rPr lang="ru-RU" dirty="0" smtClean="0">
                        <a:latin typeface="Tahoma" pitchFamily="34" charset="0"/>
                        <a:cs typeface="Tahoma" pitchFamily="34" charset="0"/>
                      </a:rPr>
                      <a:t>85%</a:t>
                    </a:r>
                    <a:endParaRPr lang="en-US" dirty="0">
                      <a:latin typeface="Tahoma" pitchFamily="34" charset="0"/>
                      <a:cs typeface="Tahoma" pitchFamily="34" charset="0"/>
                    </a:endParaRPr>
                  </a:p>
                </c:rich>
              </c:tx>
              <c:spPr/>
              <c:showVal val="1"/>
            </c:dLbl>
            <c:dLbl>
              <c:idx val="1"/>
              <c:layout>
                <c:manualLayout>
                  <c:x val="2.0833333333333502E-3"/>
                  <c:y val="-8.6826347305390281E-2"/>
                </c:manualLayout>
              </c:layout>
              <c:tx>
                <c:rich>
                  <a:bodyPr/>
                  <a:lstStyle/>
                  <a:p>
                    <a:pPr>
                      <a:defRPr>
                        <a:latin typeface="Tahoma" pitchFamily="34" charset="0"/>
                        <a:cs typeface="Tahoma" pitchFamily="34" charset="0"/>
                      </a:defRPr>
                    </a:pPr>
                    <a:r>
                      <a:rPr lang="ru-RU" dirty="0" smtClean="0">
                        <a:latin typeface="Tahoma" pitchFamily="34" charset="0"/>
                        <a:cs typeface="Tahoma" pitchFamily="34" charset="0"/>
                      </a:rPr>
                      <a:t>88%</a:t>
                    </a:r>
                    <a:endParaRPr lang="en-US" dirty="0">
                      <a:latin typeface="Tahoma" pitchFamily="34" charset="0"/>
                      <a:cs typeface="Tahoma" pitchFamily="34" charset="0"/>
                    </a:endParaRPr>
                  </a:p>
                </c:rich>
              </c:tx>
              <c:spPr/>
              <c:showVal val="1"/>
            </c:dLbl>
            <c:showVal val="1"/>
          </c:dLbls>
          <c:cat>
            <c:strRef>
              <c:f>Лист1!$A$2:$A$3</c:f>
              <c:strCache>
                <c:ptCount val="2"/>
                <c:pt idx="0">
                  <c:v>2018 год</c:v>
                </c:pt>
                <c:pt idx="1">
                  <c:v>2019 год </c:v>
                </c:pt>
              </c:strCache>
            </c:strRef>
          </c:cat>
          <c:val>
            <c:numRef>
              <c:f>Лист1!$B$2:$B$3</c:f>
              <c:numCache>
                <c:formatCode>General</c:formatCode>
                <c:ptCount val="2"/>
                <c:pt idx="0">
                  <c:v>100</c:v>
                </c:pt>
                <c:pt idx="1">
                  <c:v>110</c:v>
                </c:pt>
              </c:numCache>
            </c:numRef>
          </c:val>
        </c:ser>
        <c:ser>
          <c:idx val="1"/>
          <c:order val="1"/>
          <c:tx>
            <c:strRef>
              <c:f>Лист1!$C$1</c:f>
              <c:strCache>
                <c:ptCount val="1"/>
                <c:pt idx="0">
                  <c:v>2019 год</c:v>
                </c:pt>
              </c:strCache>
            </c:strRef>
          </c:tx>
          <c:spPr>
            <a:solidFill>
              <a:schemeClr val="tx2">
                <a:lumMod val="60000"/>
                <a:lumOff val="40000"/>
              </a:schemeClr>
            </a:solidFill>
          </c:spPr>
          <c:dLbls>
            <c:dLbl>
              <c:idx val="0"/>
              <c:tx>
                <c:rich>
                  <a:bodyPr/>
                  <a:lstStyle/>
                  <a:p>
                    <a:r>
                      <a:rPr lang="en-US" dirty="0" smtClean="0">
                        <a:latin typeface="Tahoma" pitchFamily="34" charset="0"/>
                        <a:cs typeface="Tahoma" pitchFamily="34" charset="0"/>
                      </a:rPr>
                      <a:t>1</a:t>
                    </a:r>
                    <a:r>
                      <a:rPr lang="ru-RU" dirty="0" smtClean="0">
                        <a:latin typeface="Tahoma" pitchFamily="34" charset="0"/>
                        <a:cs typeface="Tahoma" pitchFamily="34" charset="0"/>
                      </a:rPr>
                      <a:t>5%</a:t>
                    </a:r>
                    <a:endParaRPr lang="en-US" dirty="0">
                      <a:latin typeface="Tahoma" pitchFamily="34" charset="0"/>
                      <a:cs typeface="Tahoma" pitchFamily="34" charset="0"/>
                    </a:endParaRPr>
                  </a:p>
                </c:rich>
              </c:tx>
              <c:showVal val="1"/>
            </c:dLbl>
            <c:dLbl>
              <c:idx val="1"/>
              <c:tx>
                <c:rich>
                  <a:bodyPr/>
                  <a:lstStyle/>
                  <a:p>
                    <a:r>
                      <a:rPr lang="en-US" dirty="0" smtClean="0">
                        <a:latin typeface="Tahoma" pitchFamily="34" charset="0"/>
                        <a:cs typeface="Tahoma" pitchFamily="34" charset="0"/>
                      </a:rPr>
                      <a:t>12</a:t>
                    </a:r>
                    <a:r>
                      <a:rPr lang="ru-RU" dirty="0" smtClean="0">
                        <a:latin typeface="Tahoma" pitchFamily="34" charset="0"/>
                        <a:cs typeface="Tahoma" pitchFamily="34" charset="0"/>
                      </a:rPr>
                      <a:t>%</a:t>
                    </a:r>
                    <a:endParaRPr lang="en-US" dirty="0">
                      <a:latin typeface="Tahoma" pitchFamily="34" charset="0"/>
                      <a:cs typeface="Tahoma" pitchFamily="34" charset="0"/>
                    </a:endParaRPr>
                  </a:p>
                </c:rich>
              </c:tx>
              <c:showVal val="1"/>
            </c:dLbl>
            <c:txPr>
              <a:bodyPr/>
              <a:lstStyle/>
              <a:p>
                <a:pPr>
                  <a:defRPr>
                    <a:latin typeface="Tahoma" pitchFamily="34" charset="0"/>
                    <a:cs typeface="Tahoma" pitchFamily="34" charset="0"/>
                  </a:defRPr>
                </a:pPr>
                <a:endParaRPr lang="ru-RU"/>
              </a:p>
            </c:txPr>
            <c:showVal val="1"/>
          </c:dLbls>
          <c:cat>
            <c:strRef>
              <c:f>Лист1!$A$2:$A$3</c:f>
              <c:strCache>
                <c:ptCount val="2"/>
                <c:pt idx="0">
                  <c:v>2018 год</c:v>
                </c:pt>
                <c:pt idx="1">
                  <c:v>2019 год </c:v>
                </c:pt>
              </c:strCache>
            </c:strRef>
          </c:cat>
          <c:val>
            <c:numRef>
              <c:f>Лист1!$C$2:$C$3</c:f>
              <c:numCache>
                <c:formatCode>General</c:formatCode>
                <c:ptCount val="2"/>
                <c:pt idx="0">
                  <c:v>17</c:v>
                </c:pt>
                <c:pt idx="1">
                  <c:v>12</c:v>
                </c:pt>
              </c:numCache>
            </c:numRef>
          </c:val>
        </c:ser>
        <c:ser>
          <c:idx val="2"/>
          <c:order val="2"/>
          <c:tx>
            <c:strRef>
              <c:f>Лист1!$D$1</c:f>
              <c:strCache>
                <c:ptCount val="1"/>
                <c:pt idx="0">
                  <c:v>Ряд 3</c:v>
                </c:pt>
              </c:strCache>
            </c:strRef>
          </c:tx>
          <c:cat>
            <c:strRef>
              <c:f>Лист1!$A$2:$A$3</c:f>
              <c:strCache>
                <c:ptCount val="2"/>
                <c:pt idx="0">
                  <c:v>2018 год</c:v>
                </c:pt>
                <c:pt idx="1">
                  <c:v>2019 год </c:v>
                </c:pt>
              </c:strCache>
            </c:strRef>
          </c:cat>
          <c:val>
            <c:numRef>
              <c:f>Лист1!$D$2:$D$3</c:f>
            </c:numRef>
          </c:val>
        </c:ser>
        <c:overlap val="100"/>
        <c:axId val="123708928"/>
        <c:axId val="123710464"/>
      </c:barChart>
      <c:catAx>
        <c:axId val="123708928"/>
        <c:scaling>
          <c:orientation val="minMax"/>
        </c:scaling>
        <c:axPos val="b"/>
        <c:tickLblPos val="nextTo"/>
        <c:crossAx val="123710464"/>
        <c:crosses val="autoZero"/>
        <c:auto val="1"/>
        <c:lblAlgn val="ctr"/>
        <c:lblOffset val="100"/>
      </c:catAx>
      <c:valAx>
        <c:axId val="123710464"/>
        <c:scaling>
          <c:orientation val="minMax"/>
        </c:scaling>
        <c:delete val="1"/>
        <c:axPos val="l"/>
        <c:numFmt formatCode="General" sourceLinked="1"/>
        <c:tickLblPos val="nextTo"/>
        <c:crossAx val="123708928"/>
        <c:crosses val="autoZero"/>
        <c:crossBetween val="between"/>
      </c:valAx>
    </c:plotArea>
    <c:plotVisOnly val="1"/>
    <c:dispBlanksAs val="gap"/>
  </c:chart>
  <c:txPr>
    <a:bodyPr/>
    <a:lstStyle/>
    <a:p>
      <a:pPr>
        <a:defRPr sz="1800"/>
      </a:pPr>
      <a:endParaRPr lang="ru-RU"/>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0.21614867559941567"/>
          <c:y val="4.6458106198263675E-2"/>
          <c:w val="0.3785980410985213"/>
          <c:h val="0.84210155461336822"/>
        </c:manualLayout>
      </c:layout>
      <c:barChart>
        <c:barDir val="col"/>
        <c:grouping val="stacked"/>
        <c:ser>
          <c:idx val="0"/>
          <c:order val="0"/>
          <c:tx>
            <c:strRef>
              <c:f>Лист1!$B$1</c:f>
              <c:strCache>
                <c:ptCount val="1"/>
                <c:pt idx="0">
                  <c:v>Благоустройство вт.ч.инициативное бюджетирование</c:v>
                </c:pt>
              </c:strCache>
            </c:strRef>
          </c:tx>
          <c:dLbls>
            <c:showVal val="1"/>
          </c:dLbls>
          <c:cat>
            <c:strRef>
              <c:f>Лист1!$A$2</c:f>
              <c:strCache>
                <c:ptCount val="1"/>
                <c:pt idx="0">
                  <c:v>Дефицит</c:v>
                </c:pt>
              </c:strCache>
            </c:strRef>
          </c:cat>
          <c:val>
            <c:numRef>
              <c:f>Лист1!$B$2</c:f>
              <c:numCache>
                <c:formatCode>General</c:formatCode>
                <c:ptCount val="1"/>
                <c:pt idx="0">
                  <c:v>22839.9</c:v>
                </c:pt>
              </c:numCache>
            </c:numRef>
          </c:val>
        </c:ser>
        <c:ser>
          <c:idx val="1"/>
          <c:order val="1"/>
          <c:tx>
            <c:strRef>
              <c:f>Лист1!$C$1</c:f>
              <c:strCache>
                <c:ptCount val="1"/>
                <c:pt idx="0">
                  <c:v>Иные текущие расходы</c:v>
                </c:pt>
              </c:strCache>
            </c:strRef>
          </c:tx>
          <c:dLbls>
            <c:showVal val="1"/>
          </c:dLbls>
          <c:cat>
            <c:strRef>
              <c:f>Лист1!$A$2</c:f>
              <c:strCache>
                <c:ptCount val="1"/>
                <c:pt idx="0">
                  <c:v>Дефицит</c:v>
                </c:pt>
              </c:strCache>
            </c:strRef>
          </c:cat>
          <c:val>
            <c:numRef>
              <c:f>Лист1!$C$2</c:f>
              <c:numCache>
                <c:formatCode>General</c:formatCode>
                <c:ptCount val="1"/>
                <c:pt idx="0">
                  <c:v>14150.7</c:v>
                </c:pt>
              </c:numCache>
            </c:numRef>
          </c:val>
        </c:ser>
        <c:ser>
          <c:idx val="2"/>
          <c:order val="2"/>
          <c:tx>
            <c:strRef>
              <c:f>Лист1!$D$1</c:f>
              <c:strCache>
                <c:ptCount val="1"/>
                <c:pt idx="0">
                  <c:v>Дорожный фонд</c:v>
                </c:pt>
              </c:strCache>
            </c:strRef>
          </c:tx>
          <c:dLbls>
            <c:showVal val="1"/>
          </c:dLbls>
          <c:cat>
            <c:strRef>
              <c:f>Лист1!$A$2</c:f>
              <c:strCache>
                <c:ptCount val="1"/>
                <c:pt idx="0">
                  <c:v>Дефицит</c:v>
                </c:pt>
              </c:strCache>
            </c:strRef>
          </c:cat>
          <c:val>
            <c:numRef>
              <c:f>Лист1!$D$2</c:f>
              <c:numCache>
                <c:formatCode>General</c:formatCode>
                <c:ptCount val="1"/>
                <c:pt idx="0">
                  <c:v>12478.4</c:v>
                </c:pt>
              </c:numCache>
            </c:numRef>
          </c:val>
        </c:ser>
        <c:ser>
          <c:idx val="3"/>
          <c:order val="3"/>
          <c:tx>
            <c:strRef>
              <c:f>Лист1!$E$1</c:f>
              <c:strCache>
                <c:ptCount val="1"/>
                <c:pt idx="0">
                  <c:v>Наказы избирателей</c:v>
                </c:pt>
              </c:strCache>
            </c:strRef>
          </c:tx>
          <c:dLbls>
            <c:showVal val="1"/>
          </c:dLbls>
          <c:cat>
            <c:strRef>
              <c:f>Лист1!$A$2</c:f>
              <c:strCache>
                <c:ptCount val="1"/>
                <c:pt idx="0">
                  <c:v>Дефицит</c:v>
                </c:pt>
              </c:strCache>
            </c:strRef>
          </c:cat>
          <c:val>
            <c:numRef>
              <c:f>Лист1!$E$2</c:f>
              <c:numCache>
                <c:formatCode>General</c:formatCode>
                <c:ptCount val="1"/>
                <c:pt idx="0">
                  <c:v>6000</c:v>
                </c:pt>
              </c:numCache>
            </c:numRef>
          </c:val>
        </c:ser>
        <c:overlap val="100"/>
        <c:axId val="126821888"/>
        <c:axId val="126823424"/>
      </c:barChart>
      <c:catAx>
        <c:axId val="126821888"/>
        <c:scaling>
          <c:orientation val="minMax"/>
        </c:scaling>
        <c:delete val="1"/>
        <c:axPos val="b"/>
        <c:tickLblPos val="nextTo"/>
        <c:crossAx val="126823424"/>
        <c:crosses val="autoZero"/>
        <c:auto val="1"/>
        <c:lblAlgn val="ctr"/>
        <c:lblOffset val="100"/>
      </c:catAx>
      <c:valAx>
        <c:axId val="126823424"/>
        <c:scaling>
          <c:orientation val="minMax"/>
        </c:scaling>
        <c:delete val="1"/>
        <c:axPos val="l"/>
        <c:numFmt formatCode="General" sourceLinked="1"/>
        <c:tickLblPos val="nextTo"/>
        <c:crossAx val="126821888"/>
        <c:crosses val="autoZero"/>
        <c:crossBetween val="between"/>
      </c:valAx>
      <c:spPr>
        <a:noFill/>
        <a:ln w="25400">
          <a:noFill/>
        </a:ln>
      </c:spPr>
    </c:plotArea>
    <c:legend>
      <c:legendPos val="l"/>
      <c:layout>
        <c:manualLayout>
          <c:xMode val="edge"/>
          <c:yMode val="edge"/>
          <c:x val="9.0056285178237265E-3"/>
          <c:y val="0.12447849788007265"/>
          <c:w val="0.30470402269134744"/>
          <c:h val="0.67411992731678139"/>
        </c:manualLayout>
      </c:layout>
    </c:legend>
    <c:plotVisOnly val="1"/>
    <c:dispBlanksAs val="gap"/>
  </c:chart>
  <c:txPr>
    <a:bodyPr/>
    <a:lstStyle/>
    <a:p>
      <a:pPr>
        <a:defRPr sz="1800"/>
      </a:pPr>
      <a:endParaRPr lang="ru-RU"/>
    </a:p>
  </c:txPr>
  <c:externalData r:id="rId1"/>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drawing1.xml><?xml version="1.0" encoding="utf-8"?>
<c:userShapes xmlns:c="http://schemas.openxmlformats.org/drawingml/2006/chart">
  <cdr:relSizeAnchor xmlns:cdr="http://schemas.openxmlformats.org/drawingml/2006/chartDrawing">
    <cdr:from>
      <cdr:x>0.36923</cdr:x>
      <cdr:y>2.01898E-7</cdr:y>
    </cdr:from>
    <cdr:to>
      <cdr:x>0.53133</cdr:x>
      <cdr:y>0.07692</cdr:y>
    </cdr:to>
    <cdr:sp macro="" textlink="">
      <cdr:nvSpPr>
        <cdr:cNvPr id="2" name="TextBox 1"/>
        <cdr:cNvSpPr txBox="1"/>
      </cdr:nvSpPr>
      <cdr:spPr>
        <a:xfrm xmlns:a="http://schemas.openxmlformats.org/drawingml/2006/main">
          <a:off x="3124200" y="1"/>
          <a:ext cx="1371600" cy="3810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algn="ctr"/>
          <a:r>
            <a:rPr lang="ru-RU" sz="2400" dirty="0" smtClean="0">
              <a:latin typeface="Tahoma" pitchFamily="34" charset="0"/>
              <a:cs typeface="Tahoma" pitchFamily="34" charset="0"/>
            </a:rPr>
            <a:t>55 469 тыс. руб.</a:t>
          </a:r>
          <a:endParaRPr lang="ru-RU" sz="2400" dirty="0">
            <a:latin typeface="Tahoma" pitchFamily="34" charset="0"/>
            <a:cs typeface="Tahoma" pitchFamily="34" charset="0"/>
          </a:endParaRPr>
        </a:p>
      </cdr:txBody>
    </cdr:sp>
  </cdr:relSizeAnchor>
  <cdr:relSizeAnchor xmlns:cdr="http://schemas.openxmlformats.org/drawingml/2006/chartDrawing">
    <cdr:from>
      <cdr:x>0.4863</cdr:x>
      <cdr:y>0.56923</cdr:y>
    </cdr:from>
    <cdr:to>
      <cdr:x>0.99062</cdr:x>
      <cdr:y>0.89231</cdr:y>
    </cdr:to>
    <cdr:sp macro="" textlink="">
      <cdr:nvSpPr>
        <cdr:cNvPr id="3" name="TextBox 2"/>
        <cdr:cNvSpPr txBox="1"/>
      </cdr:nvSpPr>
      <cdr:spPr>
        <a:xfrm xmlns:a="http://schemas.openxmlformats.org/drawingml/2006/main">
          <a:off x="4114800" y="2819400"/>
          <a:ext cx="4267200" cy="1600200"/>
        </a:xfrm>
        <a:prstGeom xmlns:a="http://schemas.openxmlformats.org/drawingml/2006/main" prst="rect">
          <a:avLst/>
        </a:prstGeom>
        <a:solidFill xmlns:a="http://schemas.openxmlformats.org/drawingml/2006/main">
          <a:schemeClr val="tx2">
            <a:lumMod val="40000"/>
            <a:lumOff val="60000"/>
          </a:schemeClr>
        </a:solidFill>
      </cdr:spPr>
      <cdr:txBody>
        <a:bodyPr xmlns:a="http://schemas.openxmlformats.org/drawingml/2006/main" wrap="none" rtlCol="0"/>
        <a:lstStyle xmlns:a="http://schemas.openxmlformats.org/drawingml/2006/main"/>
        <a:p xmlns:a="http://schemas.openxmlformats.org/drawingml/2006/main">
          <a:r>
            <a:rPr lang="ru-RU" sz="1200" dirty="0" smtClean="0">
              <a:latin typeface="Tahoma" pitchFamily="34" charset="0"/>
              <a:cs typeface="Tahoma" pitchFamily="34" charset="0"/>
            </a:rPr>
            <a:t>Наружное  освещение и содержание                - 9 489,9</a:t>
          </a:r>
        </a:p>
        <a:p xmlns:a="http://schemas.openxmlformats.org/drawingml/2006/main">
          <a:r>
            <a:rPr lang="ru-RU" sz="1200" dirty="0" smtClean="0">
              <a:latin typeface="Tahoma" pitchFamily="34" charset="0"/>
              <a:cs typeface="Tahoma" pitchFamily="34" charset="0"/>
            </a:rPr>
            <a:t>Уборка дорог, вывоз мусора                             - 7 500 </a:t>
          </a:r>
        </a:p>
        <a:p xmlns:a="http://schemas.openxmlformats.org/drawingml/2006/main">
          <a:r>
            <a:rPr lang="ru-RU" sz="1200" dirty="0" smtClean="0">
              <a:latin typeface="Tahoma" pitchFamily="34" charset="0"/>
              <a:cs typeface="Tahoma" pitchFamily="34" charset="0"/>
            </a:rPr>
            <a:t>Озеленение и содержание кладбищ                  - 4 000</a:t>
          </a:r>
        </a:p>
        <a:p xmlns:a="http://schemas.openxmlformats.org/drawingml/2006/main">
          <a:r>
            <a:rPr lang="ru-RU" sz="1200" dirty="0" smtClean="0">
              <a:latin typeface="Tahoma" pitchFamily="34" charset="0"/>
              <a:cs typeface="Tahoma" pitchFamily="34" charset="0"/>
            </a:rPr>
            <a:t>Текущее содержание учреждений                   -1 681,2</a:t>
          </a:r>
        </a:p>
        <a:p xmlns:a="http://schemas.openxmlformats.org/drawingml/2006/main">
          <a:r>
            <a:rPr lang="ru-RU" sz="1200" dirty="0" smtClean="0">
              <a:latin typeface="Tahoma" pitchFamily="34" charset="0"/>
              <a:cs typeface="Tahoma" pitchFamily="34" charset="0"/>
            </a:rPr>
            <a:t>Ликвидация возгорания мусора                        - 1 350</a:t>
          </a:r>
        </a:p>
        <a:p xmlns:a="http://schemas.openxmlformats.org/drawingml/2006/main">
          <a:r>
            <a:rPr lang="ru-RU" sz="1200" dirty="0" smtClean="0">
              <a:latin typeface="Tahoma" pitchFamily="34" charset="0"/>
              <a:cs typeface="Tahoma" pitchFamily="34" charset="0"/>
            </a:rPr>
            <a:t>Инициативное </a:t>
          </a:r>
          <a:r>
            <a:rPr lang="ru-RU" sz="1200" dirty="0" err="1" smtClean="0">
              <a:latin typeface="Tahoma" pitchFamily="34" charset="0"/>
              <a:cs typeface="Tahoma" pitchFamily="34" charset="0"/>
            </a:rPr>
            <a:t>бюджетирование</a:t>
          </a:r>
          <a:r>
            <a:rPr lang="ru-RU" sz="1200" dirty="0" smtClean="0">
              <a:latin typeface="Tahoma" pitchFamily="34" charset="0"/>
              <a:cs typeface="Tahoma" pitchFamily="34" charset="0"/>
            </a:rPr>
            <a:t>                          - 500</a:t>
          </a:r>
        </a:p>
        <a:p xmlns:a="http://schemas.openxmlformats.org/drawingml/2006/main">
          <a:endParaRPr lang="ru-RU" sz="1200" dirty="0">
            <a:latin typeface="Tahoma" pitchFamily="34" charset="0"/>
            <a:cs typeface="Tahoma" pitchFamily="34" charset="0"/>
          </a:endParaRPr>
        </a:p>
      </cdr:txBody>
    </cdr:sp>
  </cdr:relSizeAnchor>
  <cdr:relSizeAnchor xmlns:cdr="http://schemas.openxmlformats.org/drawingml/2006/chartDrawing">
    <cdr:from>
      <cdr:x>0.4863</cdr:x>
      <cdr:y>0.33846</cdr:y>
    </cdr:from>
    <cdr:to>
      <cdr:x>0.99062</cdr:x>
      <cdr:y>0.56923</cdr:y>
    </cdr:to>
    <cdr:sp macro="" textlink="">
      <cdr:nvSpPr>
        <cdr:cNvPr id="4" name="TextBox 3"/>
        <cdr:cNvSpPr txBox="1"/>
      </cdr:nvSpPr>
      <cdr:spPr>
        <a:xfrm xmlns:a="http://schemas.openxmlformats.org/drawingml/2006/main">
          <a:off x="4114800" y="1676400"/>
          <a:ext cx="4267200" cy="1143000"/>
        </a:xfrm>
        <a:prstGeom xmlns:a="http://schemas.openxmlformats.org/drawingml/2006/main" prst="rect">
          <a:avLst/>
        </a:prstGeom>
        <a:solidFill xmlns:a="http://schemas.openxmlformats.org/drawingml/2006/main">
          <a:schemeClr val="accent2">
            <a:lumMod val="60000"/>
            <a:lumOff val="40000"/>
          </a:schemeClr>
        </a:solidFill>
      </cdr:spPr>
      <cdr:txBody>
        <a:bodyPr xmlns:a="http://schemas.openxmlformats.org/drawingml/2006/main" wrap="square" rtlCol="0"/>
        <a:lstStyle xmlns:a="http://schemas.openxmlformats.org/drawingml/2006/main"/>
        <a:p xmlns:a="http://schemas.openxmlformats.org/drawingml/2006/main">
          <a:r>
            <a:rPr lang="ru-RU" sz="1200" dirty="0" smtClean="0">
              <a:latin typeface="Tahoma" pitchFamily="34" charset="0"/>
              <a:cs typeface="Tahoma" pitchFamily="34" charset="0"/>
            </a:rPr>
            <a:t>Содержание объектов казны, взносы на </a:t>
          </a:r>
        </a:p>
        <a:p xmlns:a="http://schemas.openxmlformats.org/drawingml/2006/main">
          <a:r>
            <a:rPr lang="ru-RU" sz="1200" dirty="0" smtClean="0">
              <a:latin typeface="Tahoma" pitchFamily="34" charset="0"/>
              <a:cs typeface="Tahoma" pitchFamily="34" charset="0"/>
            </a:rPr>
            <a:t>капремонт и снос  жилья                                - 6 404,9 </a:t>
          </a:r>
        </a:p>
        <a:p xmlns:a="http://schemas.openxmlformats.org/drawingml/2006/main">
          <a:r>
            <a:rPr lang="ru-RU" sz="1200" dirty="0" smtClean="0">
              <a:latin typeface="Tahoma" pitchFamily="34" charset="0"/>
              <a:cs typeface="Tahoma" pitchFamily="34" charset="0"/>
            </a:rPr>
            <a:t>Городские мероприятия и ГТО                         -1 470</a:t>
          </a:r>
        </a:p>
        <a:p xmlns:a="http://schemas.openxmlformats.org/drawingml/2006/main">
          <a:r>
            <a:rPr lang="ru-RU" sz="1200" dirty="0" smtClean="0">
              <a:latin typeface="Tahoma" pitchFamily="34" charset="0"/>
              <a:cs typeface="Tahoma" pitchFamily="34" charset="0"/>
            </a:rPr>
            <a:t>Межевание, паспортизация, приватизация       -1 394,6</a:t>
          </a:r>
        </a:p>
        <a:p xmlns:a="http://schemas.openxmlformats.org/drawingml/2006/main">
          <a:r>
            <a:rPr lang="ru-RU" sz="1200" dirty="0" smtClean="0">
              <a:latin typeface="Tahoma" pitchFamily="34" charset="0"/>
              <a:cs typeface="Tahoma" pitchFamily="34" charset="0"/>
            </a:rPr>
            <a:t>Со-финансирование «Городская  среда»          - 1 600</a:t>
          </a:r>
        </a:p>
        <a:p xmlns:a="http://schemas.openxmlformats.org/drawingml/2006/main">
          <a:r>
            <a:rPr lang="ru-RU" sz="1200" dirty="0" smtClean="0">
              <a:latin typeface="Tahoma" pitchFamily="34" charset="0"/>
              <a:cs typeface="Tahoma" pitchFamily="34" charset="0"/>
            </a:rPr>
            <a:t>Подготовка к новому учебному году                 -1 600</a:t>
          </a:r>
        </a:p>
        <a:p xmlns:a="http://schemas.openxmlformats.org/drawingml/2006/main">
          <a:endParaRPr lang="ru-RU" sz="1200" dirty="0">
            <a:latin typeface="Tahoma" pitchFamily="34" charset="0"/>
            <a:cs typeface="Tahoma"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83ECC509-DD4F-4FE2-901A-873780971C9A}" type="datetimeFigureOut">
              <a:rPr lang="ru-RU" smtClean="0"/>
              <a:pPr/>
              <a:t>07.02.2019</a:t>
            </a:fld>
            <a:endParaRPr lang="ru-RU"/>
          </a:p>
        </p:txBody>
      </p:sp>
      <p:sp>
        <p:nvSpPr>
          <p:cNvPr id="4" name="Нижний колонтитул 3"/>
          <p:cNvSpPr>
            <a:spLocks noGrp="1"/>
          </p:cNvSpPr>
          <p:nvPr>
            <p:ph type="ftr" sz="quarter" idx="2"/>
          </p:nvPr>
        </p:nvSpPr>
        <p:spPr>
          <a:xfrm>
            <a:off x="0" y="9448800"/>
            <a:ext cx="2971800" cy="496888"/>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9448800"/>
            <a:ext cx="2971800" cy="496888"/>
          </a:xfrm>
          <a:prstGeom prst="rect">
            <a:avLst/>
          </a:prstGeom>
        </p:spPr>
        <p:txBody>
          <a:bodyPr vert="horz" lIns="91440" tIns="45720" rIns="91440" bIns="45720" rtlCol="0" anchor="b"/>
          <a:lstStyle>
            <a:lvl1pPr algn="r">
              <a:defRPr sz="1200"/>
            </a:lvl1pPr>
          </a:lstStyle>
          <a:p>
            <a:fld id="{43EFA968-6C54-4F9E-A237-F09044E3D9BB}" type="slidenum">
              <a:rPr lang="ru-RU" smtClean="0"/>
              <a:pPr/>
              <a:t>‹#›</a:t>
            </a:fld>
            <a:endParaRPr lang="ru-RU"/>
          </a:p>
        </p:txBody>
      </p:sp>
    </p:spTree>
    <p:extLst>
      <p:ext uri="{BB962C8B-B14F-4D97-AF65-F5344CB8AC3E}">
        <p14:creationId xmlns="" xmlns:p14="http://schemas.microsoft.com/office/powerpoint/2010/main" val="233461812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BEF72E28-3F3A-4854-8731-611B6081F676}" type="datetimeFigureOut">
              <a:rPr lang="ru-RU" smtClean="0"/>
              <a:pPr/>
              <a:t>07.02.2019</a:t>
            </a:fld>
            <a:endParaRPr lang="ru-RU"/>
          </a:p>
        </p:txBody>
      </p:sp>
      <p:sp>
        <p:nvSpPr>
          <p:cNvPr id="4" name="Образ слайда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724956"/>
            <a:ext cx="5486400" cy="447627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BCD6F54A-56DE-41B7-BE1D-1DBF1409EFF9}" type="slidenum">
              <a:rPr lang="ru-RU" smtClean="0"/>
              <a:pPr/>
              <a:t>‹#›</a:t>
            </a:fld>
            <a:endParaRPr lang="ru-RU"/>
          </a:p>
        </p:txBody>
      </p:sp>
    </p:spTree>
    <p:extLst>
      <p:ext uri="{BB962C8B-B14F-4D97-AF65-F5344CB8AC3E}">
        <p14:creationId xmlns="" xmlns:p14="http://schemas.microsoft.com/office/powerpoint/2010/main" val="88225045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a:t> На Ваше рассмотрение представлен проект Бюджета муниципального образования  «Город Воткинск» на 2019 год   и  на плановый период 2020-2021 годов</a:t>
            </a:r>
            <a:r>
              <a:rPr lang="ru-RU" dirty="0" smtClean="0"/>
              <a:t>.</a:t>
            </a:r>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1</a:t>
            </a:fld>
            <a:endParaRPr lang="ru-RU"/>
          </a:p>
        </p:txBody>
      </p:sp>
      <p:sp>
        <p:nvSpPr>
          <p:cNvPr id="5" name="Дата 4"/>
          <p:cNvSpPr>
            <a:spLocks noGrp="1"/>
          </p:cNvSpPr>
          <p:nvPr>
            <p:ph type="dt" idx="11"/>
          </p:nvPr>
        </p:nvSpPr>
        <p:spPr/>
        <p:txBody>
          <a:bodyPr/>
          <a:lstStyle/>
          <a:p>
            <a:fld id="{20C75A2D-FE1B-43C1-8033-96AD56ACB16A}" type="datetime1">
              <a:rPr lang="ru-RU" smtClean="0"/>
              <a:pPr/>
              <a:t>07.02.2019</a:t>
            </a:fld>
            <a:endParaRPr lang="ru-RU"/>
          </a:p>
        </p:txBody>
      </p:sp>
    </p:spTree>
    <p:extLst>
      <p:ext uri="{BB962C8B-B14F-4D97-AF65-F5344CB8AC3E}">
        <p14:creationId xmlns="" xmlns:p14="http://schemas.microsoft.com/office/powerpoint/2010/main" val="20586972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pPr algn="ctr">
              <a:lnSpc>
                <a:spcPct val="115000"/>
              </a:lnSpc>
              <a:spcAft>
                <a:spcPts val="0"/>
              </a:spcAft>
            </a:pPr>
            <a:r>
              <a:rPr lang="ru-RU" b="1" dirty="0">
                <a:latin typeface="Times New Roman"/>
                <a:ea typeface="Times New Roman"/>
                <a:cs typeface="Times New Roman"/>
              </a:rPr>
              <a:t>Налог на имущество физических лиц</a:t>
            </a:r>
            <a:endParaRPr lang="ru-RU" sz="1100" dirty="0">
              <a:ea typeface="Times New Roman"/>
              <a:cs typeface="Times New Roman"/>
            </a:endParaRPr>
          </a:p>
          <a:p>
            <a:pPr algn="just">
              <a:lnSpc>
                <a:spcPct val="115000"/>
              </a:lnSpc>
              <a:spcAft>
                <a:spcPts val="0"/>
              </a:spcAft>
            </a:pPr>
            <a:r>
              <a:rPr lang="ru-RU" b="1" dirty="0">
                <a:latin typeface="Times New Roman"/>
                <a:ea typeface="Times New Roman"/>
                <a:cs typeface="Times New Roman"/>
              </a:rPr>
              <a:t>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Поступления на 2019 год </a:t>
            </a:r>
            <a:r>
              <a:rPr lang="ru-RU" dirty="0" smtClean="0">
                <a:latin typeface="Times New Roman"/>
                <a:ea typeface="Times New Roman"/>
                <a:cs typeface="Times New Roman"/>
              </a:rPr>
              <a:t>прогнозируются, </a:t>
            </a:r>
            <a:r>
              <a:rPr lang="ru-RU" dirty="0">
                <a:latin typeface="Times New Roman"/>
                <a:ea typeface="Times New Roman"/>
                <a:cs typeface="Times New Roman"/>
              </a:rPr>
              <a:t>исходя из кадастровой стоимости объектов  налогообложения, в сумме 23 017 тыс. рублей (21 735 тыс. руб. - 2018).  </a:t>
            </a:r>
            <a:endParaRPr lang="ru-RU" dirty="0" smtClean="0">
              <a:latin typeface="Times New Roman"/>
              <a:ea typeface="Times New Roman"/>
              <a:cs typeface="Times New Roman"/>
            </a:endParaRPr>
          </a:p>
          <a:p>
            <a:pPr algn="just">
              <a:lnSpc>
                <a:spcPct val="115000"/>
              </a:lnSpc>
              <a:spcAft>
                <a:spcPts val="0"/>
              </a:spcAft>
            </a:pPr>
            <a:r>
              <a:rPr lang="ru-RU" dirty="0">
                <a:latin typeface="Times New Roman"/>
                <a:ea typeface="Times New Roman"/>
                <a:cs typeface="Times New Roman"/>
              </a:rPr>
              <a:t>	</a:t>
            </a:r>
            <a:r>
              <a:rPr lang="ru-RU" dirty="0" smtClean="0">
                <a:latin typeface="Times New Roman"/>
                <a:ea typeface="Times New Roman"/>
                <a:cs typeface="Times New Roman"/>
              </a:rPr>
              <a:t> </a:t>
            </a:r>
            <a:r>
              <a:rPr lang="ru-RU" dirty="0">
                <a:latin typeface="Times New Roman"/>
                <a:ea typeface="Times New Roman"/>
                <a:cs typeface="Times New Roman"/>
              </a:rPr>
              <a:t>С учетом коэффициента, применительно к третьему налоговому периоду и ввода 20 915 </a:t>
            </a:r>
            <a:r>
              <a:rPr lang="ru-RU" dirty="0" err="1">
                <a:latin typeface="Times New Roman"/>
                <a:ea typeface="Times New Roman"/>
                <a:cs typeface="Times New Roman"/>
              </a:rPr>
              <a:t>кв.м</a:t>
            </a:r>
            <a:r>
              <a:rPr lang="ru-RU" dirty="0">
                <a:latin typeface="Times New Roman"/>
                <a:ea typeface="Times New Roman"/>
                <a:cs typeface="Times New Roman"/>
              </a:rPr>
              <a:t>. нового жилья, объем поступлений по сравнению с 2018 годом увеличится на 1 282 тыс. рублей. </a:t>
            </a:r>
          </a:p>
          <a:p>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12</a:t>
            </a:fld>
            <a:endParaRPr lang="ru-RU" dirty="0"/>
          </a:p>
        </p:txBody>
      </p:sp>
      <p:sp>
        <p:nvSpPr>
          <p:cNvPr id="5" name="Дата 4"/>
          <p:cNvSpPr>
            <a:spLocks noGrp="1"/>
          </p:cNvSpPr>
          <p:nvPr>
            <p:ph type="dt" idx="11"/>
          </p:nvPr>
        </p:nvSpPr>
        <p:spPr/>
        <p:txBody>
          <a:bodyPr/>
          <a:lstStyle/>
          <a:p>
            <a:fld id="{E1DF58B9-7A4A-4BDC-8CD2-232EB03E6E0F}" type="datetime1">
              <a:rPr lang="ru-RU" smtClean="0"/>
              <a:pPr/>
              <a:t>07.02.2019</a:t>
            </a:fld>
            <a:endParaRPr lang="ru-RU"/>
          </a:p>
        </p:txBody>
      </p:sp>
    </p:spTree>
    <p:extLst>
      <p:ext uri="{BB962C8B-B14F-4D97-AF65-F5344CB8AC3E}">
        <p14:creationId xmlns="" xmlns:p14="http://schemas.microsoft.com/office/powerpoint/2010/main" val="1176858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pPr algn="ctr">
              <a:lnSpc>
                <a:spcPct val="115000"/>
              </a:lnSpc>
              <a:spcAft>
                <a:spcPts val="0"/>
              </a:spcAft>
            </a:pPr>
            <a:r>
              <a:rPr lang="ru-RU" b="1" dirty="0">
                <a:latin typeface="Times New Roman"/>
                <a:ea typeface="Times New Roman"/>
                <a:cs typeface="Times New Roman"/>
              </a:rPr>
              <a:t>Земельный налог</a:t>
            </a:r>
            <a:endParaRPr lang="ru-RU" sz="1100" dirty="0">
              <a:ea typeface="Times New Roman"/>
              <a:cs typeface="Times New Roman"/>
            </a:endParaRPr>
          </a:p>
          <a:p>
            <a:pPr algn="just">
              <a:lnSpc>
                <a:spcPct val="115000"/>
              </a:lnSpc>
              <a:spcAft>
                <a:spcPts val="0"/>
              </a:spcAft>
            </a:pPr>
            <a:r>
              <a:rPr lang="ru-RU" b="1" dirty="0">
                <a:latin typeface="Times New Roman"/>
                <a:ea typeface="Times New Roman"/>
                <a:cs typeface="Times New Roman"/>
              </a:rPr>
              <a:t>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Прогноз по земельному налогу юридических лиц определен 45 053 тыс. </a:t>
            </a:r>
            <a:r>
              <a:rPr lang="ru-RU" dirty="0" smtClean="0">
                <a:latin typeface="Times New Roman"/>
                <a:ea typeface="Times New Roman"/>
                <a:cs typeface="Times New Roman"/>
              </a:rPr>
              <a:t>рублей (</a:t>
            </a:r>
            <a:r>
              <a:rPr lang="ru-RU" dirty="0">
                <a:latin typeface="Times New Roman"/>
                <a:ea typeface="Times New Roman"/>
                <a:cs typeface="Times New Roman"/>
              </a:rPr>
              <a:t>43 750 тыс. </a:t>
            </a:r>
            <a:r>
              <a:rPr lang="ru-RU" dirty="0" smtClean="0">
                <a:latin typeface="Times New Roman"/>
                <a:ea typeface="Times New Roman"/>
                <a:cs typeface="Times New Roman"/>
              </a:rPr>
              <a:t>руб-2018). В </a:t>
            </a:r>
            <a:r>
              <a:rPr lang="ru-RU" dirty="0">
                <a:latin typeface="Times New Roman"/>
                <a:ea typeface="Times New Roman"/>
                <a:cs typeface="Times New Roman"/>
              </a:rPr>
              <a:t>2019 году по сравнению с 2018 годом планируется увеличение объема поступлений на 1 303 тыс. рублей.</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Прогноз по земельному налогу с физических лиц рассчитан  в сумме 13 145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(12 457 тыс. руб.-2018</a:t>
            </a:r>
            <a:r>
              <a:rPr lang="ru-RU" dirty="0" smtClean="0">
                <a:latin typeface="Times New Roman"/>
                <a:ea typeface="Times New Roman"/>
                <a:cs typeface="Times New Roman"/>
              </a:rPr>
              <a:t>).</a:t>
            </a:r>
          </a:p>
          <a:p>
            <a:pPr algn="just">
              <a:lnSpc>
                <a:spcPct val="115000"/>
              </a:lnSpc>
              <a:spcAft>
                <a:spcPts val="0"/>
              </a:spcAft>
            </a:pPr>
            <a:r>
              <a:rPr lang="ru-RU" sz="1100" dirty="0" smtClean="0">
                <a:latin typeface="Times New Roman"/>
                <a:ea typeface="Times New Roman"/>
                <a:cs typeface="Times New Roman"/>
              </a:rPr>
              <a:t>Существенных изменений по данному налогу не ожидается.</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Общий  прогноз по земельному налогу   - 58 198 тыс. рублей (56 237 тыс. руб.-2018).</a:t>
            </a:r>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13</a:t>
            </a:fld>
            <a:endParaRPr lang="ru-RU" dirty="0"/>
          </a:p>
        </p:txBody>
      </p:sp>
      <p:sp>
        <p:nvSpPr>
          <p:cNvPr id="5" name="Дата 4"/>
          <p:cNvSpPr>
            <a:spLocks noGrp="1"/>
          </p:cNvSpPr>
          <p:nvPr>
            <p:ph type="dt" idx="11"/>
          </p:nvPr>
        </p:nvSpPr>
        <p:spPr/>
        <p:txBody>
          <a:bodyPr/>
          <a:lstStyle/>
          <a:p>
            <a:fld id="{E9977497-B005-4313-AC8A-2D504155FB1D}" type="datetime1">
              <a:rPr lang="ru-RU" smtClean="0"/>
              <a:pPr/>
              <a:t>07.02.2019</a:t>
            </a:fld>
            <a:endParaRPr lang="ru-RU"/>
          </a:p>
        </p:txBody>
      </p:sp>
    </p:spTree>
    <p:extLst>
      <p:ext uri="{BB962C8B-B14F-4D97-AF65-F5344CB8AC3E}">
        <p14:creationId xmlns="" xmlns:p14="http://schemas.microsoft.com/office/powerpoint/2010/main" val="1176858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smtClean="0"/>
              <a:t>Неналоговые доходы. Также стабильны в своей структуре.</a:t>
            </a:r>
          </a:p>
          <a:p>
            <a:r>
              <a:rPr lang="ru-RU" dirty="0" smtClean="0"/>
              <a:t>53% - доходы от аренды муниципального имущества и земельных участков.</a:t>
            </a:r>
          </a:p>
          <a:p>
            <a:r>
              <a:rPr lang="ru-RU" dirty="0" smtClean="0"/>
              <a:t>35% - доходы от продажи имущества и земли.</a:t>
            </a:r>
          </a:p>
          <a:p>
            <a:r>
              <a:rPr lang="ru-RU" dirty="0" smtClean="0"/>
              <a:t>10% - поступления от штрафов.</a:t>
            </a:r>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14</a:t>
            </a:fld>
            <a:endParaRPr lang="ru-RU" dirty="0"/>
          </a:p>
        </p:txBody>
      </p:sp>
      <p:sp>
        <p:nvSpPr>
          <p:cNvPr id="5" name="Дата 4"/>
          <p:cNvSpPr>
            <a:spLocks noGrp="1"/>
          </p:cNvSpPr>
          <p:nvPr>
            <p:ph type="dt" idx="11"/>
          </p:nvPr>
        </p:nvSpPr>
        <p:spPr/>
        <p:txBody>
          <a:bodyPr/>
          <a:lstStyle/>
          <a:p>
            <a:fld id="{B3FD9512-731E-4270-9EEA-085305BF69C4}" type="datetime1">
              <a:rPr lang="ru-RU" smtClean="0"/>
              <a:pPr/>
              <a:t>07.02.2019</a:t>
            </a:fld>
            <a:endParaRPr lang="ru-RU"/>
          </a:p>
        </p:txBody>
      </p:sp>
    </p:spTree>
    <p:extLst>
      <p:ext uri="{BB962C8B-B14F-4D97-AF65-F5344CB8AC3E}">
        <p14:creationId xmlns="" xmlns:p14="http://schemas.microsoft.com/office/powerpoint/2010/main" val="11768587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0"/>
          </p:nvPr>
        </p:nvSpPr>
        <p:spPr/>
        <p:txBody>
          <a:bodyPr/>
          <a:lstStyle/>
          <a:p>
            <a:fld id="{BCD6F54A-56DE-41B7-BE1D-1DBF1409EFF9}" type="slidenum">
              <a:rPr lang="ru-RU" smtClean="0"/>
              <a:pPr/>
              <a:t>15</a:t>
            </a:fld>
            <a:endParaRPr lang="ru-RU" dirty="0"/>
          </a:p>
        </p:txBody>
      </p:sp>
      <p:sp>
        <p:nvSpPr>
          <p:cNvPr id="7" name="Образ слайда 6"/>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smtClean="0"/>
              <a:t>Доходы от использования имущества, находящегося в государственной </a:t>
            </a:r>
          </a:p>
          <a:p>
            <a:r>
              <a:rPr lang="ru-RU" dirty="0" smtClean="0"/>
              <a:t>и муниципальной собственности</a:t>
            </a:r>
          </a:p>
          <a:p>
            <a:r>
              <a:rPr lang="ru-RU" dirty="0" smtClean="0"/>
              <a:t> </a:t>
            </a:r>
          </a:p>
          <a:p>
            <a:r>
              <a:rPr lang="ru-RU" dirty="0" smtClean="0"/>
              <a:t>Прогнозные поступления на  2019 год запланированы в сумме  38 564  тыс. рублей (38 097 тыс. руб.-2018), в том числе доходы, получаемые в виде арендной платы за земельные участки- 33 007 тыс. рублей. , оставшаяся сумма – доходы от аренды имущества, </a:t>
            </a:r>
            <a:r>
              <a:rPr lang="ru-RU" dirty="0" err="1" smtClean="0"/>
              <a:t>найм</a:t>
            </a:r>
            <a:r>
              <a:rPr lang="ru-RU" dirty="0" smtClean="0"/>
              <a:t> жилья и право размещения рекламы и нестационарных торговых объектов.</a:t>
            </a:r>
            <a:endParaRPr lang="ru-RU" dirty="0"/>
          </a:p>
        </p:txBody>
      </p:sp>
      <p:sp>
        <p:nvSpPr>
          <p:cNvPr id="8" name="Дата 7"/>
          <p:cNvSpPr>
            <a:spLocks noGrp="1"/>
          </p:cNvSpPr>
          <p:nvPr>
            <p:ph type="dt" idx="11"/>
          </p:nvPr>
        </p:nvSpPr>
        <p:spPr/>
        <p:txBody>
          <a:bodyPr/>
          <a:lstStyle/>
          <a:p>
            <a:fld id="{DC309B54-4720-489A-B7B6-D27432431008}" type="datetime1">
              <a:rPr lang="ru-RU" smtClean="0"/>
              <a:pPr/>
              <a:t>07.02.2019</a:t>
            </a:fld>
            <a:endParaRPr lang="ru-RU"/>
          </a:p>
        </p:txBody>
      </p:sp>
    </p:spTree>
    <p:extLst>
      <p:ext uri="{BB962C8B-B14F-4D97-AF65-F5344CB8AC3E}">
        <p14:creationId xmlns="" xmlns:p14="http://schemas.microsoft.com/office/powerpoint/2010/main" val="1176858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pPr algn="just">
              <a:lnSpc>
                <a:spcPct val="115000"/>
              </a:lnSpc>
              <a:spcAft>
                <a:spcPts val="0"/>
              </a:spcAft>
            </a:pPr>
            <a:r>
              <a:rPr lang="ru-RU" b="1" dirty="0">
                <a:latin typeface="Times New Roman"/>
                <a:ea typeface="Times New Roman"/>
                <a:cs typeface="Times New Roman"/>
              </a:rPr>
              <a:t>Доходы от продажи  материальных и нематериальных активов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По данным главного администратора доходов - Управления муниципальным имуществом и земельными ресурсами, доходы</a:t>
            </a:r>
            <a:r>
              <a:rPr lang="ru-RU" b="1" dirty="0">
                <a:latin typeface="Times New Roman"/>
                <a:ea typeface="Times New Roman"/>
                <a:cs typeface="Times New Roman"/>
              </a:rPr>
              <a:t> </a:t>
            </a:r>
            <a:r>
              <a:rPr lang="ru-RU" dirty="0">
                <a:latin typeface="Times New Roman"/>
                <a:ea typeface="Times New Roman"/>
                <a:cs typeface="Times New Roman"/>
              </a:rPr>
              <a:t>определены в сумме 24 953 тыс. рублей (11 930 тыс. руб.-2018)  с учетом прогнозного плана приватизации  муниципального имущества города </a:t>
            </a:r>
            <a:r>
              <a:rPr lang="ru-RU" dirty="0" smtClean="0">
                <a:latin typeface="Times New Roman"/>
                <a:ea typeface="Times New Roman"/>
                <a:cs typeface="Times New Roman"/>
              </a:rPr>
              <a:t>Воткинска.</a:t>
            </a:r>
          </a:p>
          <a:p>
            <a:pPr algn="just">
              <a:lnSpc>
                <a:spcPct val="115000"/>
              </a:lnSpc>
              <a:spcAft>
                <a:spcPts val="0"/>
              </a:spcAft>
            </a:pPr>
            <a:r>
              <a:rPr lang="ru-RU" dirty="0" smtClean="0">
                <a:latin typeface="Times New Roman"/>
                <a:ea typeface="Times New Roman"/>
                <a:cs typeface="Times New Roman"/>
              </a:rPr>
              <a:t>Следует отметить, что по данному виду дохода Контрольно-счетным управлением сделано заключение о напряженности плановых показателей.</a:t>
            </a:r>
          </a:p>
          <a:p>
            <a:pPr algn="just">
              <a:lnSpc>
                <a:spcPct val="115000"/>
              </a:lnSpc>
              <a:spcAft>
                <a:spcPts val="0"/>
              </a:spcAft>
            </a:pPr>
            <a:r>
              <a:rPr lang="ru-RU" dirty="0" smtClean="0">
                <a:latin typeface="Times New Roman"/>
                <a:ea typeface="Times New Roman"/>
                <a:cs typeface="Times New Roman"/>
              </a:rPr>
              <a:t>И это, действительно, так. Поэтому в течение 2019 года, также как и по </a:t>
            </a:r>
            <a:r>
              <a:rPr lang="ru-RU" dirty="0" err="1" smtClean="0">
                <a:latin typeface="Times New Roman"/>
                <a:ea typeface="Times New Roman"/>
                <a:cs typeface="Times New Roman"/>
              </a:rPr>
              <a:t>енвд</a:t>
            </a:r>
            <a:r>
              <a:rPr lang="ru-RU" dirty="0" smtClean="0">
                <a:latin typeface="Times New Roman"/>
                <a:ea typeface="Times New Roman"/>
                <a:cs typeface="Times New Roman"/>
              </a:rPr>
              <a:t> – особо пристальный контроль по исполнению плановых показателей.</a:t>
            </a:r>
          </a:p>
          <a:p>
            <a:pPr algn="just">
              <a:lnSpc>
                <a:spcPct val="115000"/>
              </a:lnSpc>
              <a:spcAft>
                <a:spcPts val="0"/>
              </a:spcAft>
            </a:pPr>
            <a:r>
              <a:rPr lang="ru-RU" dirty="0" smtClean="0">
                <a:latin typeface="Times New Roman"/>
                <a:ea typeface="Times New Roman"/>
                <a:cs typeface="Times New Roman"/>
              </a:rPr>
              <a:t> </a:t>
            </a:r>
            <a:r>
              <a:rPr lang="ru-RU" i="1" dirty="0">
                <a:latin typeface="Times New Roman"/>
                <a:ea typeface="Times New Roman"/>
                <a:cs typeface="Times New Roman"/>
              </a:rPr>
              <a:t>в том числе:- 21 353 тыс. рублей  - 3 330 тыс. рублей от реализации земельных участков 3 600 тыс. рублей. </a:t>
            </a:r>
            <a:endParaRPr lang="ru-RU" i="1" dirty="0" smtClean="0">
              <a:latin typeface="Times New Roman"/>
              <a:ea typeface="Times New Roman"/>
              <a:cs typeface="Times New Roman"/>
            </a:endParaRPr>
          </a:p>
          <a:p>
            <a:pPr algn="just">
              <a:lnSpc>
                <a:spcPct val="115000"/>
              </a:lnSpc>
              <a:spcAft>
                <a:spcPts val="0"/>
              </a:spcAft>
            </a:pPr>
            <a:endParaRPr lang="ru-RU" sz="1100" dirty="0">
              <a:ea typeface="Times New Roman"/>
              <a:cs typeface="Times New Roman"/>
            </a:endParaRPr>
          </a:p>
          <a:p>
            <a:pPr algn="just">
              <a:lnSpc>
                <a:spcPct val="115000"/>
              </a:lnSpc>
              <a:spcAft>
                <a:spcPts val="0"/>
              </a:spcAft>
            </a:pPr>
            <a:r>
              <a:rPr lang="ru-RU" sz="1100" dirty="0" smtClean="0">
                <a:latin typeface="Times New Roman"/>
                <a:ea typeface="Times New Roman"/>
                <a:cs typeface="Times New Roman"/>
              </a:rPr>
              <a:t>Продажа </a:t>
            </a:r>
            <a:r>
              <a:rPr lang="ru-RU" sz="1100" dirty="0">
                <a:latin typeface="Times New Roman"/>
                <a:ea typeface="Times New Roman"/>
                <a:cs typeface="Times New Roman"/>
              </a:rPr>
              <a:t>: 2015 – 18 и 32,5      2016 – 27 и 14,6    2017 – 12 и 5,3   2018 – 8,8 и 4 (земля и имущество)</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a:t>
            </a:r>
            <a:endParaRPr lang="ru-RU" sz="1100" dirty="0">
              <a:ea typeface="Times New Roman"/>
              <a:cs typeface="Times New Roman"/>
            </a:endParaRPr>
          </a:p>
          <a:p>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16</a:t>
            </a:fld>
            <a:endParaRPr lang="ru-RU" dirty="0"/>
          </a:p>
        </p:txBody>
      </p:sp>
      <p:sp>
        <p:nvSpPr>
          <p:cNvPr id="5" name="Дата 4"/>
          <p:cNvSpPr>
            <a:spLocks noGrp="1"/>
          </p:cNvSpPr>
          <p:nvPr>
            <p:ph type="dt" idx="11"/>
          </p:nvPr>
        </p:nvSpPr>
        <p:spPr/>
        <p:txBody>
          <a:bodyPr/>
          <a:lstStyle/>
          <a:p>
            <a:fld id="{BBAB1F6F-D884-47C1-B897-0B9B13BE69A3}" type="datetime1">
              <a:rPr lang="ru-RU" smtClean="0"/>
              <a:pPr/>
              <a:t>07.02.2019</a:t>
            </a:fld>
            <a:endParaRPr lang="ru-RU"/>
          </a:p>
        </p:txBody>
      </p:sp>
    </p:spTree>
    <p:extLst>
      <p:ext uri="{BB962C8B-B14F-4D97-AF65-F5344CB8AC3E}">
        <p14:creationId xmlns="" xmlns:p14="http://schemas.microsoft.com/office/powerpoint/2010/main" val="1176858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pPr algn="just">
              <a:lnSpc>
                <a:spcPct val="115000"/>
              </a:lnSpc>
              <a:spcAft>
                <a:spcPts val="0"/>
              </a:spcAft>
            </a:pPr>
            <a:r>
              <a:rPr lang="ru-RU" b="1" dirty="0">
                <a:latin typeface="Times New Roman"/>
                <a:ea typeface="Times New Roman"/>
                <a:cs typeface="Times New Roman"/>
              </a:rPr>
              <a:t> </a:t>
            </a:r>
            <a:endParaRPr lang="ru-RU" sz="1100" dirty="0">
              <a:ea typeface="Times New Roman"/>
              <a:cs typeface="Times New Roman"/>
            </a:endParaRPr>
          </a:p>
          <a:p>
            <a:pPr algn="just">
              <a:lnSpc>
                <a:spcPct val="115000"/>
              </a:lnSpc>
              <a:spcAft>
                <a:spcPts val="0"/>
              </a:spcAft>
            </a:pPr>
            <a:r>
              <a:rPr lang="ru-RU" b="1" dirty="0">
                <a:latin typeface="Times New Roman"/>
                <a:ea typeface="Times New Roman"/>
                <a:cs typeface="Times New Roman"/>
              </a:rPr>
              <a:t>         </a:t>
            </a:r>
            <a:r>
              <a:rPr lang="ru-RU" dirty="0">
                <a:latin typeface="Times New Roman"/>
                <a:ea typeface="Times New Roman"/>
                <a:cs typeface="Times New Roman"/>
              </a:rPr>
              <a:t>Поступления от денежных взысканий (штрафов) </a:t>
            </a:r>
            <a:r>
              <a:rPr lang="ru-RU" dirty="0" smtClean="0">
                <a:latin typeface="Times New Roman"/>
                <a:ea typeface="Times New Roman"/>
                <a:cs typeface="Times New Roman"/>
              </a:rPr>
              <a:t>на </a:t>
            </a:r>
            <a:r>
              <a:rPr lang="ru-RU" dirty="0">
                <a:latin typeface="Times New Roman"/>
                <a:ea typeface="Times New Roman"/>
                <a:cs typeface="Times New Roman"/>
              </a:rPr>
              <a:t>2019 год планируются в </a:t>
            </a:r>
            <a:r>
              <a:rPr lang="ru-RU" dirty="0" smtClean="0">
                <a:latin typeface="Times New Roman"/>
                <a:ea typeface="Times New Roman"/>
                <a:cs typeface="Times New Roman"/>
              </a:rPr>
              <a:t>размере </a:t>
            </a:r>
            <a:r>
              <a:rPr lang="ru-RU" dirty="0">
                <a:latin typeface="Times New Roman"/>
                <a:ea typeface="Times New Roman"/>
                <a:cs typeface="Times New Roman"/>
              </a:rPr>
              <a:t>7 272,0 тыс. рублей (6 934 тыс. руб-2018</a:t>
            </a:r>
            <a:r>
              <a:rPr lang="ru-RU" dirty="0" smtClean="0">
                <a:latin typeface="Times New Roman"/>
                <a:ea typeface="Times New Roman"/>
                <a:cs typeface="Times New Roman"/>
              </a:rPr>
              <a:t>), 105% к уровню 2018 года.</a:t>
            </a:r>
            <a:endParaRPr lang="ru-RU" sz="1100" dirty="0">
              <a:ea typeface="Times New Roman"/>
              <a:cs typeface="Times New Roman"/>
            </a:endParaRPr>
          </a:p>
          <a:p>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17</a:t>
            </a:fld>
            <a:endParaRPr lang="ru-RU" dirty="0"/>
          </a:p>
        </p:txBody>
      </p:sp>
      <p:sp>
        <p:nvSpPr>
          <p:cNvPr id="5" name="Дата 4"/>
          <p:cNvSpPr>
            <a:spLocks noGrp="1"/>
          </p:cNvSpPr>
          <p:nvPr>
            <p:ph type="dt" idx="11"/>
          </p:nvPr>
        </p:nvSpPr>
        <p:spPr/>
        <p:txBody>
          <a:bodyPr/>
          <a:lstStyle/>
          <a:p>
            <a:fld id="{DAAA245E-5A63-4DAB-8D07-1BE5CFF094CD}" type="datetime1">
              <a:rPr lang="ru-RU" smtClean="0"/>
              <a:pPr/>
              <a:t>07.02.2019</a:t>
            </a:fld>
            <a:endParaRPr lang="ru-RU"/>
          </a:p>
        </p:txBody>
      </p:sp>
    </p:spTree>
    <p:extLst>
      <p:ext uri="{BB962C8B-B14F-4D97-AF65-F5344CB8AC3E}">
        <p14:creationId xmlns="" xmlns:p14="http://schemas.microsoft.com/office/powerpoint/2010/main" val="11768587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pPr algn="just"/>
            <a:r>
              <a:rPr lang="ru-RU" dirty="0" smtClean="0">
                <a:latin typeface="Times New Roman"/>
                <a:ea typeface="Times New Roman"/>
                <a:cs typeface="Times New Roman"/>
              </a:rPr>
              <a:t>Безвозмездные поступления в проекте бюджета учтены по двум видам трансфертов: дотации и субвенции. Что касается субсидий – это работа по участию в федеральных и государственных программах УР, о которой скажу несколько ниже.</a:t>
            </a:r>
          </a:p>
          <a:p>
            <a:pPr algn="just"/>
            <a:r>
              <a:rPr lang="ru-RU" dirty="0" smtClean="0">
                <a:latin typeface="Times New Roman"/>
                <a:ea typeface="Times New Roman"/>
                <a:cs typeface="Times New Roman"/>
              </a:rPr>
              <a:t>Безвозмездные </a:t>
            </a:r>
            <a:r>
              <a:rPr lang="ru-RU" dirty="0">
                <a:latin typeface="Times New Roman"/>
                <a:ea typeface="Times New Roman"/>
                <a:cs typeface="Times New Roman"/>
              </a:rPr>
              <a:t>поступления в </a:t>
            </a:r>
            <a:r>
              <a:rPr lang="ru-RU" dirty="0" smtClean="0">
                <a:latin typeface="Times New Roman"/>
                <a:ea typeface="Times New Roman"/>
                <a:cs typeface="Times New Roman"/>
              </a:rPr>
              <a:t>Бюджете </a:t>
            </a:r>
            <a:r>
              <a:rPr lang="ru-RU" dirty="0">
                <a:latin typeface="Times New Roman"/>
                <a:ea typeface="Times New Roman"/>
                <a:cs typeface="Times New Roman"/>
              </a:rPr>
              <a:t>учтены исходя из сумм, предусматриваемых в проекте   Закона Удмуртской Республики «О бюджете Удмуртской Республики на 2019 год  и на плановый период 2020 и 2021 годов</a:t>
            </a:r>
            <a:r>
              <a:rPr lang="ru-RU" dirty="0" smtClean="0">
                <a:latin typeface="Times New Roman"/>
                <a:ea typeface="Times New Roman"/>
                <a:cs typeface="Times New Roman"/>
              </a:rPr>
              <a:t>» в размере 1 038 566, 7 </a:t>
            </a:r>
            <a:r>
              <a:rPr lang="ru-RU" dirty="0" err="1" smtClean="0">
                <a:latin typeface="Times New Roman"/>
                <a:ea typeface="Times New Roman"/>
                <a:cs typeface="Times New Roman"/>
              </a:rPr>
              <a:t>тыс.руб</a:t>
            </a:r>
            <a:r>
              <a:rPr lang="ru-RU" dirty="0" smtClean="0">
                <a:latin typeface="Times New Roman"/>
                <a:ea typeface="Times New Roman"/>
                <a:cs typeface="Times New Roman"/>
              </a:rPr>
              <a:t>., что составляет 111% к уровню 2018 года. Как видно из сравнительного анализа рост обеспечивается положительной динамикой объема субвенций.</a:t>
            </a:r>
          </a:p>
        </p:txBody>
      </p:sp>
      <p:sp>
        <p:nvSpPr>
          <p:cNvPr id="4" name="Номер слайда 3"/>
          <p:cNvSpPr>
            <a:spLocks noGrp="1"/>
          </p:cNvSpPr>
          <p:nvPr>
            <p:ph type="sldNum" sz="quarter" idx="10"/>
          </p:nvPr>
        </p:nvSpPr>
        <p:spPr/>
        <p:txBody>
          <a:bodyPr/>
          <a:lstStyle/>
          <a:p>
            <a:fld id="{BCD6F54A-56DE-41B7-BE1D-1DBF1409EFF9}" type="slidenum">
              <a:rPr lang="ru-RU" smtClean="0"/>
              <a:pPr/>
              <a:t>18</a:t>
            </a:fld>
            <a:endParaRPr lang="ru-RU" dirty="0"/>
          </a:p>
        </p:txBody>
      </p:sp>
      <p:sp>
        <p:nvSpPr>
          <p:cNvPr id="5" name="Дата 4"/>
          <p:cNvSpPr>
            <a:spLocks noGrp="1"/>
          </p:cNvSpPr>
          <p:nvPr>
            <p:ph type="dt" idx="11"/>
          </p:nvPr>
        </p:nvSpPr>
        <p:spPr/>
        <p:txBody>
          <a:bodyPr/>
          <a:lstStyle/>
          <a:p>
            <a:fld id="{46147AD9-5FAD-4E5F-A56F-B5422F67EF63}" type="datetime1">
              <a:rPr lang="ru-RU" smtClean="0"/>
              <a:pPr/>
              <a:t>07.02.2019</a:t>
            </a:fld>
            <a:endParaRPr lang="ru-RU"/>
          </a:p>
        </p:txBody>
      </p:sp>
    </p:spTree>
    <p:extLst>
      <p:ext uri="{BB962C8B-B14F-4D97-AF65-F5344CB8AC3E}">
        <p14:creationId xmlns="" xmlns:p14="http://schemas.microsoft.com/office/powerpoint/2010/main" val="11768587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normAutofit fontScale="77500" lnSpcReduction="20000"/>
          </a:bodyPr>
          <a:lstStyle/>
          <a:p>
            <a:pPr algn="just">
              <a:spcAft>
                <a:spcPts val="0"/>
              </a:spcAft>
            </a:pPr>
            <a:r>
              <a:rPr lang="ru-RU" dirty="0" smtClean="0">
                <a:latin typeface="Times New Roman" panose="02020603050405020304" pitchFamily="18" charset="0"/>
                <a:ea typeface="Times New Roman"/>
                <a:cs typeface="Times New Roman" panose="02020603050405020304" pitchFamily="18" charset="0"/>
              </a:rPr>
              <a:t>Перейду к Расходам. Это второй из пяти  показателей основных характеристик бюджета.</a:t>
            </a:r>
          </a:p>
          <a:p>
            <a:pPr algn="just">
              <a:spcAft>
                <a:spcPts val="0"/>
              </a:spcAft>
            </a:pPr>
            <a:endParaRPr lang="ru-RU" dirty="0" smtClean="0">
              <a:latin typeface="Times New Roman" panose="02020603050405020304" pitchFamily="18" charset="0"/>
              <a:ea typeface="Times New Roman"/>
              <a:cs typeface="Times New Roman" panose="02020603050405020304" pitchFamily="18" charset="0"/>
            </a:endParaRPr>
          </a:p>
          <a:p>
            <a:pPr algn="just">
              <a:spcAft>
                <a:spcPts val="0"/>
              </a:spcAft>
            </a:pPr>
            <a:r>
              <a:rPr lang="ru-RU" dirty="0" smtClean="0">
                <a:latin typeface="Times New Roman" panose="02020603050405020304" pitchFamily="18" charset="0"/>
                <a:ea typeface="Times New Roman"/>
                <a:cs typeface="Times New Roman" panose="02020603050405020304" pitchFamily="18" charset="0"/>
              </a:rPr>
              <a:t> Проект </a:t>
            </a:r>
            <a:r>
              <a:rPr lang="ru-RU" dirty="0">
                <a:latin typeface="Times New Roman" panose="02020603050405020304" pitchFamily="18" charset="0"/>
                <a:ea typeface="Times New Roman"/>
                <a:cs typeface="Times New Roman" panose="02020603050405020304" pitchFamily="18" charset="0"/>
              </a:rPr>
              <a:t>бюджета 2019 года и на плановый период сформирован </a:t>
            </a:r>
            <a:r>
              <a:rPr lang="ru-RU" dirty="0" smtClean="0">
                <a:latin typeface="Times New Roman" panose="02020603050405020304" pitchFamily="18" charset="0"/>
                <a:ea typeface="Times New Roman"/>
                <a:cs typeface="Times New Roman" panose="02020603050405020304" pitchFamily="18" charset="0"/>
              </a:rPr>
              <a:t>уже традиционно в </a:t>
            </a:r>
            <a:r>
              <a:rPr lang="ru-RU" dirty="0">
                <a:latin typeface="Times New Roman" panose="02020603050405020304" pitchFamily="18" charset="0"/>
                <a:ea typeface="Times New Roman"/>
                <a:cs typeface="Times New Roman" panose="02020603050405020304" pitchFamily="18" charset="0"/>
              </a:rPr>
              <a:t>функциональной структуре и в разрезе 16 муниципальных </a:t>
            </a:r>
            <a:r>
              <a:rPr lang="ru-RU" dirty="0" smtClean="0">
                <a:latin typeface="Times New Roman" panose="02020603050405020304" pitchFamily="18" charset="0"/>
                <a:ea typeface="Times New Roman"/>
                <a:cs typeface="Times New Roman" panose="02020603050405020304" pitchFamily="18" charset="0"/>
              </a:rPr>
              <a:t>программ</a:t>
            </a:r>
          </a:p>
          <a:p>
            <a:pPr algn="just">
              <a:spcAft>
                <a:spcPts val="0"/>
              </a:spcAft>
            </a:pPr>
            <a:endParaRPr lang="ru-RU" dirty="0">
              <a:latin typeface="Times New Roman" panose="02020603050405020304" pitchFamily="18" charset="0"/>
              <a:ea typeface="Times New Roman"/>
              <a:cs typeface="Times New Roman" panose="02020603050405020304" pitchFamily="18" charset="0"/>
            </a:endParaRPr>
          </a:p>
          <a:p>
            <a:pPr algn="just">
              <a:spcAft>
                <a:spcPts val="0"/>
              </a:spcAft>
            </a:pPr>
            <a:r>
              <a:rPr lang="ru-RU" dirty="0">
                <a:latin typeface="Times New Roman" panose="02020603050405020304" pitchFamily="18" charset="0"/>
                <a:ea typeface="Times New Roman"/>
                <a:cs typeface="Times New Roman" panose="02020603050405020304" pitchFamily="18" charset="0"/>
              </a:rPr>
              <a:t>Расходы 2019 года  прогнозируются   в сумме 1 648 862,7 тыс. рублей, что на 124 535,5 тыс. рублей  больше первоначального плана  2018 </a:t>
            </a:r>
            <a:r>
              <a:rPr lang="ru-RU" dirty="0" smtClean="0">
                <a:latin typeface="Times New Roman" panose="02020603050405020304" pitchFamily="18" charset="0"/>
                <a:ea typeface="Times New Roman"/>
                <a:cs typeface="Times New Roman" panose="02020603050405020304" pitchFamily="18" charset="0"/>
              </a:rPr>
              <a:t>года.</a:t>
            </a:r>
          </a:p>
          <a:p>
            <a:pPr algn="just">
              <a:spcAft>
                <a:spcPts val="0"/>
              </a:spcAft>
            </a:pPr>
            <a:r>
              <a:rPr lang="ru-RU" dirty="0" smtClean="0">
                <a:latin typeface="Times New Roman" panose="02020603050405020304" pitchFamily="18" charset="0"/>
                <a:ea typeface="Times New Roman"/>
                <a:cs typeface="Times New Roman" panose="02020603050405020304" pitchFamily="18" charset="0"/>
              </a:rPr>
              <a:t>В </a:t>
            </a:r>
            <a:r>
              <a:rPr lang="ru-RU" dirty="0">
                <a:latin typeface="Times New Roman" panose="02020603050405020304" pitchFamily="18" charset="0"/>
                <a:ea typeface="Times New Roman"/>
                <a:cs typeface="Times New Roman" panose="02020603050405020304" pitchFamily="18" charset="0"/>
              </a:rPr>
              <a:t>целом,  удельный вес расходов, формируемый в рамках программ в проекте Бюджета на 2019 год составляет 99,4 % </a:t>
            </a:r>
            <a:r>
              <a:rPr lang="ru-RU" dirty="0" smtClean="0">
                <a:latin typeface="Times New Roman" panose="02020603050405020304" pitchFamily="18" charset="0"/>
                <a:ea typeface="Times New Roman"/>
                <a:cs typeface="Times New Roman" panose="02020603050405020304" pitchFamily="18" charset="0"/>
              </a:rPr>
              <a:t>.</a:t>
            </a:r>
          </a:p>
          <a:p>
            <a:pPr algn="just">
              <a:spcAft>
                <a:spcPts val="0"/>
              </a:spcAft>
            </a:pPr>
            <a:r>
              <a:rPr lang="ru-RU" dirty="0" smtClean="0">
                <a:latin typeface="Times New Roman" panose="02020603050405020304" pitchFamily="18" charset="0"/>
                <a:ea typeface="Times New Roman"/>
                <a:cs typeface="Times New Roman" panose="02020603050405020304" pitchFamily="18" charset="0"/>
              </a:rPr>
              <a:t>Бюджетные </a:t>
            </a:r>
            <a:r>
              <a:rPr lang="ru-RU" dirty="0">
                <a:latin typeface="Times New Roman" panose="02020603050405020304" pitchFamily="18" charset="0"/>
                <a:ea typeface="Times New Roman"/>
                <a:cs typeface="Times New Roman" panose="02020603050405020304" pitchFamily="18" charset="0"/>
              </a:rPr>
              <a:t>ассигнования на финансовое обеспечение непрограммных направлений деятельности запланированы на 2019 год в сумме 9 616  тыс. рублей, куда включены расходы:</a:t>
            </a:r>
            <a:endParaRPr lang="ru-RU" sz="1100" dirty="0">
              <a:latin typeface="Times New Roman" panose="02020603050405020304" pitchFamily="18" charset="0"/>
              <a:ea typeface="Times New Roman"/>
              <a:cs typeface="Times New Roman" panose="02020603050405020304" pitchFamily="18" charset="0"/>
            </a:endParaRPr>
          </a:p>
          <a:p>
            <a:pPr algn="just">
              <a:spcAft>
                <a:spcPts val="0"/>
              </a:spcAft>
            </a:pPr>
            <a:r>
              <a:rPr lang="ru-RU" dirty="0">
                <a:latin typeface="Times New Roman" panose="02020603050405020304" pitchFamily="18" charset="0"/>
                <a:ea typeface="Times New Roman"/>
                <a:cs typeface="Times New Roman" panose="02020603050405020304" pitchFamily="18" charset="0"/>
              </a:rPr>
              <a:t> на реализацию установленных полномочий (функций)  </a:t>
            </a:r>
            <a:r>
              <a:rPr lang="ru-RU" dirty="0" err="1">
                <a:latin typeface="Times New Roman" panose="02020603050405020304" pitchFamily="18" charset="0"/>
                <a:ea typeface="Times New Roman"/>
                <a:cs typeface="Times New Roman" panose="02020603050405020304" pitchFamily="18" charset="0"/>
              </a:rPr>
              <a:t>Воткинской</a:t>
            </a:r>
            <a:r>
              <a:rPr lang="ru-RU" dirty="0">
                <a:latin typeface="Times New Roman" panose="02020603050405020304" pitchFamily="18" charset="0"/>
                <a:ea typeface="Times New Roman"/>
                <a:cs typeface="Times New Roman" panose="02020603050405020304" pitchFamily="18" charset="0"/>
              </a:rPr>
              <a:t> городской Думы- 7 276,9 тыс. рублей,  Контрольно-счетного управления- 1 635,1 тыс. рублей,  резервного фонда - 300 тыс. рублей,  реализацию Закона УР «Об административных комиссиях в Удмуртской Республике» - 9 тыс. рублей, составление, изменение списков кандидатов в присяжные заседатели-31 тыс. рублей,  уплату взносов за  членство  в ассоциации муниципальных образований – 364 тыс. рублей</a:t>
            </a:r>
            <a:r>
              <a:rPr lang="ru-RU" dirty="0" smtClean="0">
                <a:latin typeface="Times New Roman" panose="02020603050405020304" pitchFamily="18" charset="0"/>
                <a:ea typeface="Times New Roman"/>
                <a:cs typeface="Times New Roman" panose="02020603050405020304" pitchFamily="18" charset="0"/>
              </a:rPr>
              <a:t>.</a:t>
            </a:r>
          </a:p>
          <a:p>
            <a:pPr algn="just">
              <a:spcAft>
                <a:spcPts val="0"/>
              </a:spcAft>
            </a:pPr>
            <a:endParaRPr lang="ru-RU" sz="1100" dirty="0">
              <a:latin typeface="Times New Roman" panose="02020603050405020304" pitchFamily="18" charset="0"/>
              <a:ea typeface="Times New Roman"/>
              <a:cs typeface="Times New Roman" panose="02020603050405020304" pitchFamily="18" charset="0"/>
            </a:endParaRPr>
          </a:p>
          <a:p>
            <a:pPr algn="just">
              <a:spcAft>
                <a:spcPts val="0"/>
              </a:spcAft>
            </a:pPr>
            <a:r>
              <a:rPr lang="ru-RU" sz="1100" dirty="0" smtClean="0">
                <a:latin typeface="Times New Roman" panose="02020603050405020304" pitchFamily="18" charset="0"/>
                <a:ea typeface="Times New Roman"/>
                <a:cs typeface="Times New Roman" panose="02020603050405020304" pitchFamily="18" charset="0"/>
              </a:rPr>
              <a:t>На слайде очень наглядно видна структура расходов .</a:t>
            </a:r>
          </a:p>
          <a:p>
            <a:pPr algn="just">
              <a:spcAft>
                <a:spcPts val="0"/>
              </a:spcAft>
            </a:pPr>
            <a:endParaRPr lang="ru-RU" sz="1100" dirty="0">
              <a:latin typeface="Times New Roman" panose="02020603050405020304" pitchFamily="18" charset="0"/>
              <a:ea typeface="Times New Roman"/>
              <a:cs typeface="Times New Roman" panose="02020603050405020304" pitchFamily="18" charset="0"/>
            </a:endParaRPr>
          </a:p>
          <a:p>
            <a:pPr algn="just"/>
            <a:r>
              <a:rPr lang="ru-RU" dirty="0">
                <a:latin typeface="Times New Roman" panose="02020603050405020304" pitchFamily="18" charset="0"/>
                <a:ea typeface="Times New Roman"/>
                <a:cs typeface="Times New Roman" panose="02020603050405020304" pitchFamily="18" charset="0"/>
              </a:rPr>
              <a:t>          Фонд оплаты труда 2019 </a:t>
            </a:r>
            <a:r>
              <a:rPr lang="ru-RU" dirty="0" smtClean="0">
                <a:latin typeface="Times New Roman" panose="02020603050405020304" pitchFamily="18" charset="0"/>
                <a:ea typeface="Times New Roman"/>
                <a:cs typeface="Times New Roman" panose="02020603050405020304" pitchFamily="18" charset="0"/>
              </a:rPr>
              <a:t>года </a:t>
            </a:r>
            <a:r>
              <a:rPr lang="ru-RU" dirty="0">
                <a:latin typeface="Times New Roman" panose="02020603050405020304" pitchFamily="18" charset="0"/>
                <a:ea typeface="Times New Roman"/>
                <a:cs typeface="Times New Roman" panose="02020603050405020304" pitchFamily="18" charset="0"/>
              </a:rPr>
              <a:t>– 1 277 072,4  тыс. рублей или 77,5 % общих расходов </a:t>
            </a:r>
            <a:r>
              <a:rPr lang="ru-RU" dirty="0" smtClean="0">
                <a:latin typeface="Times New Roman" panose="02020603050405020304" pitchFamily="18" charset="0"/>
                <a:ea typeface="Times New Roman"/>
                <a:cs typeface="Times New Roman" panose="02020603050405020304" pitchFamily="18" charset="0"/>
              </a:rPr>
              <a:t>Бюджета.</a:t>
            </a:r>
            <a:endParaRPr lang="ru-RU" sz="1100" dirty="0">
              <a:latin typeface="Times New Roman" panose="02020603050405020304" pitchFamily="18" charset="0"/>
              <a:ea typeface="Times New Roman"/>
              <a:cs typeface="Times New Roman" panose="02020603050405020304" pitchFamily="18" charset="0"/>
            </a:endParaRPr>
          </a:p>
          <a:p>
            <a:pPr algn="just">
              <a:spcAft>
                <a:spcPts val="0"/>
              </a:spcAft>
            </a:pPr>
            <a:r>
              <a:rPr lang="ru-RU" dirty="0" smtClean="0">
                <a:latin typeface="Times New Roman" panose="02020603050405020304" pitchFamily="18" charset="0"/>
                <a:ea typeface="Times New Roman"/>
                <a:cs typeface="Times New Roman" panose="02020603050405020304" pitchFamily="18" charset="0"/>
              </a:rPr>
              <a:t> При формировании учтены показатели </a:t>
            </a:r>
            <a:r>
              <a:rPr lang="ru-RU" dirty="0">
                <a:latin typeface="Times New Roman" panose="02020603050405020304" pitchFamily="18" charset="0"/>
                <a:ea typeface="Times New Roman"/>
                <a:cs typeface="Times New Roman" panose="02020603050405020304" pitchFamily="18" charset="0"/>
              </a:rPr>
              <a:t>«Дорожная карта», </a:t>
            </a:r>
            <a:r>
              <a:rPr lang="ru-RU" dirty="0" smtClean="0">
                <a:latin typeface="Times New Roman" panose="02020603050405020304" pitchFamily="18" charset="0"/>
                <a:ea typeface="Times New Roman"/>
                <a:cs typeface="Times New Roman" panose="02020603050405020304" pitchFamily="18" charset="0"/>
              </a:rPr>
              <a:t>доведение </a:t>
            </a:r>
            <a:r>
              <a:rPr lang="ru-RU" dirty="0">
                <a:latin typeface="Times New Roman" panose="02020603050405020304" pitchFamily="18" charset="0"/>
                <a:ea typeface="Times New Roman"/>
                <a:cs typeface="Times New Roman" panose="02020603050405020304" pitchFamily="18" charset="0"/>
              </a:rPr>
              <a:t>до минимального размера оплаты труда -12 972 рубля,  оценки исполнения 2018 </a:t>
            </a:r>
            <a:r>
              <a:rPr lang="ru-RU" dirty="0" smtClean="0">
                <a:latin typeface="Times New Roman" panose="02020603050405020304" pitchFamily="18" charset="0"/>
                <a:ea typeface="Times New Roman"/>
                <a:cs typeface="Times New Roman" panose="02020603050405020304" pitchFamily="18" charset="0"/>
              </a:rPr>
              <a:t>года и  </a:t>
            </a:r>
            <a:r>
              <a:rPr lang="ru-RU" dirty="0">
                <a:latin typeface="Times New Roman" panose="02020603050405020304" pitchFamily="18" charset="0"/>
                <a:ea typeface="Times New Roman"/>
                <a:cs typeface="Times New Roman" panose="02020603050405020304" pitchFamily="18" charset="0"/>
              </a:rPr>
              <a:t>повышение с              1 октября оплаты труда прочим категориям работников, «непоименованным» в указах Президента Российской Федерации от 7 мая 2012 года, на прогнозный уровень инфляции в 2019 году на 4,3 %:</a:t>
            </a:r>
            <a:endParaRPr lang="ru-RU" sz="1100" dirty="0">
              <a:latin typeface="Times New Roman" panose="02020603050405020304" pitchFamily="18" charset="0"/>
              <a:ea typeface="Times New Roman"/>
              <a:cs typeface="Times New Roman" panose="02020603050405020304" pitchFamily="18" charset="0"/>
            </a:endParaRPr>
          </a:p>
          <a:p>
            <a:pPr algn="just">
              <a:spcAft>
                <a:spcPts val="0"/>
              </a:spcAft>
            </a:pPr>
            <a:r>
              <a:rPr lang="ru-RU" dirty="0" smtClean="0">
                <a:latin typeface="Times New Roman" panose="02020603050405020304" pitchFamily="18" charset="0"/>
                <a:ea typeface="Times New Roman"/>
                <a:cs typeface="Times New Roman" panose="02020603050405020304" pitchFamily="18" charset="0"/>
              </a:rPr>
              <a:t>Начисления </a:t>
            </a:r>
            <a:r>
              <a:rPr lang="ru-RU" dirty="0">
                <a:latin typeface="Times New Roman" panose="02020603050405020304" pitchFamily="18" charset="0"/>
                <a:ea typeface="Times New Roman"/>
                <a:cs typeface="Times New Roman" panose="02020603050405020304" pitchFamily="18" charset="0"/>
              </a:rPr>
              <a:t>на оплату труда составят 30,2% -</a:t>
            </a:r>
            <a:endParaRPr lang="ru-RU" sz="1100" dirty="0">
              <a:latin typeface="Times New Roman" panose="02020603050405020304" pitchFamily="18" charset="0"/>
              <a:ea typeface="Times New Roman"/>
              <a:cs typeface="Times New Roman" panose="02020603050405020304" pitchFamily="18" charset="0"/>
            </a:endParaRPr>
          </a:p>
          <a:p>
            <a:pPr algn="just">
              <a:spcAft>
                <a:spcPts val="0"/>
              </a:spcAft>
            </a:pPr>
            <a:r>
              <a:rPr lang="ru-RU" dirty="0">
                <a:latin typeface="Times New Roman" panose="02020603050405020304" pitchFamily="18" charset="0"/>
                <a:ea typeface="Times New Roman"/>
                <a:cs typeface="Times New Roman" panose="02020603050405020304" pitchFamily="18" charset="0"/>
              </a:rPr>
              <a:t>        Расходы на коммунальные услуги рассчитаны с учетом оценки исполнения 2018 года потребляемых топливно-энергетических ресурсов,  вводом новой сети, коэффициента индексации на 4 процента </a:t>
            </a:r>
            <a:r>
              <a:rPr lang="ru-RU" dirty="0" smtClean="0">
                <a:latin typeface="Times New Roman" panose="02020603050405020304" pitchFamily="18" charset="0"/>
                <a:ea typeface="Times New Roman"/>
                <a:cs typeface="Times New Roman" panose="02020603050405020304" pitchFamily="18" charset="0"/>
              </a:rPr>
              <a:t>и экономии по  </a:t>
            </a:r>
            <a:r>
              <a:rPr lang="ru-RU" dirty="0" err="1" smtClean="0">
                <a:latin typeface="Times New Roman" panose="02020603050405020304" pitchFamily="18" charset="0"/>
                <a:ea typeface="Times New Roman"/>
                <a:cs typeface="Times New Roman" panose="02020603050405020304" pitchFamily="18" charset="0"/>
              </a:rPr>
              <a:t>энергосервисному</a:t>
            </a:r>
            <a:r>
              <a:rPr lang="ru-RU" dirty="0" smtClean="0">
                <a:latin typeface="Times New Roman" panose="02020603050405020304" pitchFamily="18" charset="0"/>
                <a:ea typeface="Times New Roman"/>
                <a:cs typeface="Times New Roman" panose="02020603050405020304" pitchFamily="18" charset="0"/>
              </a:rPr>
              <a:t> контракту. С учетом всех факторов динамика 99%. </a:t>
            </a:r>
            <a:endParaRPr lang="ru-RU" dirty="0">
              <a:latin typeface="Times New Roman" panose="02020603050405020304" pitchFamily="18" charset="0"/>
              <a:ea typeface="Times New Roman"/>
              <a:cs typeface="Times New Roman" panose="02020603050405020304" pitchFamily="18" charset="0"/>
            </a:endParaRPr>
          </a:p>
          <a:p>
            <a:pPr algn="just">
              <a:spcAft>
                <a:spcPts val="0"/>
              </a:spcAft>
            </a:pPr>
            <a:r>
              <a:rPr lang="ru-RU" sz="1100" dirty="0" smtClean="0">
                <a:latin typeface="Times New Roman" panose="02020603050405020304" pitchFamily="18" charset="0"/>
                <a:ea typeface="Times New Roman"/>
                <a:cs typeface="Times New Roman" panose="02020603050405020304" pitchFamily="18" charset="0"/>
              </a:rPr>
              <a:t>В общем объеме расходов – 8%.</a:t>
            </a:r>
            <a:endParaRPr lang="ru-RU" sz="1100" dirty="0">
              <a:latin typeface="Times New Roman" panose="02020603050405020304" pitchFamily="18" charset="0"/>
              <a:ea typeface="Times New Roman"/>
              <a:cs typeface="Times New Roman" panose="02020603050405020304" pitchFamily="18" charset="0"/>
            </a:endParaRPr>
          </a:p>
          <a:p>
            <a:pPr algn="just">
              <a:spcAft>
                <a:spcPts val="0"/>
              </a:spcAft>
            </a:pPr>
            <a:r>
              <a:rPr lang="ru-RU" dirty="0">
                <a:latin typeface="Times New Roman" panose="02020603050405020304" pitchFamily="18" charset="0"/>
                <a:ea typeface="Times New Roman"/>
                <a:cs typeface="Times New Roman" panose="02020603050405020304" pitchFamily="18" charset="0"/>
              </a:rPr>
              <a:t>Расходы на питание в детских дошкольных учреждениях прогнозируются в сумме 38 502 тыс. рублей, исходя из нормы питания из средств Бюджета 35 рублей в день,  планового количества детей и   168 дето-дней пребывания детей.</a:t>
            </a:r>
            <a:endParaRPr lang="ru-RU" sz="1100" dirty="0">
              <a:latin typeface="Times New Roman" panose="02020603050405020304" pitchFamily="18" charset="0"/>
              <a:ea typeface="Times New Roman"/>
              <a:cs typeface="Times New Roman" panose="02020603050405020304" pitchFamily="18" charset="0"/>
            </a:endParaRPr>
          </a:p>
          <a:p>
            <a:pPr algn="just">
              <a:spcAft>
                <a:spcPts val="0"/>
              </a:spcAft>
            </a:pPr>
            <a:r>
              <a:rPr lang="ru-RU" dirty="0">
                <a:latin typeface="Times New Roman" panose="02020603050405020304" pitchFamily="18" charset="0"/>
                <a:ea typeface="Times New Roman"/>
                <a:cs typeface="Times New Roman" panose="02020603050405020304" pitchFamily="18" charset="0"/>
              </a:rPr>
              <a:t>      Зап</a:t>
            </a:r>
            <a:r>
              <a:rPr lang="ru-RU" dirty="0">
                <a:solidFill>
                  <a:srgbClr val="000000"/>
                </a:solidFill>
                <a:latin typeface="Times New Roman" panose="02020603050405020304" pitchFamily="18" charset="0"/>
                <a:ea typeface="Times New Roman"/>
                <a:cs typeface="Times New Roman" panose="02020603050405020304" pitchFamily="18" charset="0"/>
              </a:rPr>
              <a:t>ланированы расходов на уплату земельного </a:t>
            </a:r>
            <a:r>
              <a:rPr lang="ru-RU" dirty="0" smtClean="0">
                <a:solidFill>
                  <a:srgbClr val="000000"/>
                </a:solidFill>
                <a:latin typeface="Times New Roman" panose="02020603050405020304" pitchFamily="18" charset="0"/>
                <a:ea typeface="Times New Roman"/>
                <a:cs typeface="Times New Roman" panose="02020603050405020304" pitchFamily="18" charset="0"/>
              </a:rPr>
              <a:t>в </a:t>
            </a:r>
            <a:r>
              <a:rPr lang="ru-RU" dirty="0">
                <a:solidFill>
                  <a:srgbClr val="000000"/>
                </a:solidFill>
                <a:latin typeface="Times New Roman" panose="02020603050405020304" pitchFamily="18" charset="0"/>
                <a:ea typeface="Times New Roman"/>
                <a:cs typeface="Times New Roman" panose="02020603050405020304" pitchFamily="18" charset="0"/>
              </a:rPr>
              <a:t>в сумме 17 568,5 тыс. рублей.</a:t>
            </a:r>
            <a:endParaRPr lang="ru-RU" sz="1100" dirty="0">
              <a:latin typeface="Times New Roman" panose="02020603050405020304" pitchFamily="18" charset="0"/>
              <a:ea typeface="Times New Roman"/>
              <a:cs typeface="Times New Roman" panose="02020603050405020304" pitchFamily="18" charset="0"/>
            </a:endParaRPr>
          </a:p>
          <a:p>
            <a:pPr algn="just">
              <a:spcAft>
                <a:spcPts val="0"/>
              </a:spcAft>
            </a:pPr>
            <a:r>
              <a:rPr lang="ru-RU" dirty="0">
                <a:solidFill>
                  <a:srgbClr val="000000"/>
                </a:solidFill>
                <a:latin typeface="Times New Roman" panose="02020603050405020304" pitchFamily="18" charset="0"/>
                <a:ea typeface="Times New Roman"/>
                <a:cs typeface="Times New Roman" panose="02020603050405020304" pitchFamily="18" charset="0"/>
              </a:rPr>
              <a:t>      Расходы на уплату налога на имущество организаций в проекте бюджета  на 2019 год не предусмотрены в связи с </a:t>
            </a:r>
            <a:r>
              <a:rPr lang="ru-RU" dirty="0" smtClean="0">
                <a:solidFill>
                  <a:srgbClr val="000000"/>
                </a:solidFill>
                <a:latin typeface="Times New Roman" panose="02020603050405020304" pitchFamily="18" charset="0"/>
                <a:ea typeface="Times New Roman"/>
                <a:cs typeface="Times New Roman" panose="02020603050405020304" pitchFamily="18" charset="0"/>
              </a:rPr>
              <a:t>их уплатой в ноябре 2018 </a:t>
            </a:r>
            <a:r>
              <a:rPr lang="ru-RU" dirty="0">
                <a:solidFill>
                  <a:srgbClr val="000000"/>
                </a:solidFill>
                <a:latin typeface="Times New Roman" panose="02020603050405020304" pitchFamily="18" charset="0"/>
                <a:ea typeface="Times New Roman"/>
                <a:cs typeface="Times New Roman" panose="02020603050405020304" pitchFamily="18" charset="0"/>
              </a:rPr>
              <a:t>года</a:t>
            </a:r>
            <a:r>
              <a:rPr lang="ru-RU" dirty="0" smtClean="0">
                <a:solidFill>
                  <a:srgbClr val="000000"/>
                </a:solidFill>
                <a:latin typeface="Times New Roman" panose="02020603050405020304" pitchFamily="18" charset="0"/>
                <a:ea typeface="Times New Roman"/>
                <a:cs typeface="Times New Roman" panose="02020603050405020304" pitchFamily="18" charset="0"/>
              </a:rPr>
              <a:t>.</a:t>
            </a:r>
          </a:p>
          <a:p>
            <a:pPr algn="just">
              <a:spcAft>
                <a:spcPts val="0"/>
              </a:spcAft>
            </a:pPr>
            <a:endParaRPr lang="ru-RU" sz="1100" dirty="0">
              <a:latin typeface="Times New Roman" panose="02020603050405020304" pitchFamily="18" charset="0"/>
              <a:ea typeface="Times New Roman"/>
              <a:cs typeface="Times New Roman" panose="02020603050405020304" pitchFamily="18" charset="0"/>
            </a:endParaRPr>
          </a:p>
        </p:txBody>
      </p:sp>
      <p:sp>
        <p:nvSpPr>
          <p:cNvPr id="4" name="Номер слайда 3"/>
          <p:cNvSpPr>
            <a:spLocks noGrp="1"/>
          </p:cNvSpPr>
          <p:nvPr>
            <p:ph type="sldNum" sz="quarter" idx="10"/>
          </p:nvPr>
        </p:nvSpPr>
        <p:spPr/>
        <p:txBody>
          <a:bodyPr/>
          <a:lstStyle/>
          <a:p>
            <a:fld id="{BCD6F54A-56DE-41B7-BE1D-1DBF1409EFF9}" type="slidenum">
              <a:rPr lang="ru-RU" smtClean="0"/>
              <a:pPr/>
              <a:t>19</a:t>
            </a:fld>
            <a:endParaRPr lang="ru-RU" dirty="0"/>
          </a:p>
        </p:txBody>
      </p:sp>
      <p:sp>
        <p:nvSpPr>
          <p:cNvPr id="5" name="Дата 4"/>
          <p:cNvSpPr>
            <a:spLocks noGrp="1"/>
          </p:cNvSpPr>
          <p:nvPr>
            <p:ph type="dt" idx="11"/>
          </p:nvPr>
        </p:nvSpPr>
        <p:spPr/>
        <p:txBody>
          <a:bodyPr/>
          <a:lstStyle/>
          <a:p>
            <a:fld id="{067C9876-B19B-4C83-BF4D-A3E329994067}" type="datetime1">
              <a:rPr lang="ru-RU" smtClean="0"/>
              <a:pPr/>
              <a:t>07.02.2019</a:t>
            </a:fld>
            <a:endParaRPr lang="ru-RU"/>
          </a:p>
        </p:txBody>
      </p:sp>
    </p:spTree>
    <p:extLst>
      <p:ext uri="{BB962C8B-B14F-4D97-AF65-F5344CB8AC3E}">
        <p14:creationId xmlns="" xmlns:p14="http://schemas.microsoft.com/office/powerpoint/2010/main" val="21669133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a:t>Таким образом, защищенные статьи бюджета составляют 88% в общем объеме расходов.</a:t>
            </a:r>
          </a:p>
          <a:p>
            <a:r>
              <a:rPr lang="ru-RU" dirty="0"/>
              <a:t>Слайд наглядно показывает, что при росте расходов в целом, темпы роста по первоочередным статьям больше, и как следствие на текущее содержание остается меньшая доля, а значит и </a:t>
            </a:r>
            <a:r>
              <a:rPr lang="ru-RU" dirty="0" smtClean="0"/>
              <a:t>меньшая сумма </a:t>
            </a:r>
            <a:r>
              <a:rPr lang="ru-RU" dirty="0"/>
              <a:t>в абсолютном выражении.</a:t>
            </a:r>
          </a:p>
        </p:txBody>
      </p:sp>
      <p:sp>
        <p:nvSpPr>
          <p:cNvPr id="4" name="Дата 3"/>
          <p:cNvSpPr>
            <a:spLocks noGrp="1"/>
          </p:cNvSpPr>
          <p:nvPr>
            <p:ph type="dt" idx="10"/>
          </p:nvPr>
        </p:nvSpPr>
        <p:spPr/>
        <p:txBody>
          <a:bodyPr/>
          <a:lstStyle/>
          <a:p>
            <a:fld id="{4F038D22-1F31-4538-AF62-CE25C822958C}"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20</a:t>
            </a:fld>
            <a:endParaRPr lang="ru-RU"/>
          </a:p>
        </p:txBody>
      </p:sp>
    </p:spTree>
    <p:extLst>
      <p:ext uri="{BB962C8B-B14F-4D97-AF65-F5344CB8AC3E}">
        <p14:creationId xmlns="" xmlns:p14="http://schemas.microsoft.com/office/powerpoint/2010/main" val="21717576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smtClean="0"/>
              <a:t>Кратко остановлюсь на программах.</a:t>
            </a:r>
          </a:p>
          <a:p>
            <a:r>
              <a:rPr lang="ru-RU" dirty="0" smtClean="0"/>
              <a:t>Программа Развитие образования и воспитания, самая </a:t>
            </a:r>
            <a:r>
              <a:rPr lang="ru-RU" dirty="0" err="1" smtClean="0"/>
              <a:t>бюджетоёмкая</a:t>
            </a:r>
            <a:r>
              <a:rPr lang="ru-RU" dirty="0" smtClean="0"/>
              <a:t>  71% в общих расходах.</a:t>
            </a:r>
            <a:endParaRPr lang="en-US" dirty="0" smtClean="0"/>
          </a:p>
          <a:p>
            <a:r>
              <a:rPr lang="ru-RU" dirty="0" smtClean="0"/>
              <a:t>Традиционно 6 подпрограмм, которые позволят </a:t>
            </a:r>
            <a:r>
              <a:rPr lang="ru-RU" i="1" dirty="0" smtClean="0">
                <a:latin typeface="Times New Roman"/>
                <a:ea typeface="Times New Roman"/>
                <a:cs typeface="Times New Roman"/>
              </a:rPr>
              <a:t>достичь </a:t>
            </a:r>
            <a:r>
              <a:rPr lang="ru-RU" i="1" dirty="0">
                <a:latin typeface="Times New Roman"/>
                <a:ea typeface="Times New Roman"/>
                <a:cs typeface="Times New Roman"/>
              </a:rPr>
              <a:t>следующих целевых показателей:  </a:t>
            </a:r>
            <a:endParaRPr lang="ru-RU" sz="1100" dirty="0">
              <a:ea typeface="Times New Roman"/>
              <a:cs typeface="Times New Roman"/>
            </a:endParaRPr>
          </a:p>
          <a:p>
            <a:pPr marL="285750" algn="just">
              <a:lnSpc>
                <a:spcPct val="115000"/>
              </a:lnSpc>
              <a:spcAft>
                <a:spcPts val="0"/>
              </a:spcAft>
            </a:pPr>
            <a:r>
              <a:rPr lang="ru-RU" i="1" dirty="0">
                <a:latin typeface="Times New Roman"/>
                <a:ea typeface="Times New Roman"/>
                <a:cs typeface="Times New Roman"/>
              </a:rPr>
              <a:t>   - 11 494 (11 194 - 2018)обучающихся примут участие в реализации основных общеобразовательных программ (среднего) общего образования;</a:t>
            </a:r>
            <a:endParaRPr lang="ru-RU" sz="1100" dirty="0">
              <a:ea typeface="Times New Roman"/>
              <a:cs typeface="Times New Roman"/>
            </a:endParaRPr>
          </a:p>
          <a:p>
            <a:pPr marL="285750" algn="just">
              <a:lnSpc>
                <a:spcPct val="115000"/>
              </a:lnSpc>
              <a:spcAft>
                <a:spcPts val="0"/>
              </a:spcAft>
            </a:pPr>
            <a:r>
              <a:rPr lang="ru-RU" i="1" dirty="0">
                <a:latin typeface="Times New Roman"/>
                <a:ea typeface="Times New Roman"/>
                <a:cs typeface="Times New Roman"/>
              </a:rPr>
              <a:t>   -6 422 (6 616-2018, в </a:t>
            </a:r>
            <a:r>
              <a:rPr lang="ru-RU" i="1" dirty="0" err="1">
                <a:latin typeface="Times New Roman"/>
                <a:ea typeface="Times New Roman"/>
                <a:cs typeface="Times New Roman"/>
              </a:rPr>
              <a:t>т.ч</a:t>
            </a:r>
            <a:r>
              <a:rPr lang="ru-RU" i="1" dirty="0">
                <a:latin typeface="Times New Roman"/>
                <a:ea typeface="Times New Roman"/>
                <a:cs typeface="Times New Roman"/>
              </a:rPr>
              <a:t>. ДДУ «Заречье»-240)  детей посетят дошкольные образовательные учреждения;</a:t>
            </a:r>
            <a:endParaRPr lang="ru-RU" sz="1100" dirty="0">
              <a:ea typeface="Times New Roman"/>
              <a:cs typeface="Times New Roman"/>
            </a:endParaRPr>
          </a:p>
          <a:p>
            <a:pPr marL="285750" algn="just">
              <a:lnSpc>
                <a:spcPct val="115000"/>
              </a:lnSpc>
              <a:spcAft>
                <a:spcPts val="0"/>
              </a:spcAft>
            </a:pPr>
            <a:r>
              <a:rPr lang="ru-RU" i="1" dirty="0">
                <a:latin typeface="Times New Roman"/>
                <a:ea typeface="Times New Roman"/>
                <a:cs typeface="Times New Roman"/>
              </a:rPr>
              <a:t>  -8 025 (7990-2018) обучающихся  получат дополнительное образование различной направленности  (музыка, театр, хореография, изобразительное и декоративно - прикладное искусство, программы </a:t>
            </a:r>
            <a:r>
              <a:rPr lang="ru-RU" i="1" dirty="0" err="1">
                <a:latin typeface="Times New Roman"/>
                <a:ea typeface="Times New Roman"/>
                <a:cs typeface="Times New Roman"/>
              </a:rPr>
              <a:t>общеэстетического</a:t>
            </a:r>
            <a:r>
              <a:rPr lang="ru-RU" i="1" dirty="0">
                <a:latin typeface="Times New Roman"/>
                <a:ea typeface="Times New Roman"/>
                <a:cs typeface="Times New Roman"/>
              </a:rPr>
              <a:t> развития, а также легкая атлетика, баскетбол, шахматы, волейбол, лапта, гимнастика, единоборства</a:t>
            </a:r>
            <a:r>
              <a:rPr lang="ru-RU" i="1" dirty="0" smtClean="0">
                <a:latin typeface="Times New Roman"/>
                <a:ea typeface="Times New Roman"/>
                <a:cs typeface="Times New Roman"/>
              </a:rPr>
              <a:t>).</a:t>
            </a:r>
            <a:endParaRPr lang="ru-RU" dirty="0" smtClean="0"/>
          </a:p>
          <a:p>
            <a:pPr marL="285750" algn="just">
              <a:lnSpc>
                <a:spcPct val="115000"/>
              </a:lnSpc>
              <a:spcAft>
                <a:spcPts val="0"/>
              </a:spcAft>
            </a:pPr>
            <a:r>
              <a:rPr lang="ru-RU" dirty="0" smtClean="0">
                <a:latin typeface="Times New Roman"/>
                <a:ea typeface="Times New Roman"/>
                <a:cs typeface="Times New Roman"/>
              </a:rPr>
              <a:t>Средства предусмотренные программой позволят организовать обучение по всем программам образования  на должном уровне, но несмотря казалось бы на существенную сумму не решат по полноте вопросы текущего содержания учебных заведений. Что является одной из основных проблем не только бюджета нашего города. Поэтому совместная задача 2019 года – продолжить работу с Минфином Республики в данном направлении.</a:t>
            </a:r>
            <a:endParaRPr lang="ru-RU" dirty="0">
              <a:latin typeface="Times New Roman"/>
              <a:ea typeface="Times New Roman"/>
              <a:cs typeface="Times New Roman"/>
            </a:endParaRPr>
          </a:p>
        </p:txBody>
      </p:sp>
      <p:sp>
        <p:nvSpPr>
          <p:cNvPr id="4" name="Дата 3"/>
          <p:cNvSpPr>
            <a:spLocks noGrp="1"/>
          </p:cNvSpPr>
          <p:nvPr>
            <p:ph type="dt" idx="10"/>
          </p:nvPr>
        </p:nvSpPr>
        <p:spPr/>
        <p:txBody>
          <a:bodyPr/>
          <a:lstStyle/>
          <a:p>
            <a:fld id="{D5ECBF85-3261-4EEF-8EA8-A97C6C1138DF}"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21</a:t>
            </a:fld>
            <a:endParaRPr lang="ru-RU"/>
          </a:p>
        </p:txBody>
      </p:sp>
    </p:spTree>
    <p:extLst>
      <p:ext uri="{BB962C8B-B14F-4D97-AF65-F5344CB8AC3E}">
        <p14:creationId xmlns="" xmlns:p14="http://schemas.microsoft.com/office/powerpoint/2010/main" val="989174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a:t>Формирование проекта бюджета осуществлялось с учетом основных направлений бюджетной и налоговой политики муниципального образования «Город Воткинск» и реальной оценки текущей экономической ситуации в городе.  </a:t>
            </a:r>
          </a:p>
          <a:p>
            <a:r>
              <a:rPr lang="ru-RU" dirty="0"/>
              <a:t>         В основу бюджетной и налоговой политики положены приоритетные цели и задачи развития  города,  обозначенные в Указе Главы Удмуртской Республики от 4 октября  2018 года № 184 «Об основных направлениях бюджетной и налоговой политики Удмуртской Республики на 2019 год и на плановый период 2020 и 2021 годов»;</a:t>
            </a:r>
          </a:p>
          <a:p>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4</a:t>
            </a:fld>
            <a:endParaRPr lang="ru-RU"/>
          </a:p>
        </p:txBody>
      </p:sp>
      <p:sp>
        <p:nvSpPr>
          <p:cNvPr id="5" name="Дата 4"/>
          <p:cNvSpPr>
            <a:spLocks noGrp="1"/>
          </p:cNvSpPr>
          <p:nvPr>
            <p:ph type="dt" idx="11"/>
          </p:nvPr>
        </p:nvSpPr>
        <p:spPr/>
        <p:txBody>
          <a:bodyPr/>
          <a:lstStyle/>
          <a:p>
            <a:fld id="{4352980F-3FA4-40A3-B7A2-724AF2BB052B}" type="datetime1">
              <a:rPr lang="ru-RU" smtClean="0"/>
              <a:pPr/>
              <a:t>07.02.2019</a:t>
            </a:fld>
            <a:endParaRPr lang="ru-RU"/>
          </a:p>
        </p:txBody>
      </p:sp>
    </p:spTree>
    <p:extLst>
      <p:ext uri="{BB962C8B-B14F-4D97-AF65-F5344CB8AC3E}">
        <p14:creationId xmlns="" xmlns:p14="http://schemas.microsoft.com/office/powerpoint/2010/main" val="36082317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pPr marL="285750" algn="just">
              <a:lnSpc>
                <a:spcPct val="115000"/>
              </a:lnSpc>
              <a:spcAft>
                <a:spcPts val="0"/>
              </a:spcAft>
            </a:pPr>
            <a:r>
              <a:rPr lang="ru-RU" i="1" dirty="0" smtClean="0">
                <a:latin typeface="Times New Roman"/>
                <a:ea typeface="Times New Roman"/>
                <a:cs typeface="Times New Roman"/>
              </a:rPr>
              <a:t>Программа Сохранение здоровья и формирование здорового образа жизни предусматривает также 6 подпрограмм.</a:t>
            </a:r>
          </a:p>
          <a:p>
            <a:pPr marL="285750" algn="just">
              <a:lnSpc>
                <a:spcPct val="115000"/>
              </a:lnSpc>
              <a:spcAft>
                <a:spcPts val="0"/>
              </a:spcAft>
            </a:pPr>
            <a:r>
              <a:rPr lang="ru-RU" i="1" dirty="0" smtClean="0">
                <a:latin typeface="Times New Roman"/>
                <a:ea typeface="Times New Roman"/>
                <a:cs typeface="Times New Roman"/>
              </a:rPr>
              <a:t>85% программы направлено на финансирование СШ «Знамя». В 2019 году муниципальное задание не уменьшается, все секции продолжат свою работу.</a:t>
            </a:r>
          </a:p>
          <a:p>
            <a:pPr marL="285750" algn="just">
              <a:lnSpc>
                <a:spcPct val="115000"/>
              </a:lnSpc>
              <a:spcAft>
                <a:spcPts val="0"/>
              </a:spcAft>
            </a:pPr>
            <a:r>
              <a:rPr lang="ru-RU" i="1" dirty="0" smtClean="0">
                <a:latin typeface="Times New Roman"/>
                <a:ea typeface="Times New Roman"/>
                <a:cs typeface="Times New Roman"/>
              </a:rPr>
              <a:t>В </a:t>
            </a:r>
            <a:r>
              <a:rPr lang="ru-RU" i="1" dirty="0">
                <a:latin typeface="Times New Roman"/>
                <a:ea typeface="Times New Roman"/>
                <a:cs typeface="Times New Roman"/>
              </a:rPr>
              <a:t>ходе реализации программы в 2019 году будут достигнуты следующие целевые показатели:  </a:t>
            </a:r>
            <a:endParaRPr lang="ru-RU" sz="1100" dirty="0">
              <a:ea typeface="Times New Roman"/>
              <a:cs typeface="Times New Roman"/>
            </a:endParaRPr>
          </a:p>
          <a:p>
            <a:pPr marL="90170" algn="just">
              <a:lnSpc>
                <a:spcPct val="115000"/>
              </a:lnSpc>
              <a:spcAft>
                <a:spcPts val="0"/>
              </a:spcAft>
            </a:pPr>
            <a:r>
              <a:rPr lang="ru-RU" i="1" dirty="0">
                <a:latin typeface="Times New Roman"/>
                <a:ea typeface="Times New Roman"/>
                <a:cs typeface="Times New Roman"/>
              </a:rPr>
              <a:t>        -проведено 141 (136-2018) физкультурных и спортивных мероприятий, 42 мероприятия Всероссийского физкультурно- спортивного комплекса ГТО;</a:t>
            </a:r>
            <a:endParaRPr lang="ru-RU" sz="1100" dirty="0">
              <a:ea typeface="Times New Roman"/>
              <a:cs typeface="Times New Roman"/>
            </a:endParaRPr>
          </a:p>
          <a:p>
            <a:pPr marL="90170" algn="just">
              <a:lnSpc>
                <a:spcPct val="115000"/>
              </a:lnSpc>
              <a:spcAft>
                <a:spcPts val="0"/>
              </a:spcAft>
            </a:pPr>
            <a:r>
              <a:rPr lang="ru-RU" i="1" dirty="0">
                <a:latin typeface="Times New Roman"/>
                <a:ea typeface="Times New Roman"/>
                <a:cs typeface="Times New Roman"/>
              </a:rPr>
              <a:t>      </a:t>
            </a:r>
            <a:r>
              <a:rPr lang="ru-RU" dirty="0">
                <a:latin typeface="Times New Roman"/>
                <a:ea typeface="Times New Roman"/>
                <a:cs typeface="Times New Roman"/>
              </a:rPr>
              <a:t> </a:t>
            </a:r>
            <a:r>
              <a:rPr lang="ru-RU" i="1" dirty="0">
                <a:latin typeface="Times New Roman"/>
                <a:ea typeface="Times New Roman"/>
                <a:cs typeface="Times New Roman"/>
              </a:rPr>
              <a:t>-1 111 (1 055 - 2018) жителей в основном детского возраста получат спортивную подготовку по 13  олимпийским и не олимпийским видам спорта (бокс, волейбол, лыжные гонки, плавание, тяжелая атлетика, футбол, хоккей с мячом, мотоспорт, сумо, самбо, спортивная борьба)</a:t>
            </a:r>
            <a:endParaRPr lang="ru-RU" sz="1100" dirty="0">
              <a:ea typeface="Times New Roman"/>
              <a:cs typeface="Times New Roman"/>
            </a:endParaRPr>
          </a:p>
          <a:p>
            <a:pPr marL="90170" algn="just">
              <a:lnSpc>
                <a:spcPct val="115000"/>
              </a:lnSpc>
              <a:spcAft>
                <a:spcPts val="0"/>
              </a:spcAft>
            </a:pPr>
            <a:r>
              <a:rPr lang="ru-RU" i="1" dirty="0">
                <a:latin typeface="Times New Roman"/>
                <a:ea typeface="Times New Roman"/>
                <a:cs typeface="Times New Roman"/>
              </a:rPr>
              <a:t>      -9 (9-2018) спортсменам высокого  класса организован  тренировочный процесс;</a:t>
            </a:r>
            <a:endParaRPr lang="ru-RU" sz="1100" dirty="0">
              <a:ea typeface="Times New Roman"/>
              <a:cs typeface="Times New Roman"/>
            </a:endParaRPr>
          </a:p>
          <a:p>
            <a:r>
              <a:rPr lang="ru-RU" i="1" dirty="0">
                <a:latin typeface="Times New Roman"/>
                <a:ea typeface="Times New Roman"/>
              </a:rPr>
              <a:t>     - в первенстве России выступает  команда мастеров  по хоккею с мячом г. Воткинска</a:t>
            </a:r>
            <a:r>
              <a:rPr lang="ru-RU" i="1" dirty="0" smtClean="0">
                <a:latin typeface="Times New Roman"/>
                <a:ea typeface="Times New Roman"/>
              </a:rPr>
              <a:t>.</a:t>
            </a:r>
          </a:p>
          <a:p>
            <a:r>
              <a:rPr lang="ru-RU" i="1" dirty="0" smtClean="0">
                <a:latin typeface="Times New Roman"/>
                <a:ea typeface="Times New Roman"/>
              </a:rPr>
              <a:t>Планируются старты регионального и возможно федерального значения. Но это, как мы с вами, обсуждали отдельная история финансирования.</a:t>
            </a:r>
            <a:endParaRPr lang="ru-RU" i="1" dirty="0">
              <a:latin typeface="Times New Roman"/>
              <a:ea typeface="Times New Roman"/>
            </a:endParaRPr>
          </a:p>
        </p:txBody>
      </p:sp>
      <p:sp>
        <p:nvSpPr>
          <p:cNvPr id="4" name="Дата 3"/>
          <p:cNvSpPr>
            <a:spLocks noGrp="1"/>
          </p:cNvSpPr>
          <p:nvPr>
            <p:ph type="dt" idx="10"/>
          </p:nvPr>
        </p:nvSpPr>
        <p:spPr/>
        <p:txBody>
          <a:bodyPr/>
          <a:lstStyle/>
          <a:p>
            <a:fld id="{FCE9E6FA-A443-46DA-A512-2D3F949F9D55}"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22</a:t>
            </a:fld>
            <a:endParaRPr lang="ru-RU"/>
          </a:p>
        </p:txBody>
      </p:sp>
    </p:spTree>
    <p:extLst>
      <p:ext uri="{BB962C8B-B14F-4D97-AF65-F5344CB8AC3E}">
        <p14:creationId xmlns="" xmlns:p14="http://schemas.microsoft.com/office/powerpoint/2010/main" val="26812756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pPr lvl="0" algn="just">
              <a:lnSpc>
                <a:spcPct val="115000"/>
              </a:lnSpc>
              <a:spcAft>
                <a:spcPts val="0"/>
              </a:spcAft>
            </a:pPr>
            <a:r>
              <a:rPr lang="ru-RU" dirty="0" smtClean="0"/>
              <a:t>Программа развитие культуры направлена на создание условий, обеспечивающих равный доступ жителей города к культурным ценностям, формирование благоприятной среды для творчества, библиотечного обслуживание и развитие туризма.</a:t>
            </a:r>
          </a:p>
          <a:p>
            <a:pPr lvl="0" algn="just">
              <a:lnSpc>
                <a:spcPct val="115000"/>
              </a:lnSpc>
              <a:spcAft>
                <a:spcPts val="0"/>
              </a:spcAft>
            </a:pPr>
            <a:r>
              <a:rPr lang="ru-RU" dirty="0" smtClean="0">
                <a:latin typeface="Times New Roman"/>
                <a:ea typeface="Times New Roman"/>
                <a:cs typeface="Times New Roman"/>
              </a:rPr>
              <a:t>Финансовое </a:t>
            </a:r>
            <a:r>
              <a:rPr lang="ru-RU" dirty="0">
                <a:latin typeface="Times New Roman"/>
                <a:ea typeface="Times New Roman"/>
                <a:cs typeface="Times New Roman"/>
              </a:rPr>
              <a:t>обеспечение </a:t>
            </a:r>
            <a:r>
              <a:rPr lang="ru-RU" i="1" dirty="0">
                <a:latin typeface="Times New Roman"/>
                <a:ea typeface="Times New Roman"/>
                <a:cs typeface="Times New Roman"/>
              </a:rPr>
              <a:t>позволит обслужить </a:t>
            </a:r>
            <a:r>
              <a:rPr lang="ru-RU" i="1" dirty="0" smtClean="0">
                <a:latin typeface="Times New Roman"/>
                <a:ea typeface="Times New Roman"/>
                <a:cs typeface="Times New Roman"/>
              </a:rPr>
              <a:t> более 37</a:t>
            </a:r>
            <a:r>
              <a:rPr lang="ru-RU" i="1" dirty="0">
                <a:latin typeface="Times New Roman"/>
                <a:ea typeface="Times New Roman"/>
                <a:cs typeface="Times New Roman"/>
              </a:rPr>
              <a:t> </a:t>
            </a:r>
            <a:r>
              <a:rPr lang="ru-RU" i="1" dirty="0" smtClean="0">
                <a:latin typeface="Times New Roman"/>
                <a:ea typeface="Times New Roman"/>
                <a:cs typeface="Times New Roman"/>
              </a:rPr>
              <a:t>тысяч пользователей библиотек</a:t>
            </a:r>
            <a:r>
              <a:rPr lang="ru-RU" dirty="0" smtClean="0">
                <a:latin typeface="Times New Roman"/>
                <a:ea typeface="Times New Roman"/>
                <a:cs typeface="Times New Roman"/>
              </a:rPr>
              <a:t>;</a:t>
            </a:r>
            <a:endParaRPr lang="ru-RU" sz="1100" dirty="0">
              <a:ea typeface="Times New Roman"/>
              <a:cs typeface="Times New Roman"/>
            </a:endParaRPr>
          </a:p>
          <a:p>
            <a:pPr algn="just">
              <a:lnSpc>
                <a:spcPct val="115000"/>
              </a:lnSpc>
              <a:spcAft>
                <a:spcPts val="0"/>
              </a:spcAft>
            </a:pPr>
            <a:r>
              <a:rPr lang="ru-RU" i="1" dirty="0">
                <a:latin typeface="Times New Roman"/>
                <a:ea typeface="Times New Roman"/>
                <a:cs typeface="Times New Roman"/>
              </a:rPr>
              <a:t>будет функционировать  72 (68-2018) клубных формирования: 38 000</a:t>
            </a:r>
            <a:r>
              <a:rPr lang="ru-RU" dirty="0">
                <a:latin typeface="Times New Roman"/>
                <a:ea typeface="Times New Roman"/>
                <a:cs typeface="Times New Roman"/>
              </a:rPr>
              <a:t> </a:t>
            </a:r>
            <a:r>
              <a:rPr lang="ru-RU" i="1" dirty="0">
                <a:latin typeface="Times New Roman"/>
                <a:ea typeface="Times New Roman"/>
                <a:cs typeface="Times New Roman"/>
              </a:rPr>
              <a:t>(38 000-2018)</a:t>
            </a:r>
            <a:r>
              <a:rPr lang="ru-RU" dirty="0">
                <a:latin typeface="Times New Roman"/>
                <a:ea typeface="Times New Roman"/>
                <a:cs typeface="Times New Roman"/>
              </a:rPr>
              <a:t> </a:t>
            </a:r>
            <a:r>
              <a:rPr lang="ru-RU" i="1" dirty="0">
                <a:latin typeface="Times New Roman"/>
                <a:ea typeface="Times New Roman"/>
                <a:cs typeface="Times New Roman"/>
              </a:rPr>
              <a:t>человек посетят музей истории и </a:t>
            </a:r>
            <a:r>
              <a:rPr lang="ru-RU" i="1" dirty="0" smtClean="0">
                <a:latin typeface="Times New Roman"/>
                <a:ea typeface="Times New Roman"/>
                <a:cs typeface="Times New Roman"/>
              </a:rPr>
              <a:t>культуры города</a:t>
            </a:r>
          </a:p>
          <a:p>
            <a:pPr algn="just">
              <a:lnSpc>
                <a:spcPct val="115000"/>
              </a:lnSpc>
              <a:spcAft>
                <a:spcPts val="0"/>
              </a:spcAft>
            </a:pPr>
            <a:r>
              <a:rPr lang="ru-RU" dirty="0" smtClean="0">
                <a:latin typeface="Times New Roman"/>
                <a:ea typeface="Times New Roman"/>
                <a:cs typeface="Times New Roman"/>
              </a:rPr>
              <a:t> –</a:t>
            </a:r>
            <a:r>
              <a:rPr lang="ru-RU" i="1" dirty="0" smtClean="0">
                <a:latin typeface="Times New Roman"/>
                <a:ea typeface="Times New Roman"/>
                <a:cs typeface="Times New Roman"/>
              </a:rPr>
              <a:t>- планируется организовать </a:t>
            </a:r>
            <a:r>
              <a:rPr lang="ru-RU" i="1" dirty="0">
                <a:latin typeface="Times New Roman"/>
                <a:ea typeface="Times New Roman"/>
                <a:cs typeface="Times New Roman"/>
              </a:rPr>
              <a:t>72 (69-2018) </a:t>
            </a:r>
            <a:r>
              <a:rPr lang="ru-RU" i="1" dirty="0" smtClean="0">
                <a:latin typeface="Times New Roman"/>
                <a:ea typeface="Times New Roman"/>
                <a:cs typeface="Times New Roman"/>
              </a:rPr>
              <a:t>выставочные экспозиции </a:t>
            </a:r>
          </a:p>
          <a:p>
            <a:pPr algn="just">
              <a:lnSpc>
                <a:spcPct val="115000"/>
              </a:lnSpc>
              <a:spcAft>
                <a:spcPts val="0"/>
              </a:spcAft>
            </a:pPr>
            <a:r>
              <a:rPr lang="ru-RU" i="1" dirty="0" smtClean="0">
                <a:latin typeface="Times New Roman"/>
                <a:ea typeface="Times New Roman"/>
                <a:cs typeface="Times New Roman"/>
              </a:rPr>
              <a:t> </a:t>
            </a:r>
            <a:r>
              <a:rPr lang="ru-RU" i="1" dirty="0">
                <a:latin typeface="Times New Roman"/>
                <a:ea typeface="Times New Roman"/>
                <a:cs typeface="Times New Roman"/>
              </a:rPr>
              <a:t>В графиках учреждений культуры запланировано проведение 335 (325-2018) концертов, концертных программ и иных зрелищных мероприятий;</a:t>
            </a:r>
            <a:endParaRPr lang="ru-RU" sz="1100" dirty="0">
              <a:ea typeface="Times New Roman"/>
              <a:cs typeface="Times New Roman"/>
            </a:endParaRPr>
          </a:p>
          <a:p>
            <a:pPr algn="just">
              <a:lnSpc>
                <a:spcPct val="115000"/>
              </a:lnSpc>
              <a:spcAft>
                <a:spcPts val="0"/>
              </a:spcAft>
            </a:pPr>
            <a:r>
              <a:rPr lang="ru-RU" dirty="0" smtClean="0">
                <a:latin typeface="Times New Roman"/>
                <a:ea typeface="Times New Roman"/>
                <a:cs typeface="Times New Roman"/>
              </a:rPr>
              <a:t>Кроме того, составлен событийный календарь, в который вошли традиционные массовые городские мероприятия </a:t>
            </a:r>
            <a:r>
              <a:rPr lang="ru-RU" dirty="0">
                <a:latin typeface="Times New Roman"/>
                <a:ea typeface="Times New Roman"/>
                <a:cs typeface="Times New Roman"/>
              </a:rPr>
              <a:t>-100 тыс. рублей</a:t>
            </a:r>
            <a:r>
              <a:rPr lang="ru-RU" sz="1100" dirty="0">
                <a:ea typeface="Times New Roman"/>
                <a:cs typeface="Times New Roman"/>
              </a:rPr>
              <a:t>;</a:t>
            </a:r>
          </a:p>
          <a:p>
            <a:pPr algn="just">
              <a:lnSpc>
                <a:spcPct val="115000"/>
              </a:lnSpc>
              <a:spcAft>
                <a:spcPts val="0"/>
              </a:spcAft>
              <a:tabLst>
                <a:tab pos="90170" algn="l"/>
                <a:tab pos="630555" algn="l"/>
              </a:tabLst>
            </a:pPr>
            <a:r>
              <a:rPr lang="ru-RU" sz="1100" dirty="0">
                <a:ea typeface="Times New Roman"/>
                <a:cs typeface="Times New Roman"/>
              </a:rPr>
              <a:t>        2019 и 2020 годы – наполнены круглыми датами: 260 лет ВЗ, 85 лет городу, 180 лет П.И. Чайковскому.    Поэтому с одной стороны мы должны будем готовится к данным мероприятиям и вписывать их как минимум в Региональную </a:t>
            </a:r>
            <a:r>
              <a:rPr lang="ru-RU" sz="1100" dirty="0" smtClean="0">
                <a:ea typeface="Times New Roman"/>
                <a:cs typeface="Times New Roman"/>
              </a:rPr>
              <a:t>повестку</a:t>
            </a:r>
            <a:r>
              <a:rPr lang="ru-RU" sz="1100" dirty="0">
                <a:ea typeface="Times New Roman"/>
                <a:cs typeface="Times New Roman"/>
              </a:rPr>
              <a:t> </a:t>
            </a:r>
            <a:r>
              <a:rPr lang="ru-RU" sz="1100" dirty="0" smtClean="0">
                <a:ea typeface="Times New Roman"/>
                <a:cs typeface="Times New Roman"/>
              </a:rPr>
              <a:t>в творческой части, с другой – продолжить благоустройство общественных пространств.</a:t>
            </a:r>
            <a:endParaRPr lang="ru-RU" dirty="0"/>
          </a:p>
        </p:txBody>
      </p:sp>
      <p:sp>
        <p:nvSpPr>
          <p:cNvPr id="4" name="Дата 3"/>
          <p:cNvSpPr>
            <a:spLocks noGrp="1"/>
          </p:cNvSpPr>
          <p:nvPr>
            <p:ph type="dt" idx="10"/>
          </p:nvPr>
        </p:nvSpPr>
        <p:spPr/>
        <p:txBody>
          <a:bodyPr/>
          <a:lstStyle/>
          <a:p>
            <a:fld id="{07E34FD7-B4F6-4FE0-A0F8-83990E393986}"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23</a:t>
            </a:fld>
            <a:endParaRPr lang="ru-RU"/>
          </a:p>
        </p:txBody>
      </p:sp>
    </p:spTree>
    <p:extLst>
      <p:ext uri="{BB962C8B-B14F-4D97-AF65-F5344CB8AC3E}">
        <p14:creationId xmlns="" xmlns:p14="http://schemas.microsoft.com/office/powerpoint/2010/main" val="31252146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normAutofit fontScale="92500" lnSpcReduction="20000"/>
          </a:bodyPr>
          <a:lstStyle/>
          <a:p>
            <a:pPr algn="just">
              <a:lnSpc>
                <a:spcPct val="115000"/>
              </a:lnSpc>
              <a:spcAft>
                <a:spcPts val="0"/>
              </a:spcAft>
            </a:pPr>
            <a:r>
              <a:rPr lang="ru-RU" i="1" dirty="0">
                <a:latin typeface="Times New Roman"/>
                <a:ea typeface="Times New Roman"/>
                <a:cs typeface="Times New Roman"/>
              </a:rPr>
              <a:t>Программа </a:t>
            </a:r>
            <a:r>
              <a:rPr lang="ru-RU" i="1" dirty="0" smtClean="0">
                <a:latin typeface="Times New Roman"/>
                <a:ea typeface="Times New Roman"/>
                <a:cs typeface="Times New Roman"/>
              </a:rPr>
              <a:t>Социальная поддержка населения реализуется в </a:t>
            </a:r>
            <a:r>
              <a:rPr lang="ru-RU" dirty="0" smtClean="0">
                <a:latin typeface="Times New Roman"/>
                <a:ea typeface="Times New Roman"/>
                <a:cs typeface="Times New Roman"/>
              </a:rPr>
              <a:t>4 </a:t>
            </a:r>
            <a:r>
              <a:rPr lang="ru-RU" dirty="0">
                <a:latin typeface="Times New Roman"/>
                <a:ea typeface="Times New Roman"/>
                <a:cs typeface="Times New Roman"/>
              </a:rPr>
              <a:t>подпрограмм:</a:t>
            </a:r>
            <a:endParaRPr lang="ru-RU" sz="1100" dirty="0">
              <a:ea typeface="Times New Roman"/>
              <a:cs typeface="Times New Roman"/>
            </a:endParaRPr>
          </a:p>
          <a:p>
            <a:pPr marL="342900" lvl="0" indent="-342900" algn="just">
              <a:lnSpc>
                <a:spcPct val="115000"/>
              </a:lnSpc>
              <a:spcAft>
                <a:spcPts val="0"/>
              </a:spcAft>
              <a:buFont typeface="Wingdings"/>
              <a:buChar char=""/>
            </a:pPr>
            <a:r>
              <a:rPr lang="ru-RU" dirty="0">
                <a:latin typeface="Times New Roman"/>
                <a:ea typeface="Times New Roman"/>
                <a:cs typeface="Times New Roman"/>
              </a:rPr>
              <a:t>«Социальная поддержка семьи и детей» предусматривает – 51 639,6 тыс. рублей: </a:t>
            </a:r>
            <a:endParaRPr lang="ru-RU" sz="1100" dirty="0">
              <a:ea typeface="Times New Roman"/>
              <a:cs typeface="Times New Roman"/>
            </a:endParaRPr>
          </a:p>
          <a:p>
            <a:pPr algn="just">
              <a:lnSpc>
                <a:spcPct val="115000"/>
              </a:lnSpc>
              <a:spcAft>
                <a:spcPts val="0"/>
              </a:spcAft>
            </a:pPr>
            <a:r>
              <a:rPr lang="ru-RU" i="1" dirty="0">
                <a:latin typeface="Times New Roman"/>
                <a:ea typeface="Times New Roman"/>
                <a:cs typeface="Times New Roman"/>
              </a:rPr>
              <a:t> </a:t>
            </a:r>
            <a:r>
              <a:rPr lang="ru-RU" dirty="0">
                <a:latin typeface="Times New Roman"/>
                <a:ea typeface="Times New Roman"/>
                <a:cs typeface="Times New Roman"/>
              </a:rPr>
              <a:t>проезд детей из многодетных семей- 5 164,4  тыс. рублей,</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питание детей из многодетных семей 26 000,3 тыс. рублей,</a:t>
            </a:r>
            <a:endParaRPr lang="ru-RU" sz="1100" dirty="0">
              <a:ea typeface="Times New Roman"/>
              <a:cs typeface="Times New Roman"/>
            </a:endParaRPr>
          </a:p>
          <a:p>
            <a:pPr algn="just">
              <a:lnSpc>
                <a:spcPct val="115000"/>
              </a:lnSpc>
              <a:spcAft>
                <a:spcPts val="0"/>
              </a:spcAft>
            </a:pPr>
            <a:r>
              <a:rPr lang="ru-RU" b="1" dirty="0">
                <a:latin typeface="Times New Roman"/>
                <a:ea typeface="Times New Roman"/>
                <a:cs typeface="Times New Roman"/>
              </a:rPr>
              <a:t>          </a:t>
            </a:r>
            <a:r>
              <a:rPr lang="ru-RU" dirty="0">
                <a:latin typeface="Times New Roman"/>
                <a:ea typeface="Times New Roman"/>
                <a:cs typeface="Times New Roman"/>
              </a:rPr>
              <a:t>назначение и выплата единовременного пособия при устройстве  в семью 451,4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выплата денежных средств на содержание усыновленных (удочеренных) детей 240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проведение мероприятий 20  тыс. рублей,</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организацию опеки и попечительства в отношении несовершеннолетних – 19 763,5  тыс. рублей, в том числе ежемесячная выплата пособия опекунам – 17 443,5 тыс. рублей, единовременные выплаты при устройстве детей на воспитание – 2 320  тыс. рублей;</a:t>
            </a:r>
            <a:endParaRPr lang="ru-RU" sz="1100" dirty="0">
              <a:ea typeface="Times New Roman"/>
              <a:cs typeface="Times New Roman"/>
            </a:endParaRPr>
          </a:p>
          <a:p>
            <a:pPr marL="342900" lvl="0" indent="-342900" algn="just">
              <a:lnSpc>
                <a:spcPct val="115000"/>
              </a:lnSpc>
              <a:spcAft>
                <a:spcPts val="0"/>
              </a:spcAft>
              <a:buFont typeface="Wingdings"/>
              <a:buChar char=""/>
            </a:pPr>
            <a:r>
              <a:rPr lang="ru-RU" dirty="0">
                <a:latin typeface="Times New Roman"/>
                <a:ea typeface="Times New Roman"/>
                <a:cs typeface="Times New Roman"/>
              </a:rPr>
              <a:t>«Социальная поддержка старшего поколения, ветеранов и инвалидов и иных категорий граждан» - 3 846 тыс. рублей в том числе:</a:t>
            </a:r>
            <a:endParaRPr lang="ru-RU" sz="1100" dirty="0">
              <a:ea typeface="Times New Roman"/>
              <a:cs typeface="Times New Roman"/>
            </a:endParaRPr>
          </a:p>
          <a:p>
            <a:pPr algn="just">
              <a:lnSpc>
                <a:spcPct val="115000"/>
              </a:lnSpc>
              <a:spcAft>
                <a:spcPts val="0"/>
              </a:spcAft>
              <a:tabLst>
                <a:tab pos="270510" algn="l"/>
              </a:tabLst>
            </a:pPr>
            <a:r>
              <a:rPr lang="ru-RU" dirty="0">
                <a:latin typeface="Times New Roman"/>
                <a:ea typeface="Times New Roman"/>
                <a:cs typeface="Times New Roman"/>
              </a:rPr>
              <a:t>        компенсация затрат автотранспортным предприятиям по льготному проезду пенсионеров в общественном транспорте - 900 тыс. рублей, </a:t>
            </a:r>
            <a:endParaRPr lang="ru-RU" sz="1100" dirty="0">
              <a:ea typeface="Times New Roman"/>
              <a:cs typeface="Times New Roman"/>
            </a:endParaRPr>
          </a:p>
          <a:p>
            <a:pPr algn="just">
              <a:lnSpc>
                <a:spcPct val="115000"/>
              </a:lnSpc>
              <a:spcAft>
                <a:spcPts val="0"/>
              </a:spcAft>
              <a:tabLst>
                <a:tab pos="270510" algn="l"/>
              </a:tabLst>
            </a:pPr>
            <a:r>
              <a:rPr lang="ru-RU" dirty="0">
                <a:latin typeface="Times New Roman"/>
                <a:ea typeface="Times New Roman"/>
                <a:cs typeface="Times New Roman"/>
              </a:rPr>
              <a:t>       материальная помощь людям, оказавшимся в трудной жизненной ситуации –100 тыс. рублей,</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ежемесячные выплаты почетным гражданам города –779 тыс. рублей,</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доплата к пенсиям муниципальным служащим – 2 067  тыс. рублей).</a:t>
            </a:r>
            <a:endParaRPr lang="ru-RU" sz="1100" dirty="0">
              <a:ea typeface="Times New Roman"/>
              <a:cs typeface="Times New Roman"/>
            </a:endParaRPr>
          </a:p>
          <a:p>
            <a:pPr marL="342900" lvl="0" indent="-342900" algn="just">
              <a:lnSpc>
                <a:spcPct val="115000"/>
              </a:lnSpc>
              <a:spcAft>
                <a:spcPts val="0"/>
              </a:spcAft>
              <a:buFont typeface="Wingdings"/>
              <a:buChar char=""/>
            </a:pPr>
            <a:r>
              <a:rPr lang="ru-RU" dirty="0">
                <a:latin typeface="Times New Roman"/>
                <a:ea typeface="Times New Roman"/>
                <a:cs typeface="Times New Roman"/>
              </a:rPr>
              <a:t>«Обеспечение жильем отдельных категорий граждан, стимулирование улучшения жилищных условий» – 355 тыс. рублей субсидия на приобретение жилья многодетным семьям.</a:t>
            </a:r>
            <a:endParaRPr lang="ru-RU" sz="1100" dirty="0">
              <a:ea typeface="Times New Roman"/>
              <a:cs typeface="Times New Roman"/>
            </a:endParaRPr>
          </a:p>
          <a:p>
            <a:pPr marL="342900" lvl="0" indent="-342900" algn="just">
              <a:lnSpc>
                <a:spcPct val="115000"/>
              </a:lnSpc>
              <a:spcAft>
                <a:spcPts val="0"/>
              </a:spcAft>
              <a:buFont typeface="Wingdings"/>
              <a:buChar char=""/>
            </a:pPr>
            <a:r>
              <a:rPr lang="ru-RU" dirty="0">
                <a:latin typeface="Times New Roman"/>
                <a:ea typeface="Times New Roman"/>
                <a:cs typeface="Times New Roman"/>
              </a:rPr>
              <a:t>«Предоставление субсидий и льгот по оплате жилищно-коммунальных услуг»</a:t>
            </a:r>
            <a:r>
              <a:rPr lang="ru-RU" b="1" dirty="0">
                <a:latin typeface="Times New Roman"/>
                <a:ea typeface="Times New Roman"/>
                <a:cs typeface="Times New Roman"/>
              </a:rPr>
              <a:t> </a:t>
            </a:r>
            <a:r>
              <a:rPr lang="ru-RU" dirty="0">
                <a:latin typeface="Times New Roman"/>
                <a:ea typeface="Times New Roman"/>
                <a:cs typeface="Times New Roman"/>
              </a:rPr>
              <a:t>многодетным семьям – 3 563,3 тыс. рублей.</a:t>
            </a:r>
            <a:endParaRPr lang="ru-RU" sz="1100" dirty="0">
              <a:ea typeface="Times New Roman"/>
              <a:cs typeface="Times New Roman"/>
            </a:endParaRPr>
          </a:p>
          <a:p>
            <a:endParaRPr lang="ru-RU" dirty="0"/>
          </a:p>
        </p:txBody>
      </p:sp>
      <p:sp>
        <p:nvSpPr>
          <p:cNvPr id="4" name="Дата 3"/>
          <p:cNvSpPr>
            <a:spLocks noGrp="1"/>
          </p:cNvSpPr>
          <p:nvPr>
            <p:ph type="dt" idx="10"/>
          </p:nvPr>
        </p:nvSpPr>
        <p:spPr/>
        <p:txBody>
          <a:bodyPr/>
          <a:lstStyle/>
          <a:p>
            <a:fld id="{167A0C44-8F82-4342-A053-E3F0CA1AA3A4}"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24</a:t>
            </a:fld>
            <a:endParaRPr lang="ru-RU"/>
          </a:p>
        </p:txBody>
      </p:sp>
    </p:spTree>
    <p:extLst>
      <p:ext uri="{BB962C8B-B14F-4D97-AF65-F5344CB8AC3E}">
        <p14:creationId xmlns="" xmlns:p14="http://schemas.microsoft.com/office/powerpoint/2010/main" val="25257094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pPr indent="228600" algn="just">
              <a:lnSpc>
                <a:spcPct val="115000"/>
              </a:lnSpc>
              <a:spcAft>
                <a:spcPts val="0"/>
              </a:spcAft>
            </a:pPr>
            <a:r>
              <a:rPr lang="ru-RU" i="1" dirty="0">
                <a:latin typeface="Times New Roman"/>
                <a:ea typeface="Times New Roman"/>
                <a:cs typeface="Times New Roman"/>
              </a:rPr>
              <a:t>В ходе реализации программы в 2019 году будут достигнуты следующие целевые показатели:  </a:t>
            </a:r>
            <a:endParaRPr lang="ru-RU" sz="1100" dirty="0">
              <a:ea typeface="Times New Roman"/>
              <a:cs typeface="Times New Roman"/>
            </a:endParaRPr>
          </a:p>
          <a:p>
            <a:pPr indent="450215" algn="just">
              <a:lnSpc>
                <a:spcPct val="115000"/>
              </a:lnSpc>
              <a:spcAft>
                <a:spcPts val="0"/>
              </a:spcAft>
            </a:pPr>
            <a:r>
              <a:rPr lang="ru-RU" i="1" dirty="0">
                <a:latin typeface="Times New Roman"/>
                <a:ea typeface="Times New Roman"/>
                <a:cs typeface="Times New Roman"/>
              </a:rPr>
              <a:t>-увеличение субъектов малого предпринимательства 363 единицы на 10 тыс. населения;</a:t>
            </a:r>
            <a:endParaRPr lang="ru-RU" sz="1100" dirty="0">
              <a:ea typeface="Times New Roman"/>
              <a:cs typeface="Times New Roman"/>
            </a:endParaRPr>
          </a:p>
          <a:p>
            <a:pPr indent="450215" algn="just">
              <a:lnSpc>
                <a:spcPct val="115000"/>
              </a:lnSpc>
              <a:spcAft>
                <a:spcPts val="0"/>
              </a:spcAft>
            </a:pPr>
            <a:r>
              <a:rPr lang="ru-RU" i="1" dirty="0">
                <a:latin typeface="Times New Roman"/>
                <a:ea typeface="Times New Roman"/>
                <a:cs typeface="Times New Roman"/>
              </a:rPr>
              <a:t>-доведение поступлений налогов в бюджет от субъектов предпринимательства до 88 млн. рублей; </a:t>
            </a:r>
            <a:endParaRPr lang="ru-RU" sz="1100" dirty="0">
              <a:ea typeface="Times New Roman"/>
              <a:cs typeface="Times New Roman"/>
            </a:endParaRPr>
          </a:p>
          <a:p>
            <a:pPr indent="450215" algn="just">
              <a:lnSpc>
                <a:spcPct val="115000"/>
              </a:lnSpc>
              <a:spcAft>
                <a:spcPts val="0"/>
              </a:spcAft>
            </a:pPr>
            <a:r>
              <a:rPr lang="ru-RU" i="1" dirty="0">
                <a:latin typeface="Times New Roman"/>
                <a:ea typeface="Times New Roman"/>
                <a:cs typeface="Times New Roman"/>
              </a:rPr>
              <a:t>-проведение 8 (8-2018) семинаров с обучением 200 субъектов малого и среднего предпринимательства;</a:t>
            </a:r>
            <a:endParaRPr lang="ru-RU" sz="1100" dirty="0">
              <a:ea typeface="Times New Roman"/>
              <a:cs typeface="Times New Roman"/>
            </a:endParaRPr>
          </a:p>
          <a:p>
            <a:pPr indent="450215" algn="just">
              <a:lnSpc>
                <a:spcPct val="115000"/>
              </a:lnSpc>
              <a:spcAft>
                <a:spcPts val="0"/>
              </a:spcAft>
            </a:pPr>
            <a:r>
              <a:rPr lang="ru-RU" i="1" dirty="0">
                <a:latin typeface="Times New Roman"/>
                <a:ea typeface="Times New Roman"/>
                <a:cs typeface="Times New Roman"/>
              </a:rPr>
              <a:t>-проведение конкурса </a:t>
            </a:r>
            <a:r>
              <a:rPr lang="ru-RU" i="1" dirty="0" err="1">
                <a:latin typeface="Times New Roman"/>
                <a:ea typeface="Times New Roman"/>
                <a:cs typeface="Times New Roman"/>
              </a:rPr>
              <a:t>профмастерства</a:t>
            </a:r>
            <a:r>
              <a:rPr lang="ru-RU" i="1" dirty="0">
                <a:latin typeface="Times New Roman"/>
                <a:ea typeface="Times New Roman"/>
                <a:cs typeface="Times New Roman"/>
              </a:rPr>
              <a:t>.</a:t>
            </a:r>
            <a:r>
              <a:rPr lang="ru-RU" dirty="0">
                <a:latin typeface="Times New Roman"/>
                <a:ea typeface="Times New Roman"/>
                <a:cs typeface="Times New Roman"/>
              </a:rPr>
              <a:t> </a:t>
            </a:r>
          </a:p>
          <a:p>
            <a:pPr indent="450215" algn="just">
              <a:lnSpc>
                <a:spcPct val="115000"/>
              </a:lnSpc>
            </a:pPr>
            <a:r>
              <a:rPr lang="ru-RU" sz="1100" dirty="0" smtClean="0">
                <a:latin typeface="Times New Roman"/>
                <a:ea typeface="Times New Roman"/>
                <a:cs typeface="Times New Roman"/>
              </a:rPr>
              <a:t>На сегодняшний день широкий спектр мер поддержки осуществляется республиканской инфраструктурой. Поэтому мы отказались от части финансирования по данной программы в пользу социальных расходов. </a:t>
            </a:r>
            <a:r>
              <a:rPr lang="ru-RU" sz="1100" dirty="0">
                <a:latin typeface="Times New Roman"/>
                <a:ea typeface="Times New Roman"/>
                <a:cs typeface="Times New Roman"/>
              </a:rPr>
              <a:t>Для оказания поддержки очень часто нужно просто желание и инициатива. Тому пример программа ФРМ, </a:t>
            </a:r>
            <a:r>
              <a:rPr lang="ru-RU" sz="1100" dirty="0" smtClean="0">
                <a:latin typeface="Times New Roman"/>
                <a:ea typeface="Times New Roman"/>
                <a:cs typeface="Times New Roman"/>
              </a:rPr>
              <a:t>асфальтирование </a:t>
            </a:r>
            <a:r>
              <a:rPr lang="ru-RU" sz="1100" dirty="0">
                <a:latin typeface="Times New Roman"/>
                <a:ea typeface="Times New Roman"/>
                <a:cs typeface="Times New Roman"/>
              </a:rPr>
              <a:t>дороги вдоль завода РТО к заводу Вектор (5 </a:t>
            </a:r>
            <a:r>
              <a:rPr lang="ru-RU" sz="1100" dirty="0" err="1">
                <a:latin typeface="Times New Roman"/>
                <a:ea typeface="Times New Roman"/>
                <a:cs typeface="Times New Roman"/>
              </a:rPr>
              <a:t>млн.руб</a:t>
            </a:r>
            <a:r>
              <a:rPr lang="ru-RU" sz="1100" dirty="0" smtClean="0">
                <a:latin typeface="Times New Roman"/>
                <a:ea typeface="Times New Roman"/>
                <a:cs typeface="Times New Roman"/>
              </a:rPr>
              <a:t>.), </a:t>
            </a:r>
            <a:r>
              <a:rPr lang="ru-RU" sz="1100" dirty="0">
                <a:latin typeface="Times New Roman"/>
                <a:ea typeface="Times New Roman"/>
                <a:cs typeface="Times New Roman"/>
              </a:rPr>
              <a:t>выделение земли под </a:t>
            </a:r>
            <a:r>
              <a:rPr lang="ru-RU" sz="1100" dirty="0" err="1">
                <a:latin typeface="Times New Roman"/>
                <a:ea typeface="Times New Roman"/>
                <a:cs typeface="Times New Roman"/>
              </a:rPr>
              <a:t>инвест</a:t>
            </a:r>
            <a:r>
              <a:rPr lang="ru-RU" sz="1100" dirty="0">
                <a:latin typeface="Times New Roman"/>
                <a:ea typeface="Times New Roman"/>
                <a:cs typeface="Times New Roman"/>
              </a:rPr>
              <a:t> проекты без торгов. </a:t>
            </a:r>
            <a:endParaRPr lang="ru-RU" sz="1100" dirty="0">
              <a:ea typeface="Times New Roman"/>
              <a:cs typeface="Times New Roman"/>
            </a:endParaRPr>
          </a:p>
          <a:p>
            <a:pPr indent="450215" algn="just">
              <a:lnSpc>
                <a:spcPct val="115000"/>
              </a:lnSpc>
              <a:spcAft>
                <a:spcPts val="0"/>
              </a:spcAft>
            </a:pPr>
            <a:r>
              <a:rPr lang="ru-RU" sz="1100" dirty="0" smtClean="0">
                <a:latin typeface="Times New Roman"/>
                <a:ea typeface="Times New Roman"/>
                <a:cs typeface="Times New Roman"/>
              </a:rPr>
              <a:t>В 2019 году продолжим работу по продвижению заявки по ТОСЭР, подготовку нового проекта соглашения с ФРМ, продвижение заявки по </a:t>
            </a:r>
            <a:r>
              <a:rPr lang="ru-RU" sz="1100" dirty="0" err="1" smtClean="0">
                <a:latin typeface="Times New Roman"/>
                <a:ea typeface="Times New Roman"/>
                <a:cs typeface="Times New Roman"/>
              </a:rPr>
              <a:t>пром</a:t>
            </a:r>
            <a:r>
              <a:rPr lang="ru-RU" sz="1100" dirty="0" smtClean="0">
                <a:latin typeface="Times New Roman"/>
                <a:ea typeface="Times New Roman"/>
                <a:cs typeface="Times New Roman"/>
              </a:rPr>
              <a:t> парку и другие мероприятия, предусмотренные программой.</a:t>
            </a:r>
          </a:p>
          <a:p>
            <a:endParaRPr lang="ru-RU" dirty="0"/>
          </a:p>
        </p:txBody>
      </p:sp>
      <p:sp>
        <p:nvSpPr>
          <p:cNvPr id="4" name="Дата 3"/>
          <p:cNvSpPr>
            <a:spLocks noGrp="1"/>
          </p:cNvSpPr>
          <p:nvPr>
            <p:ph type="dt" idx="10"/>
          </p:nvPr>
        </p:nvSpPr>
        <p:spPr/>
        <p:txBody>
          <a:bodyPr/>
          <a:lstStyle/>
          <a:p>
            <a:fld id="{7BEC068D-87A5-40B8-BEEE-D0250EE1D7F7}"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25</a:t>
            </a:fld>
            <a:endParaRPr lang="ru-RU"/>
          </a:p>
        </p:txBody>
      </p:sp>
    </p:spTree>
    <p:extLst>
      <p:ext uri="{BB962C8B-B14F-4D97-AF65-F5344CB8AC3E}">
        <p14:creationId xmlns="" xmlns:p14="http://schemas.microsoft.com/office/powerpoint/2010/main" val="11832509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pPr algn="just">
              <a:lnSpc>
                <a:spcPct val="115000"/>
              </a:lnSpc>
              <a:spcAft>
                <a:spcPts val="0"/>
              </a:spcAft>
            </a:pPr>
            <a:r>
              <a:rPr lang="ru-RU" dirty="0">
                <a:latin typeface="Times New Roman"/>
                <a:ea typeface="Times New Roman"/>
                <a:cs typeface="Times New Roman"/>
              </a:rPr>
              <a:t>При исполнении </a:t>
            </a:r>
            <a:r>
              <a:rPr lang="ru-RU" dirty="0" smtClean="0">
                <a:latin typeface="Times New Roman"/>
                <a:ea typeface="Times New Roman"/>
                <a:cs typeface="Times New Roman"/>
              </a:rPr>
              <a:t>программы </a:t>
            </a:r>
            <a:r>
              <a:rPr lang="ru-RU" dirty="0" err="1" smtClean="0">
                <a:latin typeface="Times New Roman"/>
                <a:ea typeface="Times New Roman"/>
                <a:cs typeface="Times New Roman"/>
              </a:rPr>
              <a:t>Юезопасность</a:t>
            </a:r>
            <a:r>
              <a:rPr lang="ru-RU" dirty="0" smtClean="0">
                <a:latin typeface="Times New Roman"/>
                <a:ea typeface="Times New Roman"/>
                <a:cs typeface="Times New Roman"/>
              </a:rPr>
              <a:t> </a:t>
            </a:r>
            <a:r>
              <a:rPr lang="ru-RU" dirty="0">
                <a:latin typeface="Times New Roman"/>
                <a:ea typeface="Times New Roman"/>
                <a:cs typeface="Times New Roman"/>
              </a:rPr>
              <a:t>в 2019 году будут достигнуты следующие целевые показатели:  </a:t>
            </a:r>
            <a:endParaRPr lang="ru-RU" sz="1100" dirty="0">
              <a:ea typeface="Times New Roman"/>
              <a:cs typeface="Times New Roman"/>
            </a:endParaRPr>
          </a:p>
          <a:p>
            <a:pPr marL="449580" algn="just">
              <a:lnSpc>
                <a:spcPct val="115000"/>
              </a:lnSpc>
              <a:spcAft>
                <a:spcPts val="0"/>
              </a:spcAft>
            </a:pPr>
            <a:r>
              <a:rPr lang="ru-RU" dirty="0">
                <a:latin typeface="Times New Roman"/>
                <a:ea typeface="Times New Roman"/>
                <a:cs typeface="Times New Roman"/>
              </a:rPr>
              <a:t>- 92 000 (92 000-2018) принятых и обработанных в единой дежурно-диспетчерской службе сообщений, обращений и заявлений  граждан;</a:t>
            </a:r>
            <a:endParaRPr lang="ru-RU" sz="1100" dirty="0">
              <a:ea typeface="Times New Roman"/>
              <a:cs typeface="Times New Roman"/>
            </a:endParaRPr>
          </a:p>
          <a:p>
            <a:pPr marL="449580" algn="just">
              <a:lnSpc>
                <a:spcPct val="115000"/>
              </a:lnSpc>
              <a:spcAft>
                <a:spcPts val="0"/>
              </a:spcAft>
            </a:pPr>
            <a:r>
              <a:rPr lang="ru-RU" dirty="0">
                <a:latin typeface="Times New Roman"/>
                <a:ea typeface="Times New Roman"/>
                <a:cs typeface="Times New Roman"/>
              </a:rPr>
              <a:t>- </a:t>
            </a:r>
            <a:r>
              <a:rPr lang="ru-RU" dirty="0" smtClean="0">
                <a:latin typeface="Times New Roman"/>
                <a:ea typeface="Times New Roman"/>
                <a:cs typeface="Times New Roman"/>
              </a:rPr>
              <a:t>Проведение мероприятий по профилактике правонарушений</a:t>
            </a:r>
            <a:r>
              <a:rPr lang="ru-RU" i="1" dirty="0" smtClean="0">
                <a:latin typeface="Times New Roman"/>
                <a:ea typeface="Times New Roman"/>
                <a:cs typeface="Times New Roman"/>
              </a:rPr>
              <a:t> (13690 </a:t>
            </a:r>
            <a:r>
              <a:rPr lang="ru-RU" i="1" dirty="0">
                <a:latin typeface="Times New Roman"/>
                <a:ea typeface="Times New Roman"/>
                <a:cs typeface="Times New Roman"/>
              </a:rPr>
              <a:t>(12 445-2018) граждан примут участие  в мероприятиях по профилактике правонарушений</a:t>
            </a:r>
            <a:r>
              <a:rPr lang="ru-RU" i="1" dirty="0" smtClean="0">
                <a:latin typeface="Times New Roman"/>
                <a:ea typeface="Times New Roman"/>
                <a:cs typeface="Times New Roman"/>
              </a:rPr>
              <a:t>;)</a:t>
            </a:r>
            <a:endParaRPr lang="ru-RU" sz="1100" dirty="0">
              <a:ea typeface="Times New Roman"/>
              <a:cs typeface="Times New Roman"/>
            </a:endParaRPr>
          </a:p>
          <a:p>
            <a:pPr marL="449580" algn="just">
              <a:lnSpc>
                <a:spcPct val="115000"/>
              </a:lnSpc>
              <a:spcAft>
                <a:spcPts val="0"/>
              </a:spcAft>
            </a:pPr>
            <a:r>
              <a:rPr lang="ru-RU" i="1" dirty="0">
                <a:latin typeface="Times New Roman"/>
                <a:ea typeface="Times New Roman"/>
                <a:cs typeface="Times New Roman"/>
              </a:rPr>
              <a:t>– </a:t>
            </a:r>
            <a:r>
              <a:rPr lang="ru-RU" dirty="0" smtClean="0">
                <a:latin typeface="Times New Roman"/>
                <a:ea typeface="Times New Roman"/>
                <a:cs typeface="Times New Roman"/>
              </a:rPr>
              <a:t>продолжит </a:t>
            </a:r>
            <a:r>
              <a:rPr lang="ru-RU" dirty="0">
                <a:latin typeface="Times New Roman"/>
                <a:ea typeface="Times New Roman"/>
                <a:cs typeface="Times New Roman"/>
              </a:rPr>
              <a:t>функционировать добровольная народная дружина. </a:t>
            </a:r>
            <a:endParaRPr lang="ru-RU" sz="1100" dirty="0">
              <a:ea typeface="Times New Roman"/>
              <a:cs typeface="Times New Roman"/>
            </a:endParaRPr>
          </a:p>
          <a:p>
            <a:endParaRPr lang="ru-RU" dirty="0"/>
          </a:p>
        </p:txBody>
      </p:sp>
      <p:sp>
        <p:nvSpPr>
          <p:cNvPr id="4" name="Дата 3"/>
          <p:cNvSpPr>
            <a:spLocks noGrp="1"/>
          </p:cNvSpPr>
          <p:nvPr>
            <p:ph type="dt" idx="10"/>
          </p:nvPr>
        </p:nvSpPr>
        <p:spPr/>
        <p:txBody>
          <a:bodyPr/>
          <a:lstStyle/>
          <a:p>
            <a:fld id="{149C95A2-0268-48E4-AF13-AA1C553027A9}"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26</a:t>
            </a:fld>
            <a:endParaRPr lang="ru-RU"/>
          </a:p>
        </p:txBody>
      </p:sp>
    </p:spTree>
    <p:extLst>
      <p:ext uri="{BB962C8B-B14F-4D97-AF65-F5344CB8AC3E}">
        <p14:creationId xmlns="" xmlns:p14="http://schemas.microsoft.com/office/powerpoint/2010/main" val="21725160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normAutofit fontScale="70000" lnSpcReduction="20000"/>
          </a:bodyPr>
          <a:lstStyle/>
          <a:p>
            <a:pPr lvl="0" algn="just">
              <a:lnSpc>
                <a:spcPct val="115000"/>
              </a:lnSpc>
              <a:spcAft>
                <a:spcPts val="0"/>
              </a:spcAft>
            </a:pPr>
            <a:r>
              <a:rPr lang="ru-RU" dirty="0" smtClean="0">
                <a:latin typeface="Times New Roman"/>
                <a:ea typeface="Times New Roman"/>
                <a:cs typeface="Times New Roman"/>
              </a:rPr>
              <a:t>Пять традиционных направлений в программе Содержание и развитие городского хозяйства.</a:t>
            </a:r>
          </a:p>
          <a:p>
            <a:pPr marL="342900" lvl="0" indent="-342900" algn="just">
              <a:lnSpc>
                <a:spcPct val="115000"/>
              </a:lnSpc>
              <a:spcAft>
                <a:spcPts val="0"/>
              </a:spcAft>
              <a:buFont typeface="Wingdings"/>
              <a:buChar char=""/>
            </a:pPr>
            <a:r>
              <a:rPr lang="ru-RU" dirty="0" smtClean="0">
                <a:latin typeface="Times New Roman"/>
                <a:ea typeface="Times New Roman"/>
                <a:cs typeface="Times New Roman"/>
              </a:rPr>
              <a:t>Подпрограмма </a:t>
            </a:r>
            <a:r>
              <a:rPr lang="ru-RU" dirty="0">
                <a:latin typeface="Times New Roman"/>
                <a:ea typeface="Times New Roman"/>
                <a:cs typeface="Times New Roman"/>
              </a:rPr>
              <a:t>«Содержание и развитие жилищного хозяйства» запланировано 5 982,9 тыс. рублей, куда включены  расходы: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-взносы по  капитальному ремонту многоквартирных домов- 2 393,2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-содержание и ведение базы данных муниципального жилья ( содержание свободного жилья, -претензионная работа, ремонт муниципальных квартир и т.д.) – 1 806,8 тыс. рублей,</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-снос аварийных домов, вывоз мусора после сноса-  1000 </a:t>
            </a:r>
            <a:r>
              <a:rPr lang="ru-RU" dirty="0" err="1">
                <a:latin typeface="Times New Roman"/>
                <a:ea typeface="Times New Roman"/>
                <a:cs typeface="Times New Roman"/>
              </a:rPr>
              <a:t>тыс.рублей</a:t>
            </a:r>
            <a:r>
              <a:rPr lang="ru-RU" dirty="0">
                <a:latin typeface="Times New Roman"/>
                <a:ea typeface="Times New Roman"/>
                <a:cs typeface="Times New Roman"/>
              </a:rPr>
              <a:t>,</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-жилищный надзор-782,9 тыс. рублей. </a:t>
            </a:r>
            <a:endParaRPr lang="ru-RU" sz="1100" dirty="0">
              <a:ea typeface="Times New Roman"/>
              <a:cs typeface="Times New Roman"/>
            </a:endParaRPr>
          </a:p>
          <a:p>
            <a:pPr marL="342900" lvl="0" indent="-342900" algn="just">
              <a:lnSpc>
                <a:spcPct val="115000"/>
              </a:lnSpc>
              <a:spcAft>
                <a:spcPts val="0"/>
              </a:spcAft>
              <a:buFont typeface="Wingdings"/>
              <a:buChar char=""/>
            </a:pPr>
            <a:r>
              <a:rPr lang="ru-RU" dirty="0">
                <a:latin typeface="Times New Roman"/>
                <a:ea typeface="Times New Roman"/>
                <a:cs typeface="Times New Roman"/>
              </a:rPr>
              <a:t> Подпрограмма «Содержание и развитие коммунальной инфраструктуры»:  запланированы средства на техническое обслуживание газового оборудования, капитальный ремонт подземных газопроводов, </a:t>
            </a:r>
            <a:r>
              <a:rPr lang="ru-RU" dirty="0" err="1">
                <a:latin typeface="Times New Roman"/>
                <a:ea typeface="Times New Roman"/>
                <a:cs typeface="Times New Roman"/>
              </a:rPr>
              <a:t>софинансирование</a:t>
            </a:r>
            <a:r>
              <a:rPr lang="ru-RU" dirty="0">
                <a:latin typeface="Times New Roman"/>
                <a:ea typeface="Times New Roman"/>
                <a:cs typeface="Times New Roman"/>
              </a:rPr>
              <a:t> мероприятий по программе моногород - 1 314,6 тыс. рублей.        </a:t>
            </a:r>
            <a:endParaRPr lang="ru-RU" sz="1100" dirty="0">
              <a:ea typeface="Times New Roman"/>
              <a:cs typeface="Times New Roman"/>
            </a:endParaRPr>
          </a:p>
          <a:p>
            <a:pPr marL="342900" lvl="0" indent="-342900" algn="just">
              <a:lnSpc>
                <a:spcPct val="115000"/>
              </a:lnSpc>
              <a:spcAft>
                <a:spcPts val="0"/>
              </a:spcAft>
              <a:buFont typeface="Wingdings"/>
              <a:buChar char=""/>
            </a:pPr>
            <a:r>
              <a:rPr lang="ru-RU" dirty="0">
                <a:latin typeface="Times New Roman"/>
                <a:ea typeface="Times New Roman"/>
                <a:cs typeface="Times New Roman"/>
              </a:rPr>
              <a:t>Расходы  по подпрограмме «Благоустройство» </a:t>
            </a:r>
            <a:r>
              <a:rPr lang="ru-RU" dirty="0" smtClean="0">
                <a:latin typeface="Times New Roman"/>
                <a:ea typeface="Times New Roman"/>
                <a:cs typeface="Times New Roman"/>
              </a:rPr>
              <a:t> прогнозируются </a:t>
            </a:r>
            <a:r>
              <a:rPr lang="ru-RU" dirty="0">
                <a:latin typeface="Times New Roman"/>
                <a:ea typeface="Times New Roman"/>
                <a:cs typeface="Times New Roman"/>
              </a:rPr>
              <a:t>в сумме 44 870,5 тыс. рублей и включают: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-наружное освещение города- 23 137,6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-содержание наружного освещения- 1 100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-уборку дорог и тротуаров, вывоз мусора, </a:t>
            </a:r>
            <a:r>
              <a:rPr lang="ru-RU" dirty="0" err="1">
                <a:latin typeface="Times New Roman"/>
                <a:ea typeface="Times New Roman"/>
                <a:cs typeface="Times New Roman"/>
              </a:rPr>
              <a:t>грейдирование</a:t>
            </a:r>
            <a:r>
              <a:rPr lang="ru-RU" dirty="0">
                <a:latin typeface="Times New Roman"/>
                <a:ea typeface="Times New Roman"/>
                <a:cs typeface="Times New Roman"/>
              </a:rPr>
              <a:t> частного сектора – 7 510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-озеленение города- 2 200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-содержание кладбищ- 1 800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-ликвидация возгорания мусора- 1 350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-содержание городского пляжа- 400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-тушение лесных пожаров- 692,9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-содержание детских площадок- 100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-отлов  и содержание собак- 80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a:t>
            </a:r>
            <a:r>
              <a:rPr lang="ru-RU" b="1" dirty="0">
                <a:latin typeface="Times New Roman"/>
                <a:ea typeface="Times New Roman"/>
                <a:cs typeface="Times New Roman"/>
              </a:rPr>
              <a:t>наказы избирателей 6 000 тыс. рублей - сохранены</a:t>
            </a:r>
            <a:endParaRPr lang="ru-RU" sz="1100" b="1" dirty="0">
              <a:ea typeface="Times New Roman"/>
              <a:cs typeface="Times New Roman"/>
            </a:endParaRPr>
          </a:p>
          <a:p>
            <a:pPr algn="just">
              <a:lnSpc>
                <a:spcPct val="115000"/>
              </a:lnSpc>
              <a:spcAft>
                <a:spcPts val="0"/>
              </a:spcAft>
              <a:tabLst>
                <a:tab pos="450215" algn="l"/>
              </a:tabLst>
            </a:pPr>
            <a:r>
              <a:rPr lang="ru-RU" b="1" dirty="0">
                <a:latin typeface="Times New Roman"/>
                <a:ea typeface="Times New Roman"/>
                <a:cs typeface="Times New Roman"/>
              </a:rPr>
              <a:t>-инициативное  бюджетирование 500 тыс. рублей. – новелла. Остановлюсь подробнее.</a:t>
            </a:r>
            <a:endParaRPr lang="ru-RU" sz="1100" b="1" dirty="0">
              <a:ea typeface="Times New Roman"/>
              <a:cs typeface="Times New Roman"/>
            </a:endParaRPr>
          </a:p>
          <a:p>
            <a:pPr marL="342900" lvl="0" indent="-342900" algn="just">
              <a:lnSpc>
                <a:spcPct val="115000"/>
              </a:lnSpc>
              <a:spcAft>
                <a:spcPts val="0"/>
              </a:spcAft>
              <a:buFont typeface="Wingdings"/>
              <a:buChar char=""/>
            </a:pPr>
            <a:r>
              <a:rPr lang="ru-RU" dirty="0">
                <a:latin typeface="Times New Roman"/>
                <a:ea typeface="Times New Roman"/>
                <a:cs typeface="Times New Roman"/>
              </a:rPr>
              <a:t>В подпрограмме «Развитие транспортной системы» учтены расходы в размере –  21 637,5 тыс. рублей, которые включают в себя: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-содержание дорог общего пользования муниципального значения- 14 602,9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-ямочный ремонт дорог - 3 000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a:t>
            </a:r>
            <a:r>
              <a:rPr lang="ru-RU" dirty="0" err="1">
                <a:latin typeface="Times New Roman"/>
                <a:ea typeface="Times New Roman"/>
                <a:cs typeface="Times New Roman"/>
              </a:rPr>
              <a:t>софинансирование</a:t>
            </a:r>
            <a:r>
              <a:rPr lang="ru-RU" dirty="0">
                <a:latin typeface="Times New Roman"/>
                <a:ea typeface="Times New Roman"/>
                <a:cs typeface="Times New Roman"/>
              </a:rPr>
              <a:t> мероприятий на ремонт дорог – 134,6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-нанесение разметки согласно дислокаций- 2000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-организацию пешеходных переходов- 1 000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-ремонт и установку дорожных знаков- 400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a:t>
            </a:r>
            <a:r>
              <a:rPr lang="ru-RU" dirty="0" err="1">
                <a:latin typeface="Times New Roman"/>
                <a:ea typeface="Times New Roman"/>
                <a:cs typeface="Times New Roman"/>
              </a:rPr>
              <a:t>противопаводковые</a:t>
            </a:r>
            <a:r>
              <a:rPr lang="ru-RU" dirty="0">
                <a:latin typeface="Times New Roman"/>
                <a:ea typeface="Times New Roman"/>
                <a:cs typeface="Times New Roman"/>
              </a:rPr>
              <a:t> мероприятия -  500 тыс. рублей.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Объем расходов на развитие транспортной системы МО «Город Воткинск» запланирован исходя из возможности доходной базы бюджета  и не обеспечивает в полной мере исполнение обязательств (2018-34 019 тыс. рублей).  </a:t>
            </a:r>
            <a:endParaRPr lang="ru-RU" sz="1100" dirty="0">
              <a:ea typeface="Times New Roman"/>
              <a:cs typeface="Times New Roman"/>
            </a:endParaRPr>
          </a:p>
          <a:p>
            <a:pPr marL="342900" lvl="0" indent="-342900" algn="just">
              <a:lnSpc>
                <a:spcPct val="115000"/>
              </a:lnSpc>
              <a:spcAft>
                <a:spcPts val="0"/>
              </a:spcAft>
              <a:buFont typeface="Wingdings"/>
              <a:buChar char=""/>
            </a:pPr>
            <a:r>
              <a:rPr lang="ru-RU" dirty="0">
                <a:latin typeface="Times New Roman"/>
                <a:ea typeface="Times New Roman"/>
                <a:cs typeface="Times New Roman"/>
              </a:rPr>
              <a:t>На создание условий для реализации муниципальной программы</a:t>
            </a:r>
            <a:r>
              <a:rPr lang="ru-RU" b="1" dirty="0">
                <a:latin typeface="Times New Roman"/>
                <a:ea typeface="Times New Roman"/>
                <a:cs typeface="Times New Roman"/>
              </a:rPr>
              <a:t> </a:t>
            </a:r>
            <a:r>
              <a:rPr lang="ru-RU" dirty="0">
                <a:latin typeface="Times New Roman"/>
                <a:ea typeface="Times New Roman"/>
                <a:cs typeface="Times New Roman"/>
              </a:rPr>
              <a:t>–</a:t>
            </a:r>
            <a:r>
              <a:rPr lang="ru-RU" b="1" dirty="0">
                <a:latin typeface="Times New Roman"/>
                <a:ea typeface="Times New Roman"/>
                <a:cs typeface="Times New Roman"/>
              </a:rPr>
              <a:t> </a:t>
            </a:r>
            <a:r>
              <a:rPr lang="ru-RU" dirty="0">
                <a:latin typeface="Times New Roman"/>
                <a:ea typeface="Times New Roman"/>
                <a:cs typeface="Times New Roman"/>
              </a:rPr>
              <a:t>10 997,5</a:t>
            </a:r>
            <a:r>
              <a:rPr lang="ru-RU" b="1" dirty="0">
                <a:latin typeface="Times New Roman"/>
                <a:ea typeface="Times New Roman"/>
                <a:cs typeface="Times New Roman"/>
              </a:rPr>
              <a:t> </a:t>
            </a:r>
            <a:r>
              <a:rPr lang="ru-RU" dirty="0">
                <a:latin typeface="Times New Roman"/>
                <a:ea typeface="Times New Roman"/>
                <a:cs typeface="Times New Roman"/>
              </a:rPr>
              <a:t>тыс. рублей.</a:t>
            </a:r>
            <a:endParaRPr lang="ru-RU" sz="1100" dirty="0">
              <a:ea typeface="Times New Roman"/>
              <a:cs typeface="Times New Roman"/>
            </a:endParaRPr>
          </a:p>
          <a:p>
            <a:endParaRPr lang="ru-RU" dirty="0"/>
          </a:p>
        </p:txBody>
      </p:sp>
      <p:sp>
        <p:nvSpPr>
          <p:cNvPr id="4" name="Дата 3"/>
          <p:cNvSpPr>
            <a:spLocks noGrp="1"/>
          </p:cNvSpPr>
          <p:nvPr>
            <p:ph type="dt" idx="10"/>
          </p:nvPr>
        </p:nvSpPr>
        <p:spPr/>
        <p:txBody>
          <a:bodyPr/>
          <a:lstStyle/>
          <a:p>
            <a:fld id="{2E6051BA-6DF6-4D26-94D5-7239BE6636B4}"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27</a:t>
            </a:fld>
            <a:endParaRPr lang="ru-RU" dirty="0"/>
          </a:p>
        </p:txBody>
      </p:sp>
    </p:spTree>
    <p:extLst>
      <p:ext uri="{BB962C8B-B14F-4D97-AF65-F5344CB8AC3E}">
        <p14:creationId xmlns="" xmlns:p14="http://schemas.microsoft.com/office/powerpoint/2010/main" val="11742457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smtClean="0">
                <a:latin typeface="Times New Roman"/>
                <a:ea typeface="Times New Roman"/>
                <a:cs typeface="Times New Roman"/>
              </a:rPr>
              <a:t>Программа Энергосбережения призвана </a:t>
            </a:r>
            <a:r>
              <a:rPr lang="ru-RU" dirty="0">
                <a:latin typeface="Times New Roman"/>
                <a:ea typeface="Times New Roman"/>
                <a:cs typeface="Times New Roman"/>
              </a:rPr>
              <a:t>стимулировать рациональное использование топливно-энергетических ресурсов и будут направлены на со-финансирование мероприятий, направленных на техническое перевооружение системы теплоснабжения жилого фонда и объектов социальной сферы,  восстановление  устройств сетей уличного освещения.</a:t>
            </a:r>
          </a:p>
          <a:p>
            <a:endParaRPr lang="ru-RU" dirty="0"/>
          </a:p>
        </p:txBody>
      </p:sp>
      <p:sp>
        <p:nvSpPr>
          <p:cNvPr id="4" name="Дата 3"/>
          <p:cNvSpPr>
            <a:spLocks noGrp="1"/>
          </p:cNvSpPr>
          <p:nvPr>
            <p:ph type="dt" idx="10"/>
          </p:nvPr>
        </p:nvSpPr>
        <p:spPr/>
        <p:txBody>
          <a:bodyPr/>
          <a:lstStyle/>
          <a:p>
            <a:fld id="{0D065718-CB0F-4C40-99A5-2F6D2F8F3CE5}"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28</a:t>
            </a:fld>
            <a:endParaRPr lang="ru-RU"/>
          </a:p>
        </p:txBody>
      </p:sp>
    </p:spTree>
    <p:extLst>
      <p:ext uri="{BB962C8B-B14F-4D97-AF65-F5344CB8AC3E}">
        <p14:creationId xmlns="" xmlns:p14="http://schemas.microsoft.com/office/powerpoint/2010/main" val="6181573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normAutofit fontScale="85000" lnSpcReduction="10000"/>
          </a:bodyPr>
          <a:lstStyle/>
          <a:p>
            <a:pPr algn="just">
              <a:lnSpc>
                <a:spcPct val="115000"/>
              </a:lnSpc>
              <a:spcAft>
                <a:spcPts val="0"/>
              </a:spcAft>
            </a:pPr>
            <a:r>
              <a:rPr lang="ru-RU" dirty="0">
                <a:latin typeface="Times New Roman"/>
                <a:ea typeface="Times New Roman"/>
                <a:cs typeface="Times New Roman"/>
              </a:rPr>
              <a:t>В рамках </a:t>
            </a:r>
            <a:r>
              <a:rPr lang="ru-RU" dirty="0" smtClean="0">
                <a:latin typeface="Times New Roman"/>
                <a:ea typeface="Times New Roman"/>
                <a:cs typeface="Times New Roman"/>
              </a:rPr>
              <a:t>программы Муниципальное управление </a:t>
            </a:r>
            <a:r>
              <a:rPr lang="ru-RU" dirty="0">
                <a:latin typeface="Times New Roman"/>
                <a:ea typeface="Times New Roman"/>
                <a:cs typeface="Times New Roman"/>
              </a:rPr>
              <a:t>запланированы расходы в сумме 69 021,6 тыс.</a:t>
            </a:r>
            <a:r>
              <a:rPr lang="ru-RU" b="1" dirty="0">
                <a:latin typeface="Times New Roman"/>
                <a:ea typeface="Times New Roman"/>
                <a:cs typeface="Times New Roman"/>
              </a:rPr>
              <a:t> </a:t>
            </a:r>
            <a:r>
              <a:rPr lang="ru-RU" dirty="0">
                <a:latin typeface="Times New Roman"/>
                <a:ea typeface="Times New Roman"/>
                <a:cs typeface="Times New Roman"/>
              </a:rPr>
              <a:t>рублей  для обеспечения исполнения полномочий Администрации, Управления ЗАГС, Управления архива, органов опеки, комиссии по делам несовершеннолетних.</a:t>
            </a:r>
          </a:p>
          <a:p>
            <a:pPr algn="just">
              <a:lnSpc>
                <a:spcPct val="115000"/>
              </a:lnSpc>
              <a:spcAft>
                <a:spcPts val="0"/>
              </a:spcAft>
            </a:pPr>
            <a:r>
              <a:rPr lang="ru-RU" dirty="0">
                <a:latin typeface="Times New Roman"/>
                <a:ea typeface="Times New Roman"/>
                <a:cs typeface="Times New Roman"/>
              </a:rPr>
              <a:t> </a:t>
            </a:r>
            <a:r>
              <a:rPr lang="ru-RU" i="1" dirty="0">
                <a:latin typeface="Times New Roman"/>
                <a:ea typeface="Times New Roman"/>
                <a:cs typeface="Times New Roman"/>
              </a:rPr>
              <a:t>Удельный вес расходов по данной программе в общих расходах бюджета составляет 4,2 % и состоит из подпрограмм.</a:t>
            </a:r>
            <a:endParaRPr lang="ru-RU" sz="1100" i="1" dirty="0">
              <a:ea typeface="Times New Roman"/>
              <a:cs typeface="Times New Roman"/>
            </a:endParaRPr>
          </a:p>
          <a:p>
            <a:pPr marL="342900" lvl="0" indent="-342900" algn="just">
              <a:lnSpc>
                <a:spcPct val="115000"/>
              </a:lnSpc>
              <a:spcAft>
                <a:spcPts val="0"/>
              </a:spcAft>
              <a:buFont typeface="Wingdings"/>
              <a:buChar char=""/>
            </a:pPr>
            <a:r>
              <a:rPr lang="ru-RU" i="1" dirty="0">
                <a:latin typeface="Times New Roman"/>
                <a:ea typeface="Times New Roman"/>
                <a:cs typeface="Times New Roman"/>
              </a:rPr>
              <a:t>«Организация муниципального управления» -59 270,5  тыс. рублей:</a:t>
            </a:r>
            <a:endParaRPr lang="ru-RU" sz="1100" i="1" dirty="0">
              <a:ea typeface="Times New Roman"/>
              <a:cs typeface="Times New Roman"/>
            </a:endParaRPr>
          </a:p>
          <a:p>
            <a:pPr algn="just">
              <a:lnSpc>
                <a:spcPct val="115000"/>
              </a:lnSpc>
              <a:spcAft>
                <a:spcPts val="0"/>
              </a:spcAft>
            </a:pPr>
            <a:r>
              <a:rPr lang="ru-RU" i="1" dirty="0">
                <a:latin typeface="Times New Roman"/>
                <a:ea typeface="Times New Roman"/>
                <a:cs typeface="Times New Roman"/>
              </a:rPr>
              <a:t>- обеспечение деятельности Главы муниципального образования «Город Воткинск» и Администрации города Воткинска-51 643,6 тыс. рублей;</a:t>
            </a:r>
            <a:endParaRPr lang="ru-RU" sz="1100" i="1" dirty="0">
              <a:ea typeface="Times New Roman"/>
              <a:cs typeface="Times New Roman"/>
            </a:endParaRPr>
          </a:p>
          <a:p>
            <a:pPr algn="just">
              <a:lnSpc>
                <a:spcPct val="115000"/>
              </a:lnSpc>
              <a:spcAft>
                <a:spcPts val="0"/>
              </a:spcAft>
            </a:pPr>
            <a:r>
              <a:rPr lang="ru-RU" i="1" dirty="0">
                <a:latin typeface="Times New Roman"/>
                <a:ea typeface="Times New Roman"/>
                <a:cs typeface="Times New Roman"/>
              </a:rPr>
              <a:t>- осуществление органами местного самоуправления переданных государственных полномочий-7 626,9 тыс. рублей:</a:t>
            </a:r>
            <a:endParaRPr lang="ru-RU" sz="1100" i="1" dirty="0">
              <a:ea typeface="Times New Roman"/>
              <a:cs typeface="Times New Roman"/>
            </a:endParaRPr>
          </a:p>
          <a:p>
            <a:pPr algn="just">
              <a:lnSpc>
                <a:spcPct val="115000"/>
              </a:lnSpc>
              <a:spcAft>
                <a:spcPts val="0"/>
              </a:spcAft>
              <a:tabLst>
                <a:tab pos="450215" algn="l"/>
              </a:tabLst>
            </a:pPr>
            <a:r>
              <a:rPr lang="ru-RU" i="1" dirty="0">
                <a:latin typeface="Times New Roman"/>
                <a:ea typeface="Times New Roman"/>
                <a:cs typeface="Times New Roman"/>
              </a:rPr>
              <a:t>-1 192 тыс. рублей создание и организация деятельности комиссий по делам несовершеннолетних и защите их прав;</a:t>
            </a:r>
            <a:endParaRPr lang="ru-RU" sz="1100" i="1" dirty="0">
              <a:ea typeface="Times New Roman"/>
              <a:cs typeface="Times New Roman"/>
            </a:endParaRPr>
          </a:p>
          <a:p>
            <a:pPr algn="just">
              <a:lnSpc>
                <a:spcPct val="115000"/>
              </a:lnSpc>
              <a:spcAft>
                <a:spcPts val="0"/>
              </a:spcAft>
              <a:tabLst>
                <a:tab pos="450215" algn="l"/>
              </a:tabLst>
            </a:pPr>
            <a:r>
              <a:rPr lang="ru-RU" i="1" dirty="0">
                <a:latin typeface="Times New Roman"/>
                <a:ea typeface="Times New Roman"/>
                <a:cs typeface="Times New Roman"/>
              </a:rPr>
              <a:t>-180,2 тыс. рублей организация социальной поддержки детей-сирот и детей, оставшихся без попечения родителей;</a:t>
            </a:r>
            <a:endParaRPr lang="ru-RU" sz="1100" i="1" dirty="0">
              <a:ea typeface="Times New Roman"/>
              <a:cs typeface="Times New Roman"/>
            </a:endParaRPr>
          </a:p>
          <a:p>
            <a:pPr algn="just">
              <a:lnSpc>
                <a:spcPct val="115000"/>
              </a:lnSpc>
              <a:spcAft>
                <a:spcPts val="0"/>
              </a:spcAft>
              <a:tabLst>
                <a:tab pos="450215" algn="l"/>
              </a:tabLst>
            </a:pPr>
            <a:r>
              <a:rPr lang="ru-RU" i="1" dirty="0">
                <a:latin typeface="Times New Roman"/>
                <a:ea typeface="Times New Roman"/>
                <a:cs typeface="Times New Roman"/>
              </a:rPr>
              <a:t>-4 065,4 тыс. рублей организация опеки и попечительства в отношении несовершеннолетних;</a:t>
            </a:r>
            <a:endParaRPr lang="ru-RU" sz="1100" i="1" dirty="0">
              <a:ea typeface="Times New Roman"/>
              <a:cs typeface="Times New Roman"/>
            </a:endParaRPr>
          </a:p>
          <a:p>
            <a:pPr algn="just">
              <a:lnSpc>
                <a:spcPct val="115000"/>
              </a:lnSpc>
              <a:spcAft>
                <a:spcPts val="0"/>
              </a:spcAft>
              <a:tabLst>
                <a:tab pos="450215" algn="l"/>
              </a:tabLst>
            </a:pPr>
            <a:r>
              <a:rPr lang="ru-RU" i="1" dirty="0">
                <a:latin typeface="Times New Roman"/>
                <a:ea typeface="Times New Roman"/>
                <a:cs typeface="Times New Roman"/>
              </a:rPr>
              <a:t>-1 794,5 тыс. рублей  обеспечение осуществления отдельных полномочий, передаваемых в соответствии с Законом УР от 14.03.2013 №8-РЗ «Об обеспечении жилыми помещениями детей-сирот и детей, оставшихся без попечения  родителей»;  </a:t>
            </a:r>
            <a:endParaRPr lang="ru-RU" sz="1100" i="1" dirty="0">
              <a:ea typeface="Times New Roman"/>
              <a:cs typeface="Times New Roman"/>
            </a:endParaRPr>
          </a:p>
          <a:p>
            <a:pPr algn="just">
              <a:lnSpc>
                <a:spcPct val="115000"/>
              </a:lnSpc>
              <a:spcAft>
                <a:spcPts val="0"/>
              </a:spcAft>
              <a:tabLst>
                <a:tab pos="450215" algn="l"/>
              </a:tabLst>
            </a:pPr>
            <a:r>
              <a:rPr lang="ru-RU" i="1" dirty="0">
                <a:latin typeface="Times New Roman"/>
                <a:ea typeface="Times New Roman"/>
                <a:cs typeface="Times New Roman"/>
              </a:rPr>
              <a:t>-394,8 тыс. рублей организация учета (регистрация) многодетных семей</a:t>
            </a:r>
            <a:r>
              <a:rPr lang="ru-RU" i="1" dirty="0" smtClean="0">
                <a:latin typeface="Times New Roman"/>
                <a:ea typeface="Times New Roman"/>
                <a:cs typeface="Times New Roman"/>
              </a:rPr>
              <a:t>.</a:t>
            </a:r>
          </a:p>
          <a:p>
            <a:pPr marL="342900" lvl="0" indent="-342900" algn="just">
              <a:lnSpc>
                <a:spcPct val="115000"/>
              </a:lnSpc>
              <a:spcAft>
                <a:spcPts val="0"/>
              </a:spcAft>
              <a:buFont typeface="Wingdings"/>
              <a:buChar char=""/>
            </a:pPr>
            <a:r>
              <a:rPr lang="ru-RU" sz="1100" i="1" dirty="0">
                <a:latin typeface="Times New Roman"/>
                <a:ea typeface="Times New Roman"/>
                <a:cs typeface="Times New Roman"/>
              </a:rPr>
              <a:t>«Архивное дело» – 3 730,9  тыс. рублей выполнение функций по хранению, комплектованию, учету и использованию архивных документов:</a:t>
            </a:r>
            <a:endParaRPr lang="ru-RU" sz="1050" i="1" dirty="0">
              <a:ea typeface="Times New Roman"/>
              <a:cs typeface="Times New Roman"/>
            </a:endParaRPr>
          </a:p>
          <a:p>
            <a:pPr algn="just">
              <a:lnSpc>
                <a:spcPct val="115000"/>
              </a:lnSpc>
              <a:spcAft>
                <a:spcPts val="0"/>
              </a:spcAft>
            </a:pPr>
            <a:r>
              <a:rPr lang="ru-RU" sz="1100" i="1" dirty="0">
                <a:latin typeface="Times New Roman"/>
                <a:ea typeface="Times New Roman"/>
                <a:cs typeface="Times New Roman"/>
              </a:rPr>
              <a:t>- содержание муниципального архива-2 988 тыс. рублей;</a:t>
            </a:r>
            <a:endParaRPr lang="ru-RU" sz="1050" i="1" dirty="0">
              <a:ea typeface="Times New Roman"/>
              <a:cs typeface="Times New Roman"/>
            </a:endParaRPr>
          </a:p>
          <a:p>
            <a:pPr algn="just">
              <a:lnSpc>
                <a:spcPct val="115000"/>
              </a:lnSpc>
              <a:spcAft>
                <a:spcPts val="0"/>
              </a:spcAft>
            </a:pPr>
            <a:r>
              <a:rPr lang="ru-RU" sz="1100" i="1" dirty="0">
                <a:latin typeface="Times New Roman"/>
                <a:ea typeface="Times New Roman"/>
                <a:cs typeface="Times New Roman"/>
              </a:rPr>
              <a:t>-содержание на осуществление отдельных государственных полномочий в области архивного дела 742,9 тыс. рублей-</a:t>
            </a:r>
            <a:r>
              <a:rPr lang="ru-RU" sz="1050" i="1" dirty="0">
                <a:ea typeface="Times New Roman"/>
                <a:cs typeface="Times New Roman"/>
              </a:rPr>
              <a:t> </a:t>
            </a:r>
            <a:r>
              <a:rPr lang="ru-RU" sz="1100" i="1" dirty="0">
                <a:latin typeface="Times New Roman"/>
                <a:ea typeface="Times New Roman"/>
                <a:cs typeface="Times New Roman"/>
              </a:rPr>
              <a:t>собственность Удмуртской Республики,  находящаяся на территории муниципального образования.</a:t>
            </a:r>
            <a:endParaRPr lang="ru-RU" sz="1050" i="1" dirty="0">
              <a:ea typeface="Times New Roman"/>
              <a:cs typeface="Times New Roman"/>
            </a:endParaRPr>
          </a:p>
          <a:p>
            <a:pPr marL="342900" lvl="0" indent="-342900" algn="just">
              <a:lnSpc>
                <a:spcPct val="115000"/>
              </a:lnSpc>
              <a:spcAft>
                <a:spcPts val="0"/>
              </a:spcAft>
              <a:buFont typeface="Wingdings"/>
              <a:buChar char=""/>
            </a:pPr>
            <a:r>
              <a:rPr lang="ru-RU" sz="1100" i="1" dirty="0">
                <a:latin typeface="Times New Roman"/>
                <a:ea typeface="Times New Roman"/>
                <a:cs typeface="Times New Roman"/>
              </a:rPr>
              <a:t>«Создание условий для государственной регистрации актов гражданского состояния» – 6020,2 тыс. рублей.</a:t>
            </a:r>
            <a:endParaRPr lang="ru-RU" sz="1050" i="1" dirty="0">
              <a:ea typeface="Times New Roman"/>
              <a:cs typeface="Times New Roman"/>
            </a:endParaRPr>
          </a:p>
          <a:p>
            <a:pPr algn="just">
              <a:lnSpc>
                <a:spcPct val="115000"/>
              </a:lnSpc>
              <a:spcAft>
                <a:spcPts val="0"/>
              </a:spcAft>
              <a:tabLst>
                <a:tab pos="450215" algn="l"/>
              </a:tabLst>
            </a:pPr>
            <a:endParaRPr lang="ru-RU" sz="1100" i="1" dirty="0">
              <a:ea typeface="Times New Roman"/>
              <a:cs typeface="Times New Roman"/>
            </a:endParaRPr>
          </a:p>
          <a:p>
            <a:endParaRPr lang="ru-RU" dirty="0"/>
          </a:p>
        </p:txBody>
      </p:sp>
      <p:sp>
        <p:nvSpPr>
          <p:cNvPr id="4" name="Дата 3"/>
          <p:cNvSpPr>
            <a:spLocks noGrp="1"/>
          </p:cNvSpPr>
          <p:nvPr>
            <p:ph type="dt" idx="10"/>
          </p:nvPr>
        </p:nvSpPr>
        <p:spPr/>
        <p:txBody>
          <a:bodyPr/>
          <a:lstStyle/>
          <a:p>
            <a:fld id="{20DDB4A1-0851-4EF0-9C41-52057A069708}"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29</a:t>
            </a:fld>
            <a:endParaRPr lang="ru-RU"/>
          </a:p>
        </p:txBody>
      </p:sp>
    </p:spTree>
    <p:extLst>
      <p:ext uri="{BB962C8B-B14F-4D97-AF65-F5344CB8AC3E}">
        <p14:creationId xmlns="" xmlns:p14="http://schemas.microsoft.com/office/powerpoint/2010/main" val="14110049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pPr marL="276225" algn="just">
              <a:lnSpc>
                <a:spcPct val="115000"/>
              </a:lnSpc>
              <a:spcAft>
                <a:spcPts val="0"/>
              </a:spcAft>
            </a:pPr>
            <a:r>
              <a:rPr lang="ru-RU" i="1" dirty="0">
                <a:latin typeface="Times New Roman"/>
                <a:ea typeface="Times New Roman"/>
                <a:cs typeface="Times New Roman"/>
              </a:rPr>
              <a:t>В ходе реализации программы </a:t>
            </a:r>
            <a:r>
              <a:rPr lang="ru-RU" i="1" dirty="0" smtClean="0">
                <a:latin typeface="Times New Roman"/>
                <a:ea typeface="Times New Roman"/>
                <a:cs typeface="Times New Roman"/>
              </a:rPr>
              <a:t>по молодежной политике в </a:t>
            </a:r>
            <a:r>
              <a:rPr lang="ru-RU" i="1" dirty="0">
                <a:latin typeface="Times New Roman"/>
                <a:ea typeface="Times New Roman"/>
                <a:cs typeface="Times New Roman"/>
              </a:rPr>
              <a:t>2019 году будут достигнуты следующие целевые показатели:  </a:t>
            </a:r>
            <a:endParaRPr lang="ru-RU" sz="1100" dirty="0">
              <a:ea typeface="Times New Roman"/>
              <a:cs typeface="Times New Roman"/>
            </a:endParaRPr>
          </a:p>
          <a:p>
            <a:pPr marL="276225" algn="just">
              <a:lnSpc>
                <a:spcPct val="115000"/>
              </a:lnSpc>
              <a:spcAft>
                <a:spcPts val="0"/>
              </a:spcAft>
            </a:pPr>
            <a:r>
              <a:rPr lang="ru-RU" i="1" dirty="0">
                <a:latin typeface="Times New Roman"/>
                <a:ea typeface="Times New Roman"/>
                <a:cs typeface="Times New Roman"/>
              </a:rPr>
              <a:t>-проведена работа с 8 (6-2018 ) молодежными  организациями;</a:t>
            </a:r>
            <a:endParaRPr lang="ru-RU" sz="1100" dirty="0">
              <a:ea typeface="Times New Roman"/>
              <a:cs typeface="Times New Roman"/>
            </a:endParaRPr>
          </a:p>
          <a:p>
            <a:pPr marL="447675" indent="-171450" algn="just">
              <a:lnSpc>
                <a:spcPct val="115000"/>
              </a:lnSpc>
              <a:spcAft>
                <a:spcPts val="0"/>
              </a:spcAft>
              <a:buFontTx/>
              <a:buChar char="-"/>
            </a:pPr>
            <a:r>
              <a:rPr lang="ru-RU" i="1" dirty="0">
                <a:latin typeface="Times New Roman"/>
                <a:ea typeface="Times New Roman"/>
                <a:cs typeface="Times New Roman"/>
              </a:rPr>
              <a:t>проведено 102 (75-2018) концертов, концертных программ и иных зрелищных мероприятий.</a:t>
            </a:r>
          </a:p>
          <a:p>
            <a:endParaRPr lang="ru-RU" dirty="0"/>
          </a:p>
        </p:txBody>
      </p:sp>
      <p:sp>
        <p:nvSpPr>
          <p:cNvPr id="4" name="Дата 3"/>
          <p:cNvSpPr>
            <a:spLocks noGrp="1"/>
          </p:cNvSpPr>
          <p:nvPr>
            <p:ph type="dt" idx="10"/>
          </p:nvPr>
        </p:nvSpPr>
        <p:spPr/>
        <p:txBody>
          <a:bodyPr/>
          <a:lstStyle/>
          <a:p>
            <a:fld id="{40A52D24-FF3A-43F4-B18B-83D371E51B5F}"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30</a:t>
            </a:fld>
            <a:endParaRPr lang="ru-RU"/>
          </a:p>
        </p:txBody>
      </p:sp>
    </p:spTree>
    <p:extLst>
      <p:ext uri="{BB962C8B-B14F-4D97-AF65-F5344CB8AC3E}">
        <p14:creationId xmlns="" xmlns:p14="http://schemas.microsoft.com/office/powerpoint/2010/main" val="21655116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pPr algn="just">
              <a:lnSpc>
                <a:spcPct val="115000"/>
              </a:lnSpc>
              <a:spcAft>
                <a:spcPts val="0"/>
              </a:spcAft>
            </a:pPr>
            <a:r>
              <a:rPr lang="ru-RU" dirty="0">
                <a:latin typeface="Times New Roman"/>
                <a:ea typeface="Times New Roman"/>
                <a:cs typeface="Times New Roman"/>
              </a:rPr>
              <a:t>Программа предусматривает со-финансирование мероприятий по капитальному строительству, реконструкции и ремонту городских объектов и газификации улиц частного сектора -  101 тыс. рублей; </a:t>
            </a:r>
          </a:p>
          <a:p>
            <a:pPr algn="just">
              <a:lnSpc>
                <a:spcPct val="115000"/>
              </a:lnSpc>
              <a:spcAft>
                <a:spcPts val="0"/>
              </a:spcAft>
            </a:pPr>
            <a:r>
              <a:rPr lang="ru-RU" sz="1100" dirty="0">
                <a:latin typeface="Times New Roman"/>
                <a:ea typeface="Times New Roman"/>
                <a:cs typeface="Times New Roman"/>
              </a:rPr>
              <a:t>На самом деле, данная программа индикатор развития города</a:t>
            </a:r>
            <a:r>
              <a:rPr lang="ru-RU" sz="1100" dirty="0" smtClean="0">
                <a:latin typeface="Times New Roman"/>
                <a:ea typeface="Times New Roman"/>
                <a:cs typeface="Times New Roman"/>
              </a:rPr>
              <a:t>. </a:t>
            </a:r>
          </a:p>
          <a:p>
            <a:pPr algn="just">
              <a:lnSpc>
                <a:spcPct val="115000"/>
              </a:lnSpc>
              <a:spcAft>
                <a:spcPts val="0"/>
              </a:spcAft>
            </a:pPr>
            <a:r>
              <a:rPr lang="ru-RU" sz="1100" dirty="0" smtClean="0">
                <a:latin typeface="Times New Roman"/>
                <a:ea typeface="Times New Roman"/>
                <a:cs typeface="Times New Roman"/>
              </a:rPr>
              <a:t>И сегодня еще до начало нового финансового года можно говорить, что эта и другие программы будут наполнены субсидиями на завершение проектов с </a:t>
            </a:r>
            <a:endParaRPr lang="ru-RU" sz="1100" dirty="0">
              <a:latin typeface="Times New Roman"/>
              <a:ea typeface="Times New Roman"/>
              <a:cs typeface="Times New Roman"/>
            </a:endParaRPr>
          </a:p>
          <a:p>
            <a:pPr algn="just">
              <a:lnSpc>
                <a:spcPct val="115000"/>
              </a:lnSpc>
              <a:spcAft>
                <a:spcPts val="0"/>
              </a:spcAft>
            </a:pPr>
            <a:r>
              <a:rPr lang="ru-RU" sz="1100" dirty="0" smtClean="0">
                <a:latin typeface="Times New Roman"/>
                <a:ea typeface="Times New Roman"/>
                <a:cs typeface="Times New Roman"/>
              </a:rPr>
              <a:t>ФРМ – канализационный коллектор и дорога с улицы Победа на объездную, </a:t>
            </a:r>
          </a:p>
          <a:p>
            <a:pPr algn="just">
              <a:lnSpc>
                <a:spcPct val="115000"/>
              </a:lnSpc>
              <a:spcAft>
                <a:spcPts val="0"/>
              </a:spcAft>
            </a:pPr>
            <a:r>
              <a:rPr lang="ru-RU" sz="1100" dirty="0" smtClean="0">
                <a:latin typeface="Times New Roman"/>
                <a:ea typeface="Times New Roman"/>
                <a:cs typeface="Times New Roman"/>
              </a:rPr>
              <a:t>На реализацию проекта по крытому Катку, Завершение строительства двух яслей и возможно строительство еще  двух новых, реализации проекта по парку </a:t>
            </a:r>
            <a:r>
              <a:rPr lang="ru-RU" sz="1100" dirty="0" err="1" smtClean="0">
                <a:latin typeface="Times New Roman"/>
                <a:ea typeface="Times New Roman"/>
                <a:cs typeface="Times New Roman"/>
              </a:rPr>
              <a:t>П.И.Чайковского</a:t>
            </a:r>
            <a:r>
              <a:rPr lang="ru-RU" sz="1100" dirty="0" smtClean="0">
                <a:latin typeface="Times New Roman"/>
                <a:ea typeface="Times New Roman"/>
                <a:cs typeface="Times New Roman"/>
              </a:rPr>
              <a:t>. Времена года. </a:t>
            </a:r>
            <a:endParaRPr lang="ru-RU" sz="1100" dirty="0">
              <a:ea typeface="Times New Roman"/>
              <a:cs typeface="Times New Roman"/>
            </a:endParaRPr>
          </a:p>
          <a:p>
            <a:r>
              <a:rPr lang="ru-RU" dirty="0" smtClean="0"/>
              <a:t>Естественно, данный перечень не останавливает нас в подаче заявок и участии в конкурсах на привлечение иных субсидий.</a:t>
            </a:r>
            <a:endParaRPr lang="ru-RU" dirty="0"/>
          </a:p>
        </p:txBody>
      </p:sp>
      <p:sp>
        <p:nvSpPr>
          <p:cNvPr id="4" name="Дата 3"/>
          <p:cNvSpPr>
            <a:spLocks noGrp="1"/>
          </p:cNvSpPr>
          <p:nvPr>
            <p:ph type="dt" idx="10"/>
          </p:nvPr>
        </p:nvSpPr>
        <p:spPr/>
        <p:txBody>
          <a:bodyPr/>
          <a:lstStyle/>
          <a:p>
            <a:fld id="{D3050D0A-4202-4E05-9B6B-555955B87B1D}"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31</a:t>
            </a:fld>
            <a:endParaRPr lang="ru-RU"/>
          </a:p>
        </p:txBody>
      </p:sp>
    </p:spTree>
    <p:extLst>
      <p:ext uri="{BB962C8B-B14F-4D97-AF65-F5344CB8AC3E}">
        <p14:creationId xmlns="" xmlns:p14="http://schemas.microsoft.com/office/powerpoint/2010/main" val="2449332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a:t> Исходными условиями для   разработки проекта бюджета на 2019 год приняты основные параметры проекта Закона о Бюджете Удмуртской республики на 2019 год и показатели прогноза социально-экономического развития муниципального образования «Город Воткинск» на 2019-2021 годы.  </a:t>
            </a:r>
          </a:p>
          <a:p>
            <a:r>
              <a:rPr lang="ru-RU" i="1" dirty="0"/>
              <a:t> </a:t>
            </a:r>
            <a:endParaRPr lang="ru-RU" dirty="0"/>
          </a:p>
          <a:p>
            <a:r>
              <a:rPr lang="ru-RU" i="1" u="sng" dirty="0"/>
              <a:t>Слайд 3</a:t>
            </a:r>
            <a:endParaRPr lang="ru-RU" dirty="0"/>
          </a:p>
          <a:p>
            <a:r>
              <a:rPr lang="ru-RU" dirty="0"/>
              <a:t>Прогноз основывается на ожидаемых результатах социально-экономического развития  города в 2018 году, сценарных условиях социально-экономического развития  Российской Федерации  и Удмуртской Республики на период до 2021 года,  прогнозов развития  крупных и средних промышленных предприятий города Воткинска.</a:t>
            </a:r>
          </a:p>
          <a:p>
            <a:r>
              <a:rPr lang="ru-RU" dirty="0"/>
              <a:t> </a:t>
            </a:r>
          </a:p>
          <a:p>
            <a:r>
              <a:rPr lang="ru-RU" i="1" dirty="0"/>
              <a:t>Основные показатели прогноза представлены на слайде.</a:t>
            </a:r>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5</a:t>
            </a:fld>
            <a:endParaRPr lang="ru-RU"/>
          </a:p>
        </p:txBody>
      </p:sp>
      <p:sp>
        <p:nvSpPr>
          <p:cNvPr id="5" name="Дата 4"/>
          <p:cNvSpPr>
            <a:spLocks noGrp="1"/>
          </p:cNvSpPr>
          <p:nvPr>
            <p:ph type="dt" idx="11"/>
          </p:nvPr>
        </p:nvSpPr>
        <p:spPr/>
        <p:txBody>
          <a:bodyPr/>
          <a:lstStyle/>
          <a:p>
            <a:fld id="{6EE590EF-44BB-43F1-9A06-E3F9C1939781}" type="datetime1">
              <a:rPr lang="ru-RU" smtClean="0"/>
              <a:pPr/>
              <a:t>07.02.2019</a:t>
            </a:fld>
            <a:endParaRPr lang="ru-RU"/>
          </a:p>
        </p:txBody>
      </p:sp>
    </p:spTree>
    <p:extLst>
      <p:ext uri="{BB962C8B-B14F-4D97-AF65-F5344CB8AC3E}">
        <p14:creationId xmlns="" xmlns:p14="http://schemas.microsoft.com/office/powerpoint/2010/main" val="11768587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smtClean="0">
                <a:solidFill>
                  <a:srgbClr val="000000"/>
                </a:solidFill>
                <a:latin typeface="Times New Roman"/>
                <a:ea typeface="Times New Roman"/>
              </a:rPr>
              <a:t>Программа по поддержке СОНКО.</a:t>
            </a:r>
          </a:p>
          <a:p>
            <a:r>
              <a:rPr lang="ru-RU" dirty="0" smtClean="0">
                <a:solidFill>
                  <a:srgbClr val="000000"/>
                </a:solidFill>
                <a:latin typeface="Times New Roman"/>
                <a:ea typeface="Times New Roman"/>
              </a:rPr>
              <a:t>Много критики в адрес администрации поступает в ходе реализации данной программы. Тем не менее в проекте бюджета на 2019 год предусмотрена сумма 764 </a:t>
            </a:r>
            <a:r>
              <a:rPr lang="ru-RU" dirty="0" err="1" smtClean="0">
                <a:solidFill>
                  <a:srgbClr val="000000"/>
                </a:solidFill>
                <a:latin typeface="Times New Roman"/>
                <a:ea typeface="Times New Roman"/>
              </a:rPr>
              <a:t>тыс.руб</a:t>
            </a:r>
            <a:r>
              <a:rPr lang="ru-RU" dirty="0" smtClean="0">
                <a:solidFill>
                  <a:srgbClr val="000000"/>
                </a:solidFill>
                <a:latin typeface="Times New Roman"/>
                <a:ea typeface="Times New Roman"/>
              </a:rPr>
              <a:t>., аналогичная 2018 году.</a:t>
            </a:r>
          </a:p>
          <a:p>
            <a:r>
              <a:rPr lang="ru-RU" dirty="0" smtClean="0">
                <a:latin typeface="Times New Roman"/>
              </a:rPr>
              <a:t>Напомню, что кроме финансовой поддержки в рамках программы СОНКО оказывается имущественная  </a:t>
            </a:r>
            <a:r>
              <a:rPr lang="ru-RU" dirty="0">
                <a:latin typeface="Times New Roman"/>
              </a:rPr>
              <a:t>поддержка – 15 </a:t>
            </a:r>
            <a:r>
              <a:rPr lang="ru-RU" dirty="0" smtClean="0">
                <a:latin typeface="Times New Roman"/>
              </a:rPr>
              <a:t>организациям и информационно консультационная.</a:t>
            </a:r>
          </a:p>
          <a:p>
            <a:r>
              <a:rPr lang="ru-RU" dirty="0" smtClean="0"/>
              <a:t>Отрадно, что многие СОНКО в 2018 году совместно с офисом городских проектов и бюджетными учреждениями города, а где-то и самостоятельно подают заявки на участие не только в муниципальном конкурсе, но и в федеральном.  Около 5 </a:t>
            </a:r>
            <a:r>
              <a:rPr lang="ru-RU" dirty="0" err="1" smtClean="0"/>
              <a:t>млн.руб</a:t>
            </a:r>
            <a:r>
              <a:rPr lang="ru-RU" dirty="0" smtClean="0"/>
              <a:t>. привлечено </a:t>
            </a:r>
            <a:r>
              <a:rPr lang="ru-RU" dirty="0" err="1" smtClean="0"/>
              <a:t>грантовых</a:t>
            </a:r>
            <a:r>
              <a:rPr lang="ru-RU" dirty="0" smtClean="0"/>
              <a:t> средств в 2018 году. Поэтому офис городских проектов продолжит свою работу в 2019 году и уже сейчас готовится новый пул заявок в Фонды.</a:t>
            </a:r>
            <a:endParaRPr lang="ru-RU" dirty="0"/>
          </a:p>
          <a:p>
            <a:endParaRPr lang="ru-RU" dirty="0"/>
          </a:p>
        </p:txBody>
      </p:sp>
      <p:sp>
        <p:nvSpPr>
          <p:cNvPr id="4" name="Дата 3"/>
          <p:cNvSpPr>
            <a:spLocks noGrp="1"/>
          </p:cNvSpPr>
          <p:nvPr>
            <p:ph type="dt" idx="10"/>
          </p:nvPr>
        </p:nvSpPr>
        <p:spPr/>
        <p:txBody>
          <a:bodyPr/>
          <a:lstStyle/>
          <a:p>
            <a:fld id="{74FEE3CA-896B-42E9-B4C2-5096D32E7D77}"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32</a:t>
            </a:fld>
            <a:endParaRPr lang="ru-RU"/>
          </a:p>
        </p:txBody>
      </p:sp>
    </p:spTree>
    <p:extLst>
      <p:ext uri="{BB962C8B-B14F-4D97-AF65-F5344CB8AC3E}">
        <p14:creationId xmlns="" xmlns:p14="http://schemas.microsoft.com/office/powerpoint/2010/main" val="10096791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pPr marL="228600" algn="just">
              <a:lnSpc>
                <a:spcPct val="115000"/>
              </a:lnSpc>
              <a:spcAft>
                <a:spcPts val="0"/>
              </a:spcAft>
            </a:pPr>
            <a:r>
              <a:rPr lang="ru-RU" dirty="0" smtClean="0">
                <a:latin typeface="Times New Roman"/>
                <a:ea typeface="Times New Roman"/>
                <a:cs typeface="Times New Roman"/>
              </a:rPr>
              <a:t>Программа злоупотреблению наркотикам. На первый взгляд при всей серьезности проблемы предусмотрена крайне небольшая сумма в 36 </a:t>
            </a:r>
            <a:r>
              <a:rPr lang="ru-RU" dirty="0" err="1" smtClean="0">
                <a:latin typeface="Times New Roman"/>
                <a:ea typeface="Times New Roman"/>
                <a:cs typeface="Times New Roman"/>
              </a:rPr>
              <a:t>тыс.руб</a:t>
            </a:r>
            <a:r>
              <a:rPr lang="ru-RU" dirty="0" smtClean="0">
                <a:latin typeface="Times New Roman"/>
                <a:ea typeface="Times New Roman"/>
                <a:cs typeface="Times New Roman"/>
              </a:rPr>
              <a:t>. Но напомню, что мероприятия программы направлены на оказание консультаций и информационную профилактику. Остальные виды профилактики – занятие спортом, организация досуга предусматриваются иными программами.</a:t>
            </a:r>
          </a:p>
          <a:p>
            <a:pPr marL="228600" algn="just">
              <a:lnSpc>
                <a:spcPct val="115000"/>
              </a:lnSpc>
              <a:spcAft>
                <a:spcPts val="0"/>
              </a:spcAft>
            </a:pPr>
            <a:r>
              <a:rPr lang="ru-RU" i="1" dirty="0" smtClean="0">
                <a:latin typeface="Times New Roman"/>
                <a:ea typeface="Times New Roman"/>
                <a:cs typeface="Times New Roman"/>
              </a:rPr>
              <a:t>При </a:t>
            </a:r>
            <a:r>
              <a:rPr lang="ru-RU" i="1" dirty="0">
                <a:latin typeface="Times New Roman"/>
                <a:ea typeface="Times New Roman"/>
                <a:cs typeface="Times New Roman"/>
              </a:rPr>
              <a:t>исполнении программы в 2019 году будут достигнуты следующие целевые показатели:  </a:t>
            </a:r>
            <a:endParaRPr lang="ru-RU" sz="1100" dirty="0">
              <a:ea typeface="Times New Roman"/>
              <a:cs typeface="Times New Roman"/>
            </a:endParaRPr>
          </a:p>
          <a:p>
            <a:pPr marL="228600" algn="just">
              <a:lnSpc>
                <a:spcPct val="115000"/>
              </a:lnSpc>
              <a:spcAft>
                <a:spcPts val="0"/>
              </a:spcAft>
            </a:pPr>
            <a:r>
              <a:rPr lang="ru-RU" i="1" dirty="0">
                <a:latin typeface="Times New Roman"/>
                <a:ea typeface="Times New Roman"/>
                <a:cs typeface="Times New Roman"/>
              </a:rPr>
              <a:t>-17 000 (17000-2018) несовершеннолетних и молодежи в возрасте от 11 до 30 лет будут вовлечены в профилактические мероприятия;</a:t>
            </a:r>
            <a:endParaRPr lang="ru-RU" sz="1100" dirty="0">
              <a:ea typeface="Times New Roman"/>
              <a:cs typeface="Times New Roman"/>
            </a:endParaRPr>
          </a:p>
          <a:p>
            <a:pPr marL="228600" algn="just">
              <a:lnSpc>
                <a:spcPct val="115000"/>
              </a:lnSpc>
              <a:spcAft>
                <a:spcPts val="0"/>
              </a:spcAft>
            </a:pPr>
            <a:r>
              <a:rPr lang="ru-RU" i="1" dirty="0">
                <a:latin typeface="Times New Roman"/>
                <a:ea typeface="Times New Roman"/>
                <a:cs typeface="Times New Roman"/>
              </a:rPr>
              <a:t> -220 (220-2018) родителям оказана консультация по вопросам антинаркотического воспитания.</a:t>
            </a:r>
            <a:endParaRPr lang="ru-RU" sz="1100" dirty="0">
              <a:ea typeface="Times New Roman"/>
              <a:cs typeface="Times New Roman"/>
            </a:endParaRPr>
          </a:p>
          <a:p>
            <a:endParaRPr lang="ru-RU" dirty="0"/>
          </a:p>
        </p:txBody>
      </p:sp>
      <p:sp>
        <p:nvSpPr>
          <p:cNvPr id="4" name="Дата 3"/>
          <p:cNvSpPr>
            <a:spLocks noGrp="1"/>
          </p:cNvSpPr>
          <p:nvPr>
            <p:ph type="dt" idx="10"/>
          </p:nvPr>
        </p:nvSpPr>
        <p:spPr/>
        <p:txBody>
          <a:bodyPr/>
          <a:lstStyle/>
          <a:p>
            <a:fld id="{611ED7DB-C9AC-42A4-8E7A-1E1F3101A107}"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33</a:t>
            </a:fld>
            <a:endParaRPr lang="ru-RU"/>
          </a:p>
        </p:txBody>
      </p:sp>
    </p:spTree>
    <p:extLst>
      <p:ext uri="{BB962C8B-B14F-4D97-AF65-F5344CB8AC3E}">
        <p14:creationId xmlns="" xmlns:p14="http://schemas.microsoft.com/office/powerpoint/2010/main" val="24284608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a:solidFill>
                  <a:srgbClr val="000000"/>
                </a:solidFill>
                <a:latin typeface="Times New Roman"/>
                <a:ea typeface="Times New Roman"/>
                <a:cs typeface="Times New Roman"/>
              </a:rPr>
              <a:t>Ц</a:t>
            </a:r>
            <a:r>
              <a:rPr lang="ru-RU" dirty="0">
                <a:latin typeface="Times New Roman"/>
                <a:ea typeface="Times New Roman"/>
                <a:cs typeface="Times New Roman"/>
              </a:rPr>
              <a:t>елью </a:t>
            </a:r>
            <a:r>
              <a:rPr lang="ru-RU" dirty="0" smtClean="0">
                <a:latin typeface="Times New Roman"/>
                <a:ea typeface="Times New Roman"/>
                <a:cs typeface="Times New Roman"/>
              </a:rPr>
              <a:t>программы Управление муниципальными финансами  </a:t>
            </a:r>
            <a:r>
              <a:rPr lang="ru-RU" dirty="0">
                <a:latin typeface="Times New Roman"/>
                <a:ea typeface="Times New Roman"/>
                <a:cs typeface="Times New Roman"/>
              </a:rPr>
              <a:t>является: обеспечение организации исполнения Бюджета,  расходных  обязательств, предусмотренных Бюджетом, устойчивости и сбалансированности Бюджета, обслуживание  муниципального долга. </a:t>
            </a:r>
            <a:endParaRPr lang="ru-RU" sz="1100" dirty="0">
              <a:ea typeface="Times New Roman"/>
              <a:cs typeface="Times New Roman"/>
            </a:endParaRPr>
          </a:p>
          <a:p>
            <a:r>
              <a:rPr lang="ru-RU" dirty="0" smtClean="0"/>
              <a:t>Напомню, что реализация программы позволяет успешно участвовать в конкурсе и привлекать средства республиканского бюджета. В 2018 году например 2 </a:t>
            </a:r>
            <a:r>
              <a:rPr lang="ru-RU" dirty="0" err="1" smtClean="0"/>
              <a:t>млн.руб</a:t>
            </a:r>
            <a:r>
              <a:rPr lang="ru-RU" dirty="0" smtClean="0"/>
              <a:t>.</a:t>
            </a:r>
            <a:endParaRPr lang="ru-RU" dirty="0"/>
          </a:p>
        </p:txBody>
      </p:sp>
      <p:sp>
        <p:nvSpPr>
          <p:cNvPr id="4" name="Дата 3"/>
          <p:cNvSpPr>
            <a:spLocks noGrp="1"/>
          </p:cNvSpPr>
          <p:nvPr>
            <p:ph type="dt" idx="10"/>
          </p:nvPr>
        </p:nvSpPr>
        <p:spPr/>
        <p:txBody>
          <a:bodyPr/>
          <a:lstStyle/>
          <a:p>
            <a:fld id="{5FB160C8-E95C-4BD4-B9AE-52462671871E}"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34</a:t>
            </a:fld>
            <a:endParaRPr lang="ru-RU"/>
          </a:p>
        </p:txBody>
      </p:sp>
    </p:spTree>
    <p:extLst>
      <p:ext uri="{BB962C8B-B14F-4D97-AF65-F5344CB8AC3E}">
        <p14:creationId xmlns="" xmlns:p14="http://schemas.microsoft.com/office/powerpoint/2010/main" val="29651128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pPr algn="just">
              <a:lnSpc>
                <a:spcPct val="115000"/>
              </a:lnSpc>
              <a:spcAft>
                <a:spcPts val="0"/>
              </a:spcAft>
            </a:pPr>
            <a:r>
              <a:rPr lang="ru-RU" dirty="0" smtClean="0">
                <a:solidFill>
                  <a:srgbClr val="000000"/>
                </a:solidFill>
                <a:latin typeface="Times New Roman"/>
                <a:ea typeface="Times New Roman"/>
                <a:cs typeface="Times New Roman"/>
              </a:rPr>
              <a:t>Средства программы по управлению муниципальным имуществом </a:t>
            </a:r>
            <a:r>
              <a:rPr lang="ru-RU" dirty="0">
                <a:solidFill>
                  <a:srgbClr val="000000"/>
                </a:solidFill>
                <a:latin typeface="Times New Roman"/>
                <a:ea typeface="Times New Roman"/>
                <a:cs typeface="Times New Roman"/>
              </a:rPr>
              <a:t>в 2019 году будут направлены:</a:t>
            </a:r>
            <a:endParaRPr lang="ru-RU" sz="1100" dirty="0">
              <a:ea typeface="Times New Roman"/>
              <a:cs typeface="Times New Roman"/>
            </a:endParaRPr>
          </a:p>
          <a:p>
            <a:pPr algn="just">
              <a:lnSpc>
                <a:spcPct val="115000"/>
              </a:lnSpc>
              <a:spcAft>
                <a:spcPts val="0"/>
              </a:spcAft>
              <a:tabLst>
                <a:tab pos="4410710" algn="l"/>
              </a:tabLst>
            </a:pPr>
            <a:r>
              <a:rPr lang="ru-RU" i="1" dirty="0">
                <a:solidFill>
                  <a:srgbClr val="000000"/>
                </a:solidFill>
                <a:latin typeface="Times New Roman"/>
                <a:ea typeface="Times New Roman"/>
                <a:cs typeface="Times New Roman"/>
              </a:rPr>
              <a:t>    -</a:t>
            </a:r>
            <a:r>
              <a:rPr lang="ru-RU" i="1" dirty="0">
                <a:solidFill>
                  <a:srgbClr val="FFFF00"/>
                </a:solidFill>
                <a:latin typeface="Times New Roman"/>
                <a:ea typeface="Times New Roman"/>
                <a:cs typeface="Times New Roman"/>
              </a:rPr>
              <a:t> </a:t>
            </a:r>
            <a:r>
              <a:rPr lang="ru-RU" i="1" dirty="0">
                <a:latin typeface="Times New Roman"/>
                <a:ea typeface="Times New Roman"/>
                <a:cs typeface="Times New Roman"/>
              </a:rPr>
              <a:t>приватизация муниципального имущества                                -  400 тыс. рублей;</a:t>
            </a:r>
            <a:endParaRPr lang="ru-RU" sz="1100" dirty="0">
              <a:ea typeface="Times New Roman"/>
              <a:cs typeface="Times New Roman"/>
            </a:endParaRPr>
          </a:p>
          <a:p>
            <a:pPr algn="just">
              <a:lnSpc>
                <a:spcPct val="115000"/>
              </a:lnSpc>
              <a:spcAft>
                <a:spcPts val="0"/>
              </a:spcAft>
            </a:pPr>
            <a:r>
              <a:rPr lang="ru-RU" i="1" dirty="0">
                <a:latin typeface="Times New Roman"/>
                <a:ea typeface="Times New Roman"/>
                <a:cs typeface="Times New Roman"/>
              </a:rPr>
              <a:t>    -паспортизация муниципального имущества                              -  479 тыс. рублей;</a:t>
            </a:r>
            <a:endParaRPr lang="ru-RU" sz="1100" dirty="0">
              <a:ea typeface="Times New Roman"/>
              <a:cs typeface="Times New Roman"/>
            </a:endParaRPr>
          </a:p>
          <a:p>
            <a:pPr algn="just">
              <a:lnSpc>
                <a:spcPct val="115000"/>
              </a:lnSpc>
              <a:spcAft>
                <a:spcPts val="0"/>
              </a:spcAft>
            </a:pPr>
            <a:r>
              <a:rPr lang="ru-RU" i="1" dirty="0">
                <a:latin typeface="Times New Roman"/>
                <a:ea typeface="Times New Roman"/>
                <a:cs typeface="Times New Roman"/>
              </a:rPr>
              <a:t>    -межевание городских земель                                                       - 515,6 тыс. рублей;</a:t>
            </a:r>
            <a:endParaRPr lang="ru-RU" sz="1100" dirty="0">
              <a:ea typeface="Times New Roman"/>
              <a:cs typeface="Times New Roman"/>
            </a:endParaRPr>
          </a:p>
          <a:p>
            <a:pPr algn="just">
              <a:lnSpc>
                <a:spcPct val="115000"/>
              </a:lnSpc>
              <a:spcAft>
                <a:spcPts val="0"/>
              </a:spcAft>
            </a:pPr>
            <a:r>
              <a:rPr lang="ru-RU" i="1" dirty="0">
                <a:latin typeface="Times New Roman"/>
                <a:ea typeface="Times New Roman"/>
                <a:cs typeface="Times New Roman"/>
              </a:rPr>
              <a:t>      в </a:t>
            </a:r>
            <a:r>
              <a:rPr lang="ru-RU" i="1" dirty="0" err="1">
                <a:latin typeface="Times New Roman"/>
                <a:ea typeface="Times New Roman"/>
                <a:cs typeface="Times New Roman"/>
              </a:rPr>
              <a:t>т.ч</a:t>
            </a:r>
            <a:r>
              <a:rPr lang="ru-RU" i="1" dirty="0">
                <a:latin typeface="Times New Roman"/>
                <a:ea typeface="Times New Roman"/>
                <a:cs typeface="Times New Roman"/>
              </a:rPr>
              <a:t> межевание лесов                                                                  - 10,6 тыс. рублей;</a:t>
            </a:r>
            <a:endParaRPr lang="ru-RU" sz="1100" dirty="0">
              <a:ea typeface="Times New Roman"/>
              <a:cs typeface="Times New Roman"/>
            </a:endParaRPr>
          </a:p>
          <a:p>
            <a:pPr algn="just">
              <a:lnSpc>
                <a:spcPct val="115000"/>
              </a:lnSpc>
              <a:spcAft>
                <a:spcPts val="0"/>
              </a:spcAft>
            </a:pPr>
            <a:r>
              <a:rPr lang="ru-RU" i="1" dirty="0">
                <a:latin typeface="Times New Roman"/>
                <a:ea typeface="Times New Roman"/>
                <a:cs typeface="Times New Roman"/>
              </a:rPr>
              <a:t>    -содержание и обслуживание объектов казны                          -3 011,7  тыс. рублей;</a:t>
            </a:r>
            <a:endParaRPr lang="ru-RU" sz="1100" dirty="0">
              <a:ea typeface="Times New Roman"/>
              <a:cs typeface="Times New Roman"/>
            </a:endParaRPr>
          </a:p>
          <a:p>
            <a:pPr algn="just">
              <a:lnSpc>
                <a:spcPct val="115000"/>
              </a:lnSpc>
              <a:spcAft>
                <a:spcPts val="0"/>
              </a:spcAft>
            </a:pPr>
            <a:r>
              <a:rPr lang="ru-RU" i="1" dirty="0">
                <a:latin typeface="Times New Roman"/>
                <a:ea typeface="Times New Roman"/>
                <a:cs typeface="Times New Roman"/>
              </a:rPr>
              <a:t>    -создание условий для реализации программы                          - 7 804,9 тыс. рублей.</a:t>
            </a:r>
            <a:endParaRPr lang="ru-RU" sz="1100" dirty="0">
              <a:ea typeface="Times New Roman"/>
              <a:cs typeface="Times New Roman"/>
            </a:endParaRPr>
          </a:p>
          <a:p>
            <a:r>
              <a:rPr lang="ru-RU" dirty="0" smtClean="0"/>
              <a:t>Как видно, все достаточно традиционные направления.</a:t>
            </a:r>
            <a:endParaRPr lang="ru-RU" dirty="0"/>
          </a:p>
        </p:txBody>
      </p:sp>
      <p:sp>
        <p:nvSpPr>
          <p:cNvPr id="4" name="Дата 3"/>
          <p:cNvSpPr>
            <a:spLocks noGrp="1"/>
          </p:cNvSpPr>
          <p:nvPr>
            <p:ph type="dt" idx="10"/>
          </p:nvPr>
        </p:nvSpPr>
        <p:spPr/>
        <p:txBody>
          <a:bodyPr/>
          <a:lstStyle/>
          <a:p>
            <a:fld id="{DAF20040-1224-45D6-B07F-D3CFF1A26614}"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35</a:t>
            </a:fld>
            <a:endParaRPr lang="ru-RU"/>
          </a:p>
        </p:txBody>
      </p:sp>
    </p:spTree>
    <p:extLst>
      <p:ext uri="{BB962C8B-B14F-4D97-AF65-F5344CB8AC3E}">
        <p14:creationId xmlns="" xmlns:p14="http://schemas.microsoft.com/office/powerpoint/2010/main" val="39699606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pPr algn="just">
              <a:lnSpc>
                <a:spcPct val="115000"/>
              </a:lnSpc>
              <a:spcAft>
                <a:spcPts val="0"/>
              </a:spcAft>
            </a:pPr>
            <a:r>
              <a:rPr lang="ru-RU" dirty="0" smtClean="0">
                <a:latin typeface="Times New Roman"/>
                <a:ea typeface="Times New Roman"/>
                <a:cs typeface="Times New Roman"/>
              </a:rPr>
              <a:t>Относительно новая программа ФКГС.</a:t>
            </a:r>
          </a:p>
          <a:p>
            <a:pPr algn="just">
              <a:lnSpc>
                <a:spcPct val="115000"/>
              </a:lnSpc>
              <a:spcAft>
                <a:spcPts val="0"/>
              </a:spcAft>
            </a:pPr>
            <a:r>
              <a:rPr lang="ru-RU" dirty="0" smtClean="0">
                <a:latin typeface="Times New Roman"/>
                <a:ea typeface="Times New Roman"/>
                <a:cs typeface="Times New Roman"/>
              </a:rPr>
              <a:t>Прогнозируются </a:t>
            </a:r>
            <a:r>
              <a:rPr lang="ru-RU" dirty="0">
                <a:latin typeface="Times New Roman"/>
                <a:ea typeface="Times New Roman"/>
                <a:cs typeface="Times New Roman"/>
              </a:rPr>
              <a:t>расходы на со-финансирование мероприятий по ремонту дворовых территорий - 1400 тыс. рублей и благоустройству мест общего пользования - 200 тыс. рублей.</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a:t>
            </a:r>
            <a:r>
              <a:rPr lang="ru-RU" dirty="0" smtClean="0">
                <a:latin typeface="Times New Roman"/>
                <a:ea typeface="Times New Roman"/>
                <a:cs typeface="Times New Roman"/>
              </a:rPr>
              <a:t>Расходы оставлены на уровне 2018 года. </a:t>
            </a:r>
          </a:p>
          <a:p>
            <a:pPr algn="just">
              <a:lnSpc>
                <a:spcPct val="115000"/>
              </a:lnSpc>
              <a:spcAft>
                <a:spcPts val="0"/>
              </a:spcAft>
            </a:pPr>
            <a:r>
              <a:rPr lang="ru-RU" dirty="0" smtClean="0">
                <a:latin typeface="Times New Roman"/>
                <a:ea typeface="Times New Roman"/>
                <a:cs typeface="Times New Roman"/>
              </a:rPr>
              <a:t>Задача постараться привлечь дополнительное финансирование республиканского бюджета на благоустройство общественных пространств.</a:t>
            </a:r>
          </a:p>
          <a:p>
            <a:pPr algn="just">
              <a:lnSpc>
                <a:spcPct val="115000"/>
              </a:lnSpc>
              <a:spcAft>
                <a:spcPts val="0"/>
              </a:spcAft>
            </a:pPr>
            <a:r>
              <a:rPr lang="ru-RU" dirty="0" smtClean="0">
                <a:latin typeface="Times New Roman"/>
                <a:ea typeface="Times New Roman"/>
                <a:cs typeface="Times New Roman"/>
              </a:rPr>
              <a:t>Все шестнадцать программ озвучены.</a:t>
            </a:r>
          </a:p>
          <a:p>
            <a:pPr algn="just">
              <a:lnSpc>
                <a:spcPct val="115000"/>
              </a:lnSpc>
              <a:spcAft>
                <a:spcPts val="0"/>
              </a:spcAft>
            </a:pPr>
            <a:r>
              <a:rPr lang="ru-RU" dirty="0" smtClean="0">
                <a:latin typeface="Times New Roman"/>
                <a:ea typeface="Times New Roman"/>
                <a:cs typeface="Times New Roman"/>
              </a:rPr>
              <a:t> </a:t>
            </a:r>
            <a:r>
              <a:rPr lang="ru-RU" i="1" dirty="0">
                <a:latin typeface="Times New Roman"/>
                <a:ea typeface="Times New Roman"/>
                <a:cs typeface="Times New Roman"/>
              </a:rPr>
              <a:t>В ходе реализации программы в 2019 году будут достигнуты следующие целевые показатели</a:t>
            </a:r>
            <a:r>
              <a:rPr lang="ru-RU" dirty="0">
                <a:latin typeface="Times New Roman"/>
                <a:ea typeface="Times New Roman"/>
                <a:cs typeface="Times New Roman"/>
              </a:rPr>
              <a:t>:</a:t>
            </a:r>
            <a:endParaRPr lang="ru-RU" sz="1100" dirty="0">
              <a:ea typeface="Times New Roman"/>
              <a:cs typeface="Times New Roman"/>
            </a:endParaRPr>
          </a:p>
          <a:p>
            <a:pPr algn="just">
              <a:lnSpc>
                <a:spcPct val="115000"/>
              </a:lnSpc>
              <a:spcAft>
                <a:spcPts val="0"/>
              </a:spcAft>
            </a:pPr>
            <a:r>
              <a:rPr lang="ru-RU" i="1" dirty="0">
                <a:latin typeface="Times New Roman"/>
                <a:ea typeface="Times New Roman"/>
                <a:cs typeface="Times New Roman"/>
              </a:rPr>
              <a:t>-оборудование 1 специальной  площадки для отдыха, общения и проведение досуга(1-2018);</a:t>
            </a:r>
            <a:endParaRPr lang="ru-RU" sz="1100" dirty="0">
              <a:ea typeface="Times New Roman"/>
              <a:cs typeface="Times New Roman"/>
            </a:endParaRPr>
          </a:p>
          <a:p>
            <a:pPr algn="just">
              <a:lnSpc>
                <a:spcPct val="115000"/>
              </a:lnSpc>
              <a:spcAft>
                <a:spcPts val="0"/>
              </a:spcAft>
            </a:pPr>
            <a:r>
              <a:rPr lang="ru-RU" i="1" dirty="0">
                <a:latin typeface="Times New Roman"/>
                <a:ea typeface="Times New Roman"/>
                <a:cs typeface="Times New Roman"/>
              </a:rPr>
              <a:t>-охват 25% доли населения, имеющих  удобный пешеходный доступ   для отдыха, общения и проведения досуга 25% (25%-2018).</a:t>
            </a:r>
            <a:endParaRPr lang="ru-RU" sz="1100" dirty="0">
              <a:ea typeface="Times New Roman"/>
              <a:cs typeface="Times New Roman"/>
            </a:endParaRPr>
          </a:p>
          <a:p>
            <a:endParaRPr lang="ru-RU" dirty="0"/>
          </a:p>
        </p:txBody>
      </p:sp>
      <p:sp>
        <p:nvSpPr>
          <p:cNvPr id="4" name="Дата 3"/>
          <p:cNvSpPr>
            <a:spLocks noGrp="1"/>
          </p:cNvSpPr>
          <p:nvPr>
            <p:ph type="dt" idx="10"/>
          </p:nvPr>
        </p:nvSpPr>
        <p:spPr/>
        <p:txBody>
          <a:bodyPr/>
          <a:lstStyle/>
          <a:p>
            <a:fld id="{CF3F6050-F95A-490D-8616-0DEEADF43424}"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36</a:t>
            </a:fld>
            <a:endParaRPr lang="ru-RU"/>
          </a:p>
        </p:txBody>
      </p:sp>
    </p:spTree>
    <p:extLst>
      <p:ext uri="{BB962C8B-B14F-4D97-AF65-F5344CB8AC3E}">
        <p14:creationId xmlns="" xmlns:p14="http://schemas.microsoft.com/office/powerpoint/2010/main" val="10681145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smtClean="0"/>
              <a:t>Перейду к следующим двум основным характеристикам бюджета:</a:t>
            </a:r>
          </a:p>
          <a:p>
            <a:r>
              <a:rPr lang="ru-RU" dirty="0" smtClean="0"/>
              <a:t>Верхний предел внутреннего муниципального долга и предельный объем.</a:t>
            </a:r>
          </a:p>
          <a:p>
            <a:r>
              <a:rPr lang="ru-RU" dirty="0" smtClean="0"/>
              <a:t>В проекте бюджета предложены оба показателя на уровне 200 </a:t>
            </a:r>
            <a:r>
              <a:rPr lang="ru-RU" dirty="0" err="1" smtClean="0"/>
              <a:t>млн.руб</a:t>
            </a:r>
            <a:r>
              <a:rPr lang="ru-RU" dirty="0" smtClean="0"/>
              <a:t>., что соответствует требования БК РФ.</a:t>
            </a:r>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37</a:t>
            </a:fld>
            <a:endParaRPr lang="ru-RU"/>
          </a:p>
        </p:txBody>
      </p:sp>
      <p:sp>
        <p:nvSpPr>
          <p:cNvPr id="5" name="Дата 4"/>
          <p:cNvSpPr>
            <a:spLocks noGrp="1"/>
          </p:cNvSpPr>
          <p:nvPr>
            <p:ph type="dt" idx="11"/>
          </p:nvPr>
        </p:nvSpPr>
        <p:spPr/>
        <p:txBody>
          <a:bodyPr/>
          <a:lstStyle/>
          <a:p>
            <a:fld id="{A841653E-F7C8-4AF1-8428-55B831F860FE}" type="datetime1">
              <a:rPr lang="ru-RU" smtClean="0"/>
              <a:pPr/>
              <a:t>07.02.2019</a:t>
            </a:fld>
            <a:endParaRPr lang="ru-RU"/>
          </a:p>
        </p:txBody>
      </p:sp>
    </p:spTree>
    <p:extLst>
      <p:ext uri="{BB962C8B-B14F-4D97-AF65-F5344CB8AC3E}">
        <p14:creationId xmlns="" xmlns:p14="http://schemas.microsoft.com/office/powerpoint/2010/main" val="2844226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smtClean="0"/>
              <a:t>Аналогичные показатели на плановый период.</a:t>
            </a:r>
            <a:endParaRPr lang="ru-RU" dirty="0"/>
          </a:p>
        </p:txBody>
      </p:sp>
      <p:sp>
        <p:nvSpPr>
          <p:cNvPr id="4" name="Дата 3"/>
          <p:cNvSpPr>
            <a:spLocks noGrp="1"/>
          </p:cNvSpPr>
          <p:nvPr>
            <p:ph type="dt" idx="10"/>
          </p:nvPr>
        </p:nvSpPr>
        <p:spPr/>
        <p:txBody>
          <a:bodyPr/>
          <a:lstStyle/>
          <a:p>
            <a:fld id="{3A09BCAC-707D-4B16-999A-EE35789D84B9}"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38</a:t>
            </a:fld>
            <a:endParaRPr lang="ru-RU"/>
          </a:p>
        </p:txBody>
      </p:sp>
    </p:spTree>
    <p:extLst>
      <p:ext uri="{BB962C8B-B14F-4D97-AF65-F5344CB8AC3E}">
        <p14:creationId xmlns="" xmlns:p14="http://schemas.microsoft.com/office/powerpoint/2010/main" val="364983037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smtClean="0"/>
              <a:t>Пятый (последний) показатель основных характеристик бюджета – дефицит в проекте предложен в размере 55469 </a:t>
            </a:r>
            <a:r>
              <a:rPr lang="ru-RU" dirty="0" err="1" smtClean="0"/>
              <a:t>тыс.руб</a:t>
            </a:r>
            <a:r>
              <a:rPr lang="ru-RU" dirty="0" smtClean="0"/>
              <a:t>. или в  максимальном размере 10%.</a:t>
            </a:r>
            <a:endParaRPr lang="ru-RU" dirty="0"/>
          </a:p>
        </p:txBody>
      </p:sp>
      <p:sp>
        <p:nvSpPr>
          <p:cNvPr id="4" name="Дата 3"/>
          <p:cNvSpPr>
            <a:spLocks noGrp="1"/>
          </p:cNvSpPr>
          <p:nvPr>
            <p:ph type="dt" idx="10"/>
          </p:nvPr>
        </p:nvSpPr>
        <p:spPr/>
        <p:txBody>
          <a:bodyPr/>
          <a:lstStyle/>
          <a:p>
            <a:fld id="{78EEAF95-60A8-477B-89A7-95BDBCD836B7}"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39</a:t>
            </a:fld>
            <a:endParaRPr lang="ru-RU"/>
          </a:p>
        </p:txBody>
      </p:sp>
    </p:spTree>
    <p:extLst>
      <p:ext uri="{BB962C8B-B14F-4D97-AF65-F5344CB8AC3E}">
        <p14:creationId xmlns="" xmlns:p14="http://schemas.microsoft.com/office/powerpoint/2010/main" val="317323901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smtClean="0"/>
              <a:t>Направления дефицита представлены на слайде. В общем-то они традиционны.</a:t>
            </a:r>
            <a:endParaRPr lang="ru-RU" dirty="0"/>
          </a:p>
        </p:txBody>
      </p:sp>
      <p:sp>
        <p:nvSpPr>
          <p:cNvPr id="4" name="Дата 3"/>
          <p:cNvSpPr>
            <a:spLocks noGrp="1"/>
          </p:cNvSpPr>
          <p:nvPr>
            <p:ph type="dt" idx="10"/>
          </p:nvPr>
        </p:nvSpPr>
        <p:spPr/>
        <p:txBody>
          <a:bodyPr/>
          <a:lstStyle/>
          <a:p>
            <a:fld id="{68B17204-83AE-4B9B-ACB7-448EBBAD6159}"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40</a:t>
            </a:fld>
            <a:endParaRPr lang="ru-RU"/>
          </a:p>
        </p:txBody>
      </p:sp>
    </p:spTree>
    <p:extLst>
      <p:ext uri="{BB962C8B-B14F-4D97-AF65-F5344CB8AC3E}">
        <p14:creationId xmlns="" xmlns:p14="http://schemas.microsoft.com/office/powerpoint/2010/main" val="145983850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smtClean="0"/>
              <a:t>Таким образом в представленном проекте бюджета основные характеристики </a:t>
            </a:r>
            <a:endParaRPr lang="ru-RU" dirty="0"/>
          </a:p>
        </p:txBody>
      </p:sp>
      <p:sp>
        <p:nvSpPr>
          <p:cNvPr id="4" name="Дата 3"/>
          <p:cNvSpPr>
            <a:spLocks noGrp="1"/>
          </p:cNvSpPr>
          <p:nvPr>
            <p:ph type="dt" idx="10"/>
          </p:nvPr>
        </p:nvSpPr>
        <p:spPr/>
        <p:txBody>
          <a:bodyPr/>
          <a:lstStyle/>
          <a:p>
            <a:fld id="{351AAAB2-6B44-485B-B78E-72F45A2B9688}" type="datetime1">
              <a:rPr lang="ru-RU" smtClean="0"/>
              <a:pPr/>
              <a:t>07.02.2019</a:t>
            </a:fld>
            <a:endParaRPr lang="ru-RU"/>
          </a:p>
        </p:txBody>
      </p:sp>
      <p:sp>
        <p:nvSpPr>
          <p:cNvPr id="5" name="Номер слайда 4"/>
          <p:cNvSpPr>
            <a:spLocks noGrp="1"/>
          </p:cNvSpPr>
          <p:nvPr>
            <p:ph type="sldNum" sz="quarter" idx="11"/>
          </p:nvPr>
        </p:nvSpPr>
        <p:spPr/>
        <p:txBody>
          <a:bodyPr/>
          <a:lstStyle/>
          <a:p>
            <a:fld id="{BCD6F54A-56DE-41B7-BE1D-1DBF1409EFF9}" type="slidenum">
              <a:rPr lang="ru-RU" smtClean="0"/>
              <a:pPr/>
              <a:t>41</a:t>
            </a:fld>
            <a:endParaRPr lang="ru-RU"/>
          </a:p>
        </p:txBody>
      </p:sp>
    </p:spTree>
    <p:extLst>
      <p:ext uri="{BB962C8B-B14F-4D97-AF65-F5344CB8AC3E}">
        <p14:creationId xmlns="" xmlns:p14="http://schemas.microsoft.com/office/powerpoint/2010/main" val="2257413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normAutofit/>
          </a:bodyPr>
          <a:lstStyle/>
          <a:p>
            <a:r>
              <a:rPr lang="ru-RU" b="1" dirty="0" smtClean="0"/>
              <a:t>Напомню, что любой бюджет имеет 5 основных характеристик.</a:t>
            </a:r>
          </a:p>
          <a:p>
            <a:r>
              <a:rPr lang="ru-RU" b="1" dirty="0" smtClean="0"/>
              <a:t>Перейду к первой. Доходы.</a:t>
            </a:r>
          </a:p>
          <a:p>
            <a:r>
              <a:rPr lang="ru-RU" dirty="0" smtClean="0"/>
              <a:t>Прогнозирование </a:t>
            </a:r>
            <a:r>
              <a:rPr lang="ru-RU" dirty="0"/>
              <a:t>доходов на 2019 год и на плановый период </a:t>
            </a:r>
            <a:r>
              <a:rPr lang="ru-RU" dirty="0" smtClean="0"/>
              <a:t>осуществлялось </a:t>
            </a:r>
            <a:r>
              <a:rPr lang="ru-RU" dirty="0"/>
              <a:t>в соответствии с требованиями Бюджетного кодекса Российской Федерации, Положением «О бюджетном процессе в муниципальном образовании «Город Воткинск» </a:t>
            </a:r>
            <a:r>
              <a:rPr lang="ru-RU" dirty="0" smtClean="0"/>
              <a:t>а </a:t>
            </a:r>
            <a:r>
              <a:rPr lang="ru-RU" dirty="0"/>
              <a:t>также в соответствии с  правовыми актами Удмуртской Республики и органов местного самоуправления города Воткинска.</a:t>
            </a:r>
          </a:p>
          <a:p>
            <a:r>
              <a:rPr lang="ru-RU" i="1" dirty="0"/>
              <a:t> </a:t>
            </a:r>
            <a:endParaRPr lang="ru-RU" dirty="0"/>
          </a:p>
          <a:p>
            <a:r>
              <a:rPr lang="ru-RU" b="1" dirty="0"/>
              <a:t>                          </a:t>
            </a:r>
            <a:r>
              <a:rPr lang="ru-RU" dirty="0"/>
              <a:t>При разработке </a:t>
            </a:r>
            <a:r>
              <a:rPr lang="ru-RU" dirty="0" smtClean="0"/>
              <a:t>доходной базы Бюджета на 2019 год  и на плановый период учтены</a:t>
            </a:r>
            <a:r>
              <a:rPr lang="ru-RU" dirty="0"/>
              <a:t>:</a:t>
            </a:r>
          </a:p>
          <a:p>
            <a:r>
              <a:rPr lang="ru-RU" dirty="0"/>
              <a:t>                      - фактическое исполнение  доходов Бюджета 2017 года;</a:t>
            </a:r>
          </a:p>
          <a:p>
            <a:r>
              <a:rPr lang="ru-RU" dirty="0"/>
              <a:t>                        - ожидаемое исполнение доходов бюджета в текущем году;</a:t>
            </a:r>
          </a:p>
          <a:p>
            <a:r>
              <a:rPr lang="ru-RU" dirty="0"/>
              <a:t>            -прогноз социально-экономического развития муниципального образования «Город Воткинск</a:t>
            </a:r>
            <a:r>
              <a:rPr lang="ru-RU" dirty="0" smtClean="0"/>
              <a:t>»;</a:t>
            </a:r>
            <a:endParaRPr lang="ru-RU" dirty="0"/>
          </a:p>
          <a:p>
            <a:r>
              <a:rPr lang="ru-RU" dirty="0"/>
              <a:t>                      - прогнозные показатели главных администраторов доходов Бюджета</a:t>
            </a:r>
            <a:r>
              <a:rPr lang="ru-RU" b="1" dirty="0"/>
              <a:t>.</a:t>
            </a:r>
            <a:endParaRPr lang="ru-RU" dirty="0"/>
          </a:p>
          <a:p>
            <a:r>
              <a:rPr lang="ru-RU" dirty="0"/>
              <a:t>          </a:t>
            </a:r>
          </a:p>
          <a:p>
            <a:r>
              <a:rPr lang="ru-RU" i="1" u="sng" dirty="0" smtClean="0"/>
              <a:t>Таким образом</a:t>
            </a:r>
            <a:endParaRPr lang="ru-RU" dirty="0"/>
          </a:p>
          <a:p>
            <a:r>
              <a:rPr lang="ru-RU" dirty="0"/>
              <a:t>Доходы  бюджета МО «Город Воткинск»  на 2019 год  планируются в сумме  1 млрд. 593 млн. 393,7 тыс. рублей, </a:t>
            </a:r>
            <a:r>
              <a:rPr lang="ru-RU" dirty="0" smtClean="0"/>
              <a:t>или 108% к уровню 2018 года ,в </a:t>
            </a:r>
            <a:r>
              <a:rPr lang="ru-RU" dirty="0"/>
              <a:t>том числе:</a:t>
            </a:r>
          </a:p>
          <a:p>
            <a:r>
              <a:rPr lang="ru-RU" dirty="0"/>
              <a:t>        налоговые  и неналоговые доходы – 554 млн. 827 тыс. рублей;</a:t>
            </a:r>
          </a:p>
          <a:p>
            <a:r>
              <a:rPr lang="ru-RU" dirty="0"/>
              <a:t>        безвозмездные поступления – 1038 млн. 566,7 тыс. рублей.                   </a:t>
            </a:r>
          </a:p>
          <a:p>
            <a:r>
              <a:rPr lang="ru-RU" dirty="0" smtClean="0"/>
              <a:t>  </a:t>
            </a:r>
            <a:endParaRPr lang="ru-RU" dirty="0"/>
          </a:p>
          <a:p>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6</a:t>
            </a:fld>
            <a:endParaRPr lang="ru-RU" dirty="0"/>
          </a:p>
        </p:txBody>
      </p:sp>
      <p:sp>
        <p:nvSpPr>
          <p:cNvPr id="6" name="Дата 5"/>
          <p:cNvSpPr>
            <a:spLocks noGrp="1"/>
          </p:cNvSpPr>
          <p:nvPr>
            <p:ph type="dt" idx="11"/>
          </p:nvPr>
        </p:nvSpPr>
        <p:spPr/>
        <p:txBody>
          <a:bodyPr/>
          <a:lstStyle/>
          <a:p>
            <a:fld id="{85603CDB-95EC-4D41-853A-4DA057512CA2}" type="datetime1">
              <a:rPr lang="ru-RU" smtClean="0"/>
              <a:pPr/>
              <a:t>07.02.2019</a:t>
            </a:fld>
            <a:endParaRPr lang="ru-RU"/>
          </a:p>
        </p:txBody>
      </p:sp>
    </p:spTree>
    <p:extLst>
      <p:ext uri="{BB962C8B-B14F-4D97-AF65-F5344CB8AC3E}">
        <p14:creationId xmlns="" xmlns:p14="http://schemas.microsoft.com/office/powerpoint/2010/main" val="117685871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1388" y="746125"/>
            <a:ext cx="4975225" cy="3730625"/>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42</a:t>
            </a:fld>
            <a:endParaRPr lang="ru-RU" dirty="0"/>
          </a:p>
        </p:txBody>
      </p:sp>
    </p:spTree>
    <p:extLst>
      <p:ext uri="{BB962C8B-B14F-4D97-AF65-F5344CB8AC3E}">
        <p14:creationId xmlns:p14="http://schemas.microsoft.com/office/powerpoint/2010/main" xmlns="" val="117685871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44</a:t>
            </a:fld>
            <a:endParaRPr lang="ru-RU"/>
          </a:p>
        </p:txBody>
      </p:sp>
      <p:sp>
        <p:nvSpPr>
          <p:cNvPr id="5" name="Дата 4"/>
          <p:cNvSpPr>
            <a:spLocks noGrp="1"/>
          </p:cNvSpPr>
          <p:nvPr>
            <p:ph type="dt" idx="11"/>
          </p:nvPr>
        </p:nvSpPr>
        <p:spPr/>
        <p:txBody>
          <a:bodyPr/>
          <a:lstStyle/>
          <a:p>
            <a:fld id="{46C69288-B13F-4055-9663-81F9AC8AD555}" type="datetime1">
              <a:rPr lang="ru-RU" smtClean="0"/>
              <a:pPr/>
              <a:t>07.02.2019</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smtClean="0"/>
              <a:t>Собственные доходы традиционно структурируются на налоговые и неналоговые и в проектном варианте составляют 104% к уровню 2018 года.</a:t>
            </a:r>
          </a:p>
          <a:p>
            <a:endParaRPr lang="ru-RU" dirty="0" smtClean="0"/>
          </a:p>
          <a:p>
            <a:r>
              <a:rPr lang="ru-RU" dirty="0"/>
              <a:t>Налоговые доходы 2019 года  прогнозируются   в сумме 482 594 тыс. рублей, что на 7 423 тыс. рублей  больше первоначального плана  2018 года </a:t>
            </a:r>
            <a:r>
              <a:rPr lang="ru-RU" dirty="0" smtClean="0"/>
              <a:t> </a:t>
            </a:r>
          </a:p>
          <a:p>
            <a:endParaRPr lang="ru-RU" dirty="0"/>
          </a:p>
          <a:p>
            <a:r>
              <a:rPr lang="ru-RU" dirty="0"/>
              <a:t>Неналоговые доходы  2019 года прогнозируются в сумме  72 233 тыс. рублей, что на  13 169 тыс. рублей  больше первоначального плана  2018 года</a:t>
            </a:r>
            <a:r>
              <a:rPr lang="ru-RU" dirty="0" smtClean="0"/>
              <a:t>.</a:t>
            </a:r>
          </a:p>
          <a:p>
            <a:endParaRPr lang="ru-RU" dirty="0"/>
          </a:p>
          <a:p>
            <a:r>
              <a:rPr lang="ru-RU" dirty="0" smtClean="0"/>
              <a:t>Поскольку темпы роста неналоговых доходов превышают темпы роста налоговых доходов, то удельные доли сменились на 2 процентных пункта.</a:t>
            </a:r>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7</a:t>
            </a:fld>
            <a:endParaRPr lang="ru-RU" dirty="0"/>
          </a:p>
        </p:txBody>
      </p:sp>
      <p:sp>
        <p:nvSpPr>
          <p:cNvPr id="5" name="Дата 4"/>
          <p:cNvSpPr>
            <a:spLocks noGrp="1"/>
          </p:cNvSpPr>
          <p:nvPr>
            <p:ph type="dt" idx="11"/>
          </p:nvPr>
        </p:nvSpPr>
        <p:spPr/>
        <p:txBody>
          <a:bodyPr/>
          <a:lstStyle/>
          <a:p>
            <a:fld id="{5ED3C5E5-BD15-42AE-BAD3-FCA16E63EFD8}" type="datetime1">
              <a:rPr lang="ru-RU" smtClean="0"/>
              <a:pPr/>
              <a:t>07.02.2019</a:t>
            </a:fld>
            <a:endParaRPr lang="ru-RU"/>
          </a:p>
        </p:txBody>
      </p:sp>
    </p:spTree>
    <p:extLst>
      <p:ext uri="{BB962C8B-B14F-4D97-AF65-F5344CB8AC3E}">
        <p14:creationId xmlns="" xmlns:p14="http://schemas.microsoft.com/office/powerpoint/2010/main" val="1176858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smtClean="0"/>
              <a:t>Структура налоговых доходов не меняется. По-прежнему, </a:t>
            </a:r>
            <a:r>
              <a:rPr lang="ru-RU" dirty="0" err="1" smtClean="0"/>
              <a:t>бюджетообразующим</a:t>
            </a:r>
            <a:r>
              <a:rPr lang="ru-RU" dirty="0" smtClean="0"/>
              <a:t> остается налог на доходы физических лиц – 69%, имущественные налоги на втором месте  - 17%, налоги по специальным налоговым режимам на третьем месте.</a:t>
            </a:r>
          </a:p>
          <a:p>
            <a:r>
              <a:rPr lang="ru-RU" dirty="0" smtClean="0"/>
              <a:t>Остановлюсь кратко на основных </a:t>
            </a:r>
            <a:r>
              <a:rPr lang="ru-RU" dirty="0" err="1" smtClean="0"/>
              <a:t>бюджетообразующих</a:t>
            </a:r>
            <a:r>
              <a:rPr lang="ru-RU" dirty="0" smtClean="0"/>
              <a:t> налогах.</a:t>
            </a:r>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8</a:t>
            </a:fld>
            <a:endParaRPr lang="ru-RU" dirty="0"/>
          </a:p>
        </p:txBody>
      </p:sp>
      <p:sp>
        <p:nvSpPr>
          <p:cNvPr id="5" name="Дата 4"/>
          <p:cNvSpPr>
            <a:spLocks noGrp="1"/>
          </p:cNvSpPr>
          <p:nvPr>
            <p:ph type="dt" idx="11"/>
          </p:nvPr>
        </p:nvSpPr>
        <p:spPr/>
        <p:txBody>
          <a:bodyPr/>
          <a:lstStyle/>
          <a:p>
            <a:fld id="{3EF5AEAB-6C53-48D7-849B-DF52FD792BDD}" type="datetime1">
              <a:rPr lang="ru-RU" smtClean="0"/>
              <a:pPr/>
              <a:t>07.02.2019</a:t>
            </a:fld>
            <a:endParaRPr lang="ru-RU"/>
          </a:p>
        </p:txBody>
      </p:sp>
    </p:spTree>
    <p:extLst>
      <p:ext uri="{BB962C8B-B14F-4D97-AF65-F5344CB8AC3E}">
        <p14:creationId xmlns="" xmlns:p14="http://schemas.microsoft.com/office/powerpoint/2010/main" val="1176858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r>
              <a:rPr lang="ru-RU" dirty="0" smtClean="0"/>
              <a:t>Налог на доходы физических лиц</a:t>
            </a:r>
            <a:r>
              <a:rPr lang="ru-RU" dirty="0"/>
              <a:t>. </a:t>
            </a:r>
            <a:endParaRPr lang="ru-RU" dirty="0" smtClean="0"/>
          </a:p>
          <a:p>
            <a:r>
              <a:rPr lang="ru-RU" dirty="0" smtClean="0"/>
              <a:t>Основным </a:t>
            </a:r>
            <a:r>
              <a:rPr lang="ru-RU" dirty="0"/>
              <a:t>плательщиком НДФЛ является АО «</a:t>
            </a:r>
            <a:r>
              <a:rPr lang="ru-RU" dirty="0" err="1"/>
              <a:t>Воткинский</a:t>
            </a:r>
            <a:r>
              <a:rPr lang="ru-RU" dirty="0"/>
              <a:t> завод» - 52% от общего объема поступлений НДФЛ. </a:t>
            </a:r>
            <a:endParaRPr lang="ru-RU" dirty="0" smtClean="0"/>
          </a:p>
          <a:p>
            <a:pPr algn="just"/>
            <a:r>
              <a:rPr lang="ru-RU" dirty="0" smtClean="0"/>
              <a:t>В </a:t>
            </a:r>
            <a:r>
              <a:rPr lang="ru-RU" dirty="0"/>
              <a:t>качестве  расчетной базы приняты поступления налога в 2018 году, ожидаемые изменения налоговой базы по основным налогоплательщикам и темпы  роста фонда оплаты труда на основе показателей Прогноза социально-экономического развития  муниципального образования «Город Воткинск на 2019-2021 годы.</a:t>
            </a:r>
          </a:p>
          <a:p>
            <a:pPr algn="just"/>
            <a:r>
              <a:rPr lang="ru-RU" dirty="0"/>
              <a:t>    </a:t>
            </a:r>
            <a:r>
              <a:rPr lang="ru-RU" dirty="0" smtClean="0"/>
              <a:t>По данным слайда видно, что прогноз составлен очень осторожно.   Причина заявленной динамики – устойчивый рост вычетов по данному налогу. Если за    2016 год вычетов заявлено 134 </a:t>
            </a:r>
            <a:r>
              <a:rPr lang="ru-RU" dirty="0" err="1" smtClean="0"/>
              <a:t>млн.руб</a:t>
            </a:r>
            <a:r>
              <a:rPr lang="ru-RU" dirty="0" smtClean="0"/>
              <a:t>., то за 2017 – уже 174 </a:t>
            </a:r>
            <a:r>
              <a:rPr lang="ru-RU" dirty="0" err="1" smtClean="0"/>
              <a:t>млн.руб</a:t>
            </a:r>
            <a:r>
              <a:rPr lang="ru-RU" dirty="0" smtClean="0"/>
              <a:t>.   Рост цен на жилье, медицинские услуги опосредованно через вычеты отражается на доходной части бюджета. </a:t>
            </a:r>
          </a:p>
          <a:p>
            <a:pPr algn="just"/>
            <a:r>
              <a:rPr lang="ru-RU" dirty="0" smtClean="0"/>
              <a:t>Следует отметить, что Минфин УР согласился с данным прогнозом.    </a:t>
            </a:r>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9</a:t>
            </a:fld>
            <a:endParaRPr lang="ru-RU" dirty="0"/>
          </a:p>
        </p:txBody>
      </p:sp>
      <p:sp>
        <p:nvSpPr>
          <p:cNvPr id="5" name="Дата 4"/>
          <p:cNvSpPr>
            <a:spLocks noGrp="1"/>
          </p:cNvSpPr>
          <p:nvPr>
            <p:ph type="dt" idx="11"/>
          </p:nvPr>
        </p:nvSpPr>
        <p:spPr/>
        <p:txBody>
          <a:bodyPr/>
          <a:lstStyle/>
          <a:p>
            <a:fld id="{B2CA27C0-1508-4BE8-AFD7-A5D3A3B13994}" type="datetime1">
              <a:rPr lang="ru-RU" smtClean="0"/>
              <a:pPr/>
              <a:t>07.02.2019</a:t>
            </a:fld>
            <a:endParaRPr lang="ru-RU"/>
          </a:p>
        </p:txBody>
      </p:sp>
    </p:spTree>
    <p:extLst>
      <p:ext uri="{BB962C8B-B14F-4D97-AF65-F5344CB8AC3E}">
        <p14:creationId xmlns="" xmlns:p14="http://schemas.microsoft.com/office/powerpoint/2010/main" val="1176858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lstStyle/>
          <a:p>
            <a:pPr algn="ctr">
              <a:lnSpc>
                <a:spcPct val="115000"/>
              </a:lnSpc>
              <a:spcAft>
                <a:spcPts val="0"/>
              </a:spcAft>
            </a:pPr>
            <a:r>
              <a:rPr lang="ru-RU" b="1" dirty="0">
                <a:latin typeface="Times New Roman"/>
                <a:ea typeface="Times New Roman"/>
                <a:cs typeface="Times New Roman"/>
              </a:rPr>
              <a:t>Акцизы по подакцизным товарам (продукции), реализуемым </a:t>
            </a:r>
            <a:endParaRPr lang="ru-RU" sz="1100" dirty="0">
              <a:ea typeface="Times New Roman"/>
              <a:cs typeface="Times New Roman"/>
            </a:endParaRPr>
          </a:p>
          <a:p>
            <a:pPr algn="ctr">
              <a:lnSpc>
                <a:spcPct val="115000"/>
              </a:lnSpc>
              <a:spcAft>
                <a:spcPts val="0"/>
              </a:spcAft>
            </a:pPr>
            <a:r>
              <a:rPr lang="ru-RU" b="1" dirty="0">
                <a:latin typeface="Times New Roman"/>
                <a:ea typeface="Times New Roman"/>
                <a:cs typeface="Times New Roman"/>
              </a:rPr>
              <a:t>    на территории РФ</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В соответствии с главой 22 Налогового кодекса Российской Федерации  поступления доходов от уплаты акцизов  на нефтепродукты на 2019 год представленные Управлением федерального казначейства по Удмуртской Республике прогнозируются в сумме 9 132 тыс. рублей (6 802 тыс. руб-2018), исходя из нормативов отчислений и  </a:t>
            </a:r>
            <a:r>
              <a:rPr lang="ru-RU" dirty="0" smtClean="0">
                <a:latin typeface="Times New Roman"/>
                <a:ea typeface="Times New Roman"/>
                <a:cs typeface="Times New Roman"/>
              </a:rPr>
              <a:t>протяженности.</a:t>
            </a:r>
            <a:endParaRPr lang="ru-RU" dirty="0">
              <a:latin typeface="Times New Roman"/>
              <a:ea typeface="Times New Roman"/>
              <a:cs typeface="Times New Roman"/>
            </a:endParaRPr>
          </a:p>
          <a:p>
            <a:pPr algn="just">
              <a:lnSpc>
                <a:spcPct val="115000"/>
              </a:lnSpc>
              <a:spcAft>
                <a:spcPts val="0"/>
              </a:spcAft>
            </a:pPr>
            <a:r>
              <a:rPr lang="ru-RU" sz="1100" dirty="0">
                <a:latin typeface="Times New Roman"/>
                <a:ea typeface="Times New Roman"/>
                <a:cs typeface="Times New Roman"/>
              </a:rPr>
              <a:t>Мы несколько лет работали над </a:t>
            </a:r>
            <a:r>
              <a:rPr lang="ru-RU" sz="1100" dirty="0" smtClean="0">
                <a:latin typeface="Times New Roman"/>
                <a:ea typeface="Times New Roman"/>
                <a:cs typeface="Times New Roman"/>
              </a:rPr>
              <a:t>вопросом увеличения протяженности дорог в статистических отчетах и   </a:t>
            </a:r>
            <a:r>
              <a:rPr lang="ru-RU" sz="1100" dirty="0">
                <a:latin typeface="Times New Roman"/>
                <a:ea typeface="Times New Roman"/>
                <a:cs typeface="Times New Roman"/>
              </a:rPr>
              <a:t>с </a:t>
            </a:r>
            <a:r>
              <a:rPr lang="ru-RU" sz="1100" dirty="0" smtClean="0">
                <a:latin typeface="Times New Roman"/>
                <a:ea typeface="Times New Roman"/>
                <a:cs typeface="Times New Roman"/>
              </a:rPr>
              <a:t>237,9 км показатель увеличен до 260,3 км., что привело к росту норматива.</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a:t>
            </a:r>
            <a:endParaRPr lang="ru-RU" sz="1100" dirty="0">
              <a:ea typeface="Times New Roman"/>
              <a:cs typeface="Times New Roman"/>
            </a:endParaRPr>
          </a:p>
          <a:p>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10</a:t>
            </a:fld>
            <a:endParaRPr lang="ru-RU" dirty="0"/>
          </a:p>
        </p:txBody>
      </p:sp>
      <p:sp>
        <p:nvSpPr>
          <p:cNvPr id="5" name="Дата 4"/>
          <p:cNvSpPr>
            <a:spLocks noGrp="1"/>
          </p:cNvSpPr>
          <p:nvPr>
            <p:ph type="dt" idx="11"/>
          </p:nvPr>
        </p:nvSpPr>
        <p:spPr/>
        <p:txBody>
          <a:bodyPr/>
          <a:lstStyle/>
          <a:p>
            <a:fld id="{FC08DA64-707A-46B4-974A-48EDE9B85EA9}" type="datetime1">
              <a:rPr lang="ru-RU" smtClean="0"/>
              <a:pPr/>
              <a:t>07.02.2019</a:t>
            </a:fld>
            <a:endParaRPr lang="ru-RU"/>
          </a:p>
        </p:txBody>
      </p:sp>
    </p:spTree>
    <p:extLst>
      <p:ext uri="{BB962C8B-B14F-4D97-AF65-F5344CB8AC3E}">
        <p14:creationId xmlns="" xmlns:p14="http://schemas.microsoft.com/office/powerpoint/2010/main" val="1176858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2975" y="746125"/>
            <a:ext cx="4972050" cy="3730625"/>
          </a:xfrm>
        </p:spPr>
      </p:sp>
      <p:sp>
        <p:nvSpPr>
          <p:cNvPr id="3" name="Заметки 2"/>
          <p:cNvSpPr>
            <a:spLocks noGrp="1"/>
          </p:cNvSpPr>
          <p:nvPr>
            <p:ph type="body" idx="1"/>
          </p:nvPr>
        </p:nvSpPr>
        <p:spPr/>
        <p:txBody>
          <a:bodyPr>
            <a:normAutofit/>
          </a:bodyPr>
          <a:lstStyle/>
          <a:p>
            <a:pPr>
              <a:lnSpc>
                <a:spcPct val="115000"/>
              </a:lnSpc>
              <a:spcAft>
                <a:spcPts val="0"/>
              </a:spcAft>
            </a:pPr>
            <a:r>
              <a:rPr lang="ru-RU" b="1" dirty="0">
                <a:latin typeface="Times New Roman"/>
                <a:ea typeface="Times New Roman"/>
                <a:cs typeface="Times New Roman"/>
              </a:rPr>
              <a:t>Единый налог на вмененный доход</a:t>
            </a:r>
            <a:endParaRPr lang="ru-RU" sz="1100" dirty="0">
              <a:ea typeface="Times New Roman"/>
              <a:cs typeface="Times New Roman"/>
            </a:endParaRPr>
          </a:p>
          <a:p>
            <a:pPr algn="ctr">
              <a:lnSpc>
                <a:spcPct val="115000"/>
              </a:lnSpc>
              <a:spcAft>
                <a:spcPts val="0"/>
              </a:spcAft>
            </a:pPr>
            <a:r>
              <a:rPr lang="ru-RU" dirty="0">
                <a:latin typeface="Times New Roman"/>
                <a:ea typeface="Times New Roman"/>
                <a:cs typeface="Times New Roman"/>
              </a:rPr>
              <a:t> </a:t>
            </a:r>
            <a:endParaRPr lang="ru-RU" sz="1100" dirty="0">
              <a:ea typeface="Times New Roman"/>
              <a:cs typeface="Times New Roman"/>
            </a:endParaRPr>
          </a:p>
          <a:p>
            <a:pPr algn="just">
              <a:lnSpc>
                <a:spcPct val="115000"/>
              </a:lnSpc>
              <a:spcAft>
                <a:spcPts val="0"/>
              </a:spcAft>
            </a:pPr>
            <a:r>
              <a:rPr lang="ru-RU" dirty="0">
                <a:latin typeface="Times New Roman"/>
                <a:ea typeface="Times New Roman"/>
                <a:cs typeface="Times New Roman"/>
              </a:rPr>
              <a:t>        Прогноз на 2019 год определен  в сумме 40 172 тыс. </a:t>
            </a:r>
            <a:r>
              <a:rPr lang="ru-RU" dirty="0" smtClean="0">
                <a:latin typeface="Times New Roman"/>
                <a:ea typeface="Times New Roman"/>
                <a:cs typeface="Times New Roman"/>
              </a:rPr>
              <a:t>рублей.  План 2018 года - 41</a:t>
            </a:r>
            <a:r>
              <a:rPr lang="ru-RU" dirty="0">
                <a:latin typeface="Times New Roman"/>
                <a:ea typeface="Times New Roman"/>
                <a:cs typeface="Times New Roman"/>
              </a:rPr>
              <a:t> 736 тыс. </a:t>
            </a:r>
            <a:r>
              <a:rPr lang="ru-RU" dirty="0" err="1" smtClean="0">
                <a:latin typeface="Times New Roman"/>
                <a:ea typeface="Times New Roman"/>
                <a:cs typeface="Times New Roman"/>
              </a:rPr>
              <a:t>руб</a:t>
            </a:r>
            <a:r>
              <a:rPr lang="ru-RU" dirty="0" smtClean="0">
                <a:latin typeface="Times New Roman"/>
                <a:ea typeface="Times New Roman"/>
                <a:cs typeface="Times New Roman"/>
              </a:rPr>
              <a:t>, ожидаемое фактическое исполнение – 33 </a:t>
            </a:r>
            <a:r>
              <a:rPr lang="ru-RU" dirty="0" err="1" smtClean="0">
                <a:latin typeface="Times New Roman"/>
                <a:ea typeface="Times New Roman"/>
                <a:cs typeface="Times New Roman"/>
              </a:rPr>
              <a:t>млн.руб</a:t>
            </a:r>
            <a:r>
              <a:rPr lang="ru-RU" dirty="0" smtClean="0">
                <a:latin typeface="Times New Roman"/>
                <a:ea typeface="Times New Roman"/>
                <a:cs typeface="Times New Roman"/>
              </a:rPr>
              <a:t>.</a:t>
            </a:r>
          </a:p>
          <a:p>
            <a:pPr algn="just">
              <a:lnSpc>
                <a:spcPct val="115000"/>
              </a:lnSpc>
              <a:spcAft>
                <a:spcPts val="0"/>
              </a:spcAft>
            </a:pPr>
            <a:r>
              <a:rPr lang="ru-RU" dirty="0" smtClean="0">
                <a:latin typeface="Times New Roman"/>
                <a:ea typeface="Times New Roman"/>
                <a:cs typeface="Times New Roman"/>
              </a:rPr>
              <a:t>Напомню, что на уровень поступлений 2018 года сказалась законодательно предоставленная возможность уменьшить сумму налога к уплате на расходы по приобретению ККТ. </a:t>
            </a:r>
            <a:r>
              <a:rPr lang="ru-RU" dirty="0">
                <a:latin typeface="Times New Roman"/>
                <a:ea typeface="Times New Roman"/>
                <a:cs typeface="Times New Roman"/>
              </a:rPr>
              <a:t>Мы с Вами в ноябре много обсуждали этот налог. Приняли непростое решение в части коэффициента А1. </a:t>
            </a:r>
            <a:endParaRPr lang="ru-RU" dirty="0" smtClean="0">
              <a:latin typeface="Times New Roman"/>
              <a:ea typeface="Times New Roman"/>
              <a:cs typeface="Times New Roman"/>
            </a:endParaRPr>
          </a:p>
          <a:p>
            <a:pPr algn="just">
              <a:lnSpc>
                <a:spcPct val="115000"/>
              </a:lnSpc>
              <a:spcAft>
                <a:spcPts val="0"/>
              </a:spcAft>
            </a:pPr>
            <a:r>
              <a:rPr lang="ru-RU" dirty="0">
                <a:latin typeface="Times New Roman"/>
                <a:ea typeface="Times New Roman"/>
                <a:cs typeface="Times New Roman"/>
              </a:rPr>
              <a:t>П</a:t>
            </a:r>
            <a:r>
              <a:rPr lang="ru-RU" dirty="0" smtClean="0">
                <a:latin typeface="Times New Roman"/>
                <a:ea typeface="Times New Roman"/>
                <a:cs typeface="Times New Roman"/>
              </a:rPr>
              <a:t>онимаем, что план достаточно напряженный. </a:t>
            </a:r>
          </a:p>
          <a:p>
            <a:pPr algn="just">
              <a:lnSpc>
                <a:spcPct val="115000"/>
              </a:lnSpc>
              <a:spcAft>
                <a:spcPts val="0"/>
              </a:spcAft>
            </a:pPr>
            <a:r>
              <a:rPr lang="ru-RU" dirty="0" smtClean="0">
                <a:latin typeface="Times New Roman"/>
                <a:ea typeface="Times New Roman"/>
                <a:cs typeface="Times New Roman"/>
              </a:rPr>
              <a:t>Поэтому как и договаривались, будем </a:t>
            </a:r>
            <a:r>
              <a:rPr lang="ru-RU" dirty="0" err="1" smtClean="0">
                <a:latin typeface="Times New Roman"/>
                <a:ea typeface="Times New Roman"/>
                <a:cs typeface="Times New Roman"/>
              </a:rPr>
              <a:t>мониторить</a:t>
            </a:r>
            <a:r>
              <a:rPr lang="ru-RU" dirty="0" smtClean="0">
                <a:latin typeface="Times New Roman"/>
                <a:ea typeface="Times New Roman"/>
                <a:cs typeface="Times New Roman"/>
              </a:rPr>
              <a:t> данный налогу в течение года и рассматривать на постоянных комиссиях, как динамику по налогоплательщикам, так и динамику поступлений налога.</a:t>
            </a:r>
          </a:p>
          <a:p>
            <a:endParaRPr lang="ru-RU" dirty="0" smtClean="0"/>
          </a:p>
          <a:p>
            <a:r>
              <a:rPr lang="ru-RU" dirty="0" smtClean="0"/>
              <a:t>Кроме ЕНВД к налогам в режиме специального налогообложения относится еще</a:t>
            </a:r>
          </a:p>
          <a:p>
            <a:pPr algn="ctr">
              <a:lnSpc>
                <a:spcPct val="115000"/>
              </a:lnSpc>
              <a:spcAft>
                <a:spcPts val="0"/>
              </a:spcAft>
            </a:pPr>
            <a:r>
              <a:rPr lang="ru-RU" b="1" dirty="0">
                <a:latin typeface="Times New Roman"/>
                <a:ea typeface="Times New Roman"/>
                <a:cs typeface="Times New Roman"/>
              </a:rPr>
              <a:t>Налог, взимаемый в связи с применением патентной системы налогообложения</a:t>
            </a:r>
            <a:endParaRPr lang="ru-RU" sz="1100" dirty="0">
              <a:ea typeface="Times New Roman"/>
              <a:cs typeface="Times New Roman"/>
            </a:endParaRPr>
          </a:p>
          <a:p>
            <a:pPr algn="just">
              <a:lnSpc>
                <a:spcPct val="115000"/>
              </a:lnSpc>
              <a:spcAft>
                <a:spcPts val="0"/>
              </a:spcAft>
            </a:pPr>
            <a:r>
              <a:rPr lang="ru-RU" b="1" dirty="0">
                <a:latin typeface="Times New Roman"/>
                <a:ea typeface="Times New Roman"/>
                <a:cs typeface="Times New Roman"/>
              </a:rPr>
              <a:t> </a:t>
            </a:r>
            <a:endParaRPr lang="ru-RU" sz="1100" dirty="0">
              <a:ea typeface="Times New Roman"/>
              <a:cs typeface="Times New Roman"/>
            </a:endParaRPr>
          </a:p>
          <a:p>
            <a:pPr algn="just">
              <a:lnSpc>
                <a:spcPct val="115000"/>
              </a:lnSpc>
              <a:spcAft>
                <a:spcPts val="1000"/>
              </a:spcAft>
            </a:pPr>
            <a:r>
              <a:rPr lang="ru-RU" dirty="0">
                <a:latin typeface="Times New Roman"/>
                <a:ea typeface="Times New Roman"/>
                <a:cs typeface="Times New Roman"/>
              </a:rPr>
              <a:t>        Прогноз поступлений рассчитан по данным </a:t>
            </a:r>
            <a:r>
              <a:rPr lang="ru-RU" dirty="0" smtClean="0">
                <a:latin typeface="Times New Roman"/>
                <a:ea typeface="Times New Roman"/>
                <a:cs typeface="Times New Roman"/>
              </a:rPr>
              <a:t>налоговой инспекции </a:t>
            </a:r>
            <a:r>
              <a:rPr lang="ru-RU" dirty="0">
                <a:latin typeface="Times New Roman"/>
                <a:ea typeface="Times New Roman"/>
                <a:cs typeface="Times New Roman"/>
              </a:rPr>
              <a:t>сумме 6 735 тыс. рублей (6 200 тыс. руб.-2018). Норматив отчислений  в Бюджет - 100%.  </a:t>
            </a:r>
            <a:r>
              <a:rPr lang="ru-RU" dirty="0" err="1">
                <a:latin typeface="Times New Roman"/>
                <a:ea typeface="Times New Roman"/>
                <a:cs typeface="Times New Roman"/>
              </a:rPr>
              <a:t>Патенщиков</a:t>
            </a:r>
            <a:r>
              <a:rPr lang="ru-RU" dirty="0">
                <a:latin typeface="Times New Roman"/>
                <a:ea typeface="Times New Roman"/>
                <a:cs typeface="Times New Roman"/>
              </a:rPr>
              <a:t> -  278</a:t>
            </a:r>
            <a:endParaRPr lang="ru-RU" sz="1100" dirty="0">
              <a:ea typeface="Times New Roman"/>
              <a:cs typeface="Times New Roman"/>
            </a:endParaRPr>
          </a:p>
          <a:p>
            <a:endParaRPr lang="ru-RU" dirty="0"/>
          </a:p>
        </p:txBody>
      </p:sp>
      <p:sp>
        <p:nvSpPr>
          <p:cNvPr id="4" name="Номер слайда 3"/>
          <p:cNvSpPr>
            <a:spLocks noGrp="1"/>
          </p:cNvSpPr>
          <p:nvPr>
            <p:ph type="sldNum" sz="quarter" idx="10"/>
          </p:nvPr>
        </p:nvSpPr>
        <p:spPr/>
        <p:txBody>
          <a:bodyPr/>
          <a:lstStyle/>
          <a:p>
            <a:fld id="{BCD6F54A-56DE-41B7-BE1D-1DBF1409EFF9}" type="slidenum">
              <a:rPr lang="ru-RU" smtClean="0"/>
              <a:pPr/>
              <a:t>11</a:t>
            </a:fld>
            <a:endParaRPr lang="ru-RU" dirty="0"/>
          </a:p>
        </p:txBody>
      </p:sp>
      <p:sp>
        <p:nvSpPr>
          <p:cNvPr id="5" name="Дата 4"/>
          <p:cNvSpPr>
            <a:spLocks noGrp="1"/>
          </p:cNvSpPr>
          <p:nvPr>
            <p:ph type="dt" idx="11"/>
          </p:nvPr>
        </p:nvSpPr>
        <p:spPr/>
        <p:txBody>
          <a:bodyPr/>
          <a:lstStyle/>
          <a:p>
            <a:fld id="{E07C504A-225E-4FD4-805C-9E4B5A333DED}" type="datetime1">
              <a:rPr lang="ru-RU" smtClean="0"/>
              <a:pPr/>
              <a:t>07.02.2019</a:t>
            </a:fld>
            <a:endParaRPr lang="ru-RU"/>
          </a:p>
        </p:txBody>
      </p:sp>
    </p:spTree>
    <p:extLst>
      <p:ext uri="{BB962C8B-B14F-4D97-AF65-F5344CB8AC3E}">
        <p14:creationId xmlns="" xmlns:p14="http://schemas.microsoft.com/office/powerpoint/2010/main" val="1176858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BE71268-E145-4250-8514-D43C4C07D958}" type="datetime1">
              <a:rPr lang="ru-RU" smtClean="0"/>
              <a:pPr/>
              <a:t>07.02.2019</a:t>
            </a:fld>
            <a:endParaRPr lang="en-US"/>
          </a:p>
        </p:txBody>
      </p:sp>
      <p:sp>
        <p:nvSpPr>
          <p:cNvPr id="17" name="Нижний колонтитул 16"/>
          <p:cNvSpPr>
            <a:spLocks noGrp="1"/>
          </p:cNvSpPr>
          <p:nvPr>
            <p:ph type="ftr" sz="quarter" idx="11"/>
          </p:nvPr>
        </p:nvSpPr>
        <p:spPr>
          <a:xfrm>
            <a:off x="2085393" y="236540"/>
            <a:ext cx="5867400" cy="365125"/>
          </a:xfrm>
        </p:spPr>
        <p:txBody>
          <a:bodyPr/>
          <a:lstStyle>
            <a:lvl1pPr algn="r">
              <a:defRPr>
                <a:solidFill>
                  <a:schemeClr val="tx2"/>
                </a:solidFill>
              </a:defRPr>
            </a:lvl1pPr>
          </a:lstStyle>
          <a:p>
            <a:endParaRPr lang="en-US"/>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C880846-CDD9-4B4E-BB2B-39EA925DD484}" type="datetime1">
              <a:rPr lang="ru-RU" smtClean="0"/>
              <a:pPr/>
              <a:t>07.02.2019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2"/>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1"/>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4"/>
            <a:ext cx="2209800" cy="365125"/>
          </a:xfrm>
        </p:spPr>
        <p:txBody>
          <a:bodyPr/>
          <a:lstStyle/>
          <a:p>
            <a:fld id="{CBFAE901-DF44-44ED-89FE-CA738A42DBE3}" type="datetime1">
              <a:rPr lang="ru-RU" smtClean="0"/>
              <a:pPr/>
              <a:t>07.02.2019</a:t>
            </a:fld>
            <a:endParaRPr lang="en-US"/>
          </a:p>
        </p:txBody>
      </p:sp>
      <p:sp>
        <p:nvSpPr>
          <p:cNvPr id="5" name="Нижний колонтитул 4"/>
          <p:cNvSpPr>
            <a:spLocks noGrp="1"/>
          </p:cNvSpPr>
          <p:nvPr>
            <p:ph type="ftr" sz="quarter" idx="11"/>
          </p:nvPr>
        </p:nvSpPr>
        <p:spPr>
          <a:xfrm>
            <a:off x="457203" y="6248209"/>
            <a:ext cx="5573483" cy="365125"/>
          </a:xfrm>
        </p:spPr>
        <p:txBody>
          <a:bodyPr/>
          <a:lstStyle/>
          <a:p>
            <a:endParaRPr lang="en-US"/>
          </a:p>
        </p:txBody>
      </p:sp>
      <p:sp>
        <p:nvSpPr>
          <p:cNvPr id="7" name="Прямоугольник 6"/>
          <p:cNvSpPr/>
          <p:nvPr/>
        </p:nvSpPr>
        <p:spPr bwMode="white">
          <a:xfrm>
            <a:off x="6096319"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9"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9"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9" y="144463"/>
            <a:ext cx="533400" cy="244476"/>
          </a:xfrm>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39279E06-2FEA-40A8-B4E5-BE1771C307A4}" type="datetime1">
              <a:rPr lang="ru-RU" smtClean="0"/>
              <a:pPr/>
              <a:t>07.02.2019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A483448D-3A78-4528-A469-B745A65DA480}" type="slidenum">
              <a:rPr lang="en-US" smtClean="0"/>
              <a:pPr/>
              <a:t>‹#›</a:t>
            </a:fld>
            <a:endParaRPr lang="en-US"/>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2" y="2743202"/>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8324ED43-4135-48C2-977F-2745714F3F5F}" type="datetime1">
              <a:rPr lang="ru-RU" smtClean="0"/>
              <a:pPr/>
              <a:t>07.02.2019</a:t>
            </a:fld>
            <a:endParaRPr lang="en-US"/>
          </a:p>
        </p:txBody>
      </p:sp>
      <p:sp>
        <p:nvSpPr>
          <p:cNvPr id="13" name="Номер слайда 12"/>
          <p:cNvSpPr>
            <a:spLocks noGrp="1"/>
          </p:cNvSpPr>
          <p:nvPr>
            <p:ph type="sldNum" sz="quarter" idx="11"/>
          </p:nvPr>
        </p:nvSpPr>
        <p:spPr>
          <a:xfrm>
            <a:off x="0" y="1752601"/>
            <a:ext cx="1295400" cy="701676"/>
          </a:xfrm>
        </p:spPr>
        <p:txBody>
          <a:bodyPr>
            <a:noAutofit/>
          </a:bodyPr>
          <a:lstStyle>
            <a:lvl1pPr>
              <a:defRPr sz="2400">
                <a:solidFill>
                  <a:srgbClr val="FFFFFF"/>
                </a:solidFill>
              </a:defRPr>
            </a:lvl1pPr>
          </a:lstStyle>
          <a:p>
            <a:fld id="{A483448D-3A78-4528-A469-B745A65DA480}" type="slidenum">
              <a:rPr lang="en-US" smtClean="0"/>
              <a:pPr/>
              <a:t>‹#›</a:t>
            </a:fld>
            <a:endParaRPr lang="en-US"/>
          </a:p>
        </p:txBody>
      </p:sp>
      <p:sp>
        <p:nvSpPr>
          <p:cNvPr id="14" name="Нижний колонтитул 13"/>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FC6C02EB-3518-4BD2-9AB0-C6127FB962DC}" type="datetime1">
              <a:rPr lang="ru-RU" smtClean="0"/>
              <a:pPr/>
              <a:t>07.02.2019</a:t>
            </a:fld>
            <a:endParaRPr lang="en-US"/>
          </a:p>
        </p:txBody>
      </p:sp>
      <p:sp>
        <p:nvSpPr>
          <p:cNvPr id="10" name="Номер слайда 9"/>
          <p:cNvSpPr>
            <a:spLocks noGrp="1"/>
          </p:cNvSpPr>
          <p:nvPr>
            <p:ph type="sldNum" sz="quarter" idx="16"/>
          </p:nvPr>
        </p:nvSpPr>
        <p:spPr/>
        <p:txBody>
          <a:bodyPr rtlCol="0"/>
          <a:lstStyle/>
          <a:p>
            <a:fld id="{A483448D-3A78-4528-A469-B745A65DA480}" type="slidenum">
              <a:rPr lang="en-US" smtClean="0"/>
              <a:pPr/>
              <a:t>‹#›</a:t>
            </a:fld>
            <a:endParaRPr lang="en-US"/>
          </a:p>
        </p:txBody>
      </p:sp>
      <p:sp>
        <p:nvSpPr>
          <p:cNvPr id="12" name="Нижний колонтитул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1"/>
            <a:ext cx="8153400" cy="869951"/>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97819EE2-B585-4BA6-BB31-7E780C8A5EA1}" type="datetime1">
              <a:rPr lang="ru-RU" smtClean="0"/>
              <a:pPr/>
              <a:t>07.02.2019</a:t>
            </a:fld>
            <a:endParaRPr lang="en-US"/>
          </a:p>
        </p:txBody>
      </p:sp>
      <p:sp>
        <p:nvSpPr>
          <p:cNvPr id="12" name="Номер слайда 11"/>
          <p:cNvSpPr>
            <a:spLocks noGrp="1"/>
          </p:cNvSpPr>
          <p:nvPr>
            <p:ph type="sldNum" sz="quarter" idx="16"/>
          </p:nvPr>
        </p:nvSpPr>
        <p:spPr/>
        <p:txBody>
          <a:bodyPr rtlCol="0"/>
          <a:lstStyle/>
          <a:p>
            <a:fld id="{A483448D-3A78-4528-A469-B745A65DA480}" type="slidenum">
              <a:rPr lang="en-US" smtClean="0"/>
              <a:pPr/>
              <a:t>‹#›</a:t>
            </a:fld>
            <a:endParaRPr lang="en-US"/>
          </a:p>
        </p:txBody>
      </p:sp>
      <p:sp>
        <p:nvSpPr>
          <p:cNvPr id="14" name="Нижний колонтитул 13"/>
          <p:cNvSpPr>
            <a:spLocks noGrp="1"/>
          </p:cNvSpPr>
          <p:nvPr>
            <p:ph type="ftr" sz="quarter" idx="17"/>
          </p:nvPr>
        </p:nvSpPr>
        <p:spPr/>
        <p:txBody>
          <a:bodyPr rtlCol="0"/>
          <a:lstStyle/>
          <a:p>
            <a:endParaRPr lang="en-US"/>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CB1301EE-4D9E-443D-8CF5-557CA4E8C1A0}" type="datetime1">
              <a:rPr lang="ru-RU" smtClean="0"/>
              <a:pPr/>
              <a:t>07.02.2019</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5CC4E0B-06D7-4D33-A4DA-1924388E7E05}" type="datetime1">
              <a:rPr lang="ru-RU" smtClean="0"/>
              <a:pPr/>
              <a:t>07.02.2019</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1"/>
            <a:ext cx="8077200" cy="869951"/>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200193EC-B75C-46A2-9BCF-806549D9F759}" type="datetime1">
              <a:rPr lang="ru-RU" smtClean="0"/>
              <a:pPr/>
              <a:t>07.02.2019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A483448D-3A78-4528-A469-B745A65DA480}" type="slidenum">
              <a:rPr lang="en-US" smtClean="0"/>
              <a:pPr/>
              <a:t>‹#›</a:t>
            </a:fld>
            <a:endParaRPr lang="en-US"/>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1"/>
            <a:ext cx="2667000" cy="365125"/>
          </a:xfrm>
        </p:spPr>
        <p:txBody>
          <a:bodyPr rtlCol="0"/>
          <a:lstStyle/>
          <a:p>
            <a:fld id="{24BEC21E-0B78-4C5C-8A3A-B598484A26A6}" type="datetime1">
              <a:rPr lang="ru-RU" smtClean="0"/>
              <a:pPr/>
              <a:t>07.02.2019</a:t>
            </a:fld>
            <a:endParaRPr lang="en-US"/>
          </a:p>
        </p:txBody>
      </p:sp>
      <p:sp>
        <p:nvSpPr>
          <p:cNvPr id="13" name="Номер слайда 12"/>
          <p:cNvSpPr>
            <a:spLocks noGrp="1"/>
          </p:cNvSpPr>
          <p:nvPr>
            <p:ph type="sldNum" sz="quarter" idx="11"/>
          </p:nvPr>
        </p:nvSpPr>
        <p:spPr>
          <a:xfrm>
            <a:off x="0" y="4667249"/>
            <a:ext cx="1447800" cy="663579"/>
          </a:xfrm>
        </p:spPr>
        <p:txBody>
          <a:bodyPr rtlCol="0"/>
          <a:lstStyle>
            <a:lvl1pPr>
              <a:defRPr sz="2800"/>
            </a:lvl1pPr>
          </a:lstStyle>
          <a:p>
            <a:fld id="{A483448D-3A78-4528-A469-B745A65DA480}" type="slidenum">
              <a:rPr lang="en-US" smtClean="0"/>
              <a:pPr/>
              <a:t>‹#›</a:t>
            </a:fld>
            <a:endParaRPr lang="en-US"/>
          </a:p>
        </p:txBody>
      </p:sp>
      <p:sp>
        <p:nvSpPr>
          <p:cNvPr id="14" name="Нижний колонтитул 13"/>
          <p:cNvSpPr>
            <a:spLocks noGrp="1"/>
          </p:cNvSpPr>
          <p:nvPr>
            <p:ph type="ftr" sz="quarter" idx="12"/>
          </p:nvPr>
        </p:nvSpPr>
        <p:spPr>
          <a:xfrm>
            <a:off x="1600200" y="6248208"/>
            <a:ext cx="4572000" cy="365125"/>
          </a:xfrm>
        </p:spPr>
        <p:txBody>
          <a:bodyPr rtlCol="0"/>
          <a:lstStyle/>
          <a:p>
            <a:endParaRPr lang="en-US"/>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82000"/>
            <a:lum/>
          </a:blip>
          <a:srcRect/>
          <a:stretch>
            <a:fillRect t="-13000" b="-13000"/>
          </a:stretch>
        </a:blipFill>
        <a:effectLst/>
      </p:bgPr>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1"/>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1E8B263-DF8D-4771-A920-1EC93A87536D}" type="datetime1">
              <a:rPr lang="ru-RU" smtClean="0"/>
              <a:pPr/>
              <a:t>07.02.2019</a:t>
            </a:fld>
            <a:endParaRPr lang="en-US"/>
          </a:p>
        </p:txBody>
      </p:sp>
      <p:sp>
        <p:nvSpPr>
          <p:cNvPr id="3" name="Нижний колонтитул 2"/>
          <p:cNvSpPr>
            <a:spLocks noGrp="1"/>
          </p:cNvSpPr>
          <p:nvPr>
            <p:ph type="ftr" sz="quarter" idx="3"/>
          </p:nvPr>
        </p:nvSpPr>
        <p:spPr>
          <a:xfrm>
            <a:off x="609602" y="6248208"/>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49" y="1280160"/>
            <a:ext cx="8553451"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3"/>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ru.wikipedia.org/wiki/%D0%9B%D0%B0%D1%82%D0%B8%D0%BD%D1%81%D0%BA%D0%B8%D0%B9_%D1%8F%D0%B7%D1%8B%D0%BA" TargetMode="External"/><Relationship Id="rId2" Type="http://schemas.openxmlformats.org/officeDocument/2006/relationships/hyperlink" Target="http://budget.mos.ru/glossary"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ru.wikipedia.org/wiki/%D0%9B%D0%B0%D1%82%D1%8B%D0%BD%D1%8C" TargetMode="External"/><Relationship Id="rId4" Type="http://schemas.openxmlformats.org/officeDocument/2006/relationships/hyperlink" Target="http://ru.wikipedia.org/wiki/%D0%A2%D1%80%D0%B0%D0%BD%D1%81%D1%84%D0%B5%D1%80%D1%82"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_____Microsoft_Office_Excel_97-20031.xls"/><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minfin28votkinsk@yandex.ru"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 descr="Picture 2"/>
          <p:cNvPicPr>
            <a:picLocks noChangeAspect="1"/>
          </p:cNvPicPr>
          <p:nvPr/>
        </p:nvPicPr>
        <p:blipFill>
          <a:blip r:embed="rId3" cstate="email">
            <a:extLst>
              <a:ext uri="{28A0092B-C50C-407E-A947-70E740481C1C}">
                <a14:useLocalDpi xmlns="" xmlns:a14="http://schemas.microsoft.com/office/drawing/2010/main"/>
              </a:ext>
            </a:extLst>
          </a:blip>
          <a:stretch>
            <a:fillRect/>
          </a:stretch>
        </p:blipFill>
        <p:spPr>
          <a:xfrm>
            <a:off x="0" y="1498600"/>
            <a:ext cx="9144000" cy="4572000"/>
          </a:xfrm>
          <a:prstGeom prst="rect">
            <a:avLst/>
          </a:prstGeom>
          <a:ln w="12700">
            <a:miter lim="400000"/>
          </a:ln>
        </p:spPr>
      </p:pic>
      <p:sp>
        <p:nvSpPr>
          <p:cNvPr id="8" name="AutoShape 19"/>
          <p:cNvSpPr>
            <a:spLocks noChangeArrowheads="1"/>
          </p:cNvSpPr>
          <p:nvPr/>
        </p:nvSpPr>
        <p:spPr bwMode="auto">
          <a:xfrm>
            <a:off x="0" y="0"/>
            <a:ext cx="4648200" cy="990600"/>
          </a:xfrm>
          <a:prstGeom prst="horizontalScroll">
            <a:avLst>
              <a:gd name="adj" fmla="val 12500"/>
            </a:avLst>
          </a:prstGeom>
          <a:solidFill>
            <a:srgbClr val="C00000"/>
          </a:solidFill>
          <a:ln w="12700" algn="ctr">
            <a:solidFill>
              <a:srgbClr val="FFCC00"/>
            </a:solidFill>
            <a:round/>
            <a:headEnd/>
            <a:tailEnd/>
          </a:ln>
          <a:effectLst>
            <a:glow rad="63500">
              <a:schemeClr val="accent3">
                <a:satMod val="175000"/>
                <a:alpha val="40000"/>
              </a:schemeClr>
            </a:glow>
          </a:effectLst>
        </p:spPr>
        <p:txBody>
          <a:bodyPr lIns="90000" tIns="46800" rIns="90000" bIns="46800" anchor="ctr"/>
          <a:lstStyle/>
          <a:p>
            <a:endParaRPr lang="ru-RU" altLang="ru-RU" dirty="0"/>
          </a:p>
        </p:txBody>
      </p:sp>
      <p:sp>
        <p:nvSpPr>
          <p:cNvPr id="10" name="Text Box 22"/>
          <p:cNvSpPr txBox="1">
            <a:spLocks noChangeArrowheads="1"/>
          </p:cNvSpPr>
          <p:nvPr/>
        </p:nvSpPr>
        <p:spPr bwMode="auto">
          <a:xfrm>
            <a:off x="457200" y="177800"/>
            <a:ext cx="4191000" cy="762000"/>
          </a:xfrm>
          <a:prstGeom prst="rect">
            <a:avLst/>
          </a:prstGeom>
          <a:noFill/>
          <a:ln w="9525" algn="in">
            <a:noFill/>
            <a:miter lim="800000"/>
            <a:headEnd/>
            <a:tailEnd/>
          </a:ln>
        </p:spPr>
        <p:txBody>
          <a:bodyPr lIns="36576" tIns="36576" rIns="36576" bIns="36576"/>
          <a:lstStyle/>
          <a:p>
            <a:pPr algn="ctr"/>
            <a:r>
              <a:rPr lang="ru-RU" altLang="ru-RU" sz="1400" b="1" dirty="0">
                <a:ln>
                  <a:solidFill>
                    <a:schemeClr val="accent1"/>
                  </a:solidFill>
                </a:ln>
                <a:solidFill>
                  <a:srgbClr val="FFFF00"/>
                </a:solidFill>
                <a:effectLst>
                  <a:glow rad="63500">
                    <a:schemeClr val="accent6">
                      <a:satMod val="175000"/>
                      <a:alpha val="40000"/>
                    </a:schemeClr>
                  </a:glow>
                </a:effectLst>
                <a:latin typeface="Verdana" pitchFamily="34" charset="0"/>
                <a:ea typeface="Verdana" pitchFamily="34" charset="0"/>
                <a:cs typeface="Verdana" pitchFamily="34" charset="0"/>
              </a:rPr>
              <a:t>Муниципальное образование </a:t>
            </a:r>
          </a:p>
          <a:p>
            <a:pPr algn="ctr"/>
            <a:r>
              <a:rPr lang="ru-RU" altLang="ru-RU" sz="1400" b="1" dirty="0">
                <a:ln>
                  <a:solidFill>
                    <a:schemeClr val="accent1"/>
                  </a:solidFill>
                </a:ln>
                <a:solidFill>
                  <a:srgbClr val="FFFF00"/>
                </a:solidFill>
                <a:effectLst>
                  <a:glow rad="63500">
                    <a:schemeClr val="accent6">
                      <a:satMod val="175000"/>
                      <a:alpha val="40000"/>
                    </a:schemeClr>
                  </a:glow>
                </a:effectLst>
                <a:latin typeface="Verdana" pitchFamily="34" charset="0"/>
                <a:ea typeface="Verdana" pitchFamily="34" charset="0"/>
                <a:cs typeface="Verdana" pitchFamily="34" charset="0"/>
              </a:rPr>
              <a:t>«Город Воткинск» </a:t>
            </a:r>
          </a:p>
        </p:txBody>
      </p:sp>
      <p:sp>
        <p:nvSpPr>
          <p:cNvPr id="13" name="AutoShape 21"/>
          <p:cNvSpPr>
            <a:spLocks noChangeArrowheads="1"/>
          </p:cNvSpPr>
          <p:nvPr/>
        </p:nvSpPr>
        <p:spPr bwMode="auto">
          <a:xfrm flipH="1">
            <a:off x="4648200" y="0"/>
            <a:ext cx="4495800" cy="990600"/>
          </a:xfrm>
          <a:prstGeom prst="horizontalScroll">
            <a:avLst>
              <a:gd name="adj" fmla="val 12500"/>
            </a:avLst>
          </a:prstGeom>
          <a:solidFill>
            <a:srgbClr val="0070C0"/>
          </a:solidFill>
          <a:ln w="12700" algn="ctr">
            <a:solidFill>
              <a:srgbClr val="FFCC00"/>
            </a:solidFill>
            <a:round/>
            <a:headEnd/>
            <a:tailEnd/>
          </a:ln>
          <a:effectLst>
            <a:glow rad="63500">
              <a:schemeClr val="accent3">
                <a:satMod val="175000"/>
                <a:alpha val="40000"/>
              </a:schemeClr>
            </a:glow>
          </a:effectLst>
        </p:spPr>
        <p:txBody>
          <a:bodyPr lIns="90000" tIns="46800" rIns="90000" bIns="46800" anchor="ctr"/>
          <a:lstStyle/>
          <a:p>
            <a:endParaRPr lang="ru-RU" altLang="ru-RU" dirty="0"/>
          </a:p>
        </p:txBody>
      </p:sp>
      <p:sp>
        <p:nvSpPr>
          <p:cNvPr id="14" name="Подзаголовок 13"/>
          <p:cNvSpPr>
            <a:spLocks noGrp="1"/>
          </p:cNvSpPr>
          <p:nvPr>
            <p:ph type="subTitle" idx="1"/>
          </p:nvPr>
        </p:nvSpPr>
        <p:spPr>
          <a:xfrm>
            <a:off x="4953000" y="177800"/>
            <a:ext cx="3429000" cy="685800"/>
          </a:xfrm>
        </p:spPr>
        <p:txBody>
          <a:bodyPr>
            <a:normAutofit/>
          </a:bodyPr>
          <a:lstStyle/>
          <a:p>
            <a:pPr algn="ctr"/>
            <a:r>
              <a:rPr lang="ru-RU" altLang="ru-RU" sz="1400" b="1" dirty="0" smtClean="0">
                <a:ln>
                  <a:solidFill>
                    <a:schemeClr val="accent1"/>
                  </a:solidFill>
                </a:ln>
                <a:solidFill>
                  <a:srgbClr val="FFFF00"/>
                </a:solidFill>
                <a:effectLst>
                  <a:glow rad="63500">
                    <a:schemeClr val="accent6">
                      <a:satMod val="175000"/>
                      <a:alpha val="40000"/>
                    </a:schemeClr>
                  </a:glow>
                </a:effectLst>
                <a:latin typeface="Verdana" pitchFamily="34" charset="0"/>
                <a:ea typeface="Verdana" pitchFamily="34" charset="0"/>
                <a:cs typeface="Verdana" pitchFamily="34" charset="0"/>
              </a:rPr>
              <a:t>Удмуртская Республика</a:t>
            </a:r>
            <a:endParaRPr lang="ru-RU" altLang="ru-RU" sz="1400" b="1" dirty="0">
              <a:ln>
                <a:solidFill>
                  <a:schemeClr val="accent1"/>
                </a:solidFill>
              </a:ln>
              <a:solidFill>
                <a:srgbClr val="FFFF00"/>
              </a:solidFill>
              <a:effectLst>
                <a:glow rad="63500">
                  <a:schemeClr val="accent6">
                    <a:satMod val="175000"/>
                    <a:alpha val="40000"/>
                  </a:schemeClr>
                </a:glow>
              </a:effectLst>
              <a:latin typeface="Verdana" pitchFamily="34" charset="0"/>
              <a:ea typeface="Verdana" pitchFamily="34" charset="0"/>
              <a:cs typeface="Verdana" pitchFamily="34" charset="0"/>
            </a:endParaRPr>
          </a:p>
        </p:txBody>
      </p:sp>
      <p:pic>
        <p:nvPicPr>
          <p:cNvPr id="15" name="Picture 3" descr="gerb"/>
          <p:cNvPicPr>
            <a:picLocks noChangeAspect="1" noChangeArrowheads="1"/>
          </p:cNvPicPr>
          <p:nvPr/>
        </p:nvPicPr>
        <p:blipFill>
          <a:blip r:embed="rId4" cstate="print"/>
          <a:srcRect/>
          <a:stretch>
            <a:fillRect/>
          </a:stretch>
        </p:blipFill>
        <p:spPr bwMode="auto">
          <a:xfrm>
            <a:off x="152400" y="152401"/>
            <a:ext cx="838200" cy="1465729"/>
          </a:xfrm>
          <a:prstGeom prst="rect">
            <a:avLst/>
          </a:prstGeom>
          <a:ln>
            <a:noFill/>
          </a:ln>
          <a:effectLst>
            <a:glow rad="63500">
              <a:schemeClr val="accent4">
                <a:satMod val="175000"/>
                <a:alpha val="40000"/>
              </a:schemeClr>
            </a:glow>
            <a:outerShdw blurRad="76200" dir="13500000" sy="23000" kx="1200000" algn="br" rotWithShape="0">
              <a:prstClr val="black">
                <a:alpha val="20000"/>
              </a:prstClr>
            </a:outerShdw>
          </a:effectLst>
        </p:spPr>
      </p:pic>
      <p:sp>
        <p:nvSpPr>
          <p:cNvPr id="12" name="Text Box 22"/>
          <p:cNvSpPr txBox="1">
            <a:spLocks noChangeArrowheads="1"/>
          </p:cNvSpPr>
          <p:nvPr/>
        </p:nvSpPr>
        <p:spPr bwMode="auto">
          <a:xfrm>
            <a:off x="2362200" y="6096000"/>
            <a:ext cx="6629400" cy="762000"/>
          </a:xfrm>
          <a:prstGeom prst="rect">
            <a:avLst/>
          </a:prstGeom>
          <a:noFill/>
          <a:ln w="9525" algn="in">
            <a:noFill/>
            <a:miter lim="800000"/>
            <a:headEnd/>
            <a:tailEnd/>
          </a:ln>
        </p:spPr>
        <p:txBody>
          <a:bodyPr lIns="36576" tIns="36576" rIns="36576" bIns="36576"/>
          <a:lstStyle/>
          <a:p>
            <a:pPr algn="just"/>
            <a:r>
              <a:rPr lang="ru-RU" altLang="ru-RU" sz="1600" dirty="0" smtClean="0">
                <a:ln>
                  <a:solidFill>
                    <a:srgbClr val="FFFF00"/>
                  </a:solidFill>
                </a:ln>
                <a:solidFill>
                  <a:srgbClr val="FFC000"/>
                </a:solidFill>
                <a:effectLst>
                  <a:glow rad="63500">
                    <a:schemeClr val="accent6">
                      <a:satMod val="175000"/>
                      <a:alpha val="40000"/>
                    </a:schemeClr>
                  </a:glow>
                  <a:outerShdw blurRad="38100" dist="38100" dir="2700000" algn="tl">
                    <a:srgbClr val="000000">
                      <a:alpha val="43137"/>
                    </a:srgbClr>
                  </a:outerShdw>
                </a:effectLst>
                <a:latin typeface="Tahoma" pitchFamily="34" charset="0"/>
                <a:ea typeface="Tahoma" pitchFamily="34" charset="0"/>
                <a:cs typeface="Tahoma" pitchFamily="34" charset="0"/>
              </a:rPr>
              <a:t>Докладчик: - Зам. Главы Администрации по экономике, финансам и      </a:t>
            </a:r>
          </a:p>
          <a:p>
            <a:pPr algn="just"/>
            <a:r>
              <a:rPr lang="ru-RU" altLang="ru-RU" sz="1600" dirty="0" smtClean="0">
                <a:ln>
                  <a:solidFill>
                    <a:srgbClr val="FFFF00"/>
                  </a:solidFill>
                </a:ln>
                <a:solidFill>
                  <a:srgbClr val="FFC000"/>
                </a:solidFill>
                <a:effectLst>
                  <a:glow rad="63500">
                    <a:schemeClr val="accent6">
                      <a:satMod val="175000"/>
                      <a:alpha val="40000"/>
                    </a:schemeClr>
                  </a:glow>
                  <a:outerShdw blurRad="38100" dist="38100" dir="2700000" algn="tl">
                    <a:srgbClr val="000000">
                      <a:alpha val="43137"/>
                    </a:srgbClr>
                  </a:outerShdw>
                </a:effectLst>
                <a:latin typeface="Tahoma" pitchFamily="34" charset="0"/>
                <a:ea typeface="Tahoma" pitchFamily="34" charset="0"/>
                <a:cs typeface="Tahoma" pitchFamily="34" charset="0"/>
              </a:rPr>
              <a:t>                    инвестициям  О.Ю.Сорокина </a:t>
            </a:r>
            <a:endParaRPr lang="ru-RU" altLang="ru-RU" sz="1600" dirty="0">
              <a:ln>
                <a:solidFill>
                  <a:srgbClr val="FFFF00"/>
                </a:solidFill>
              </a:ln>
              <a:solidFill>
                <a:srgbClr val="FFC000"/>
              </a:solidFill>
              <a:effectLst>
                <a:glow rad="63500">
                  <a:schemeClr val="accent6">
                    <a:satMod val="175000"/>
                    <a:alpha val="40000"/>
                  </a:schemeClr>
                </a:glow>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16" name="Дата 15"/>
          <p:cNvSpPr>
            <a:spLocks noGrp="1"/>
          </p:cNvSpPr>
          <p:nvPr>
            <p:ph type="dt" sz="half" idx="10"/>
          </p:nvPr>
        </p:nvSpPr>
        <p:spPr>
          <a:xfrm>
            <a:off x="7848600" y="6477000"/>
            <a:ext cx="1600200" cy="381000"/>
          </a:xfrm>
        </p:spPr>
        <p:txBody>
          <a:bodyPr/>
          <a:lstStyle/>
          <a:p>
            <a:fld id="{F9E40028-8892-40B2-8DE1-0A6DB4E6FE31}" type="datetime1">
              <a:rPr lang="ru-RU" sz="1200" smtClean="0">
                <a:latin typeface="Tahoma" pitchFamily="34" charset="0"/>
                <a:cs typeface="Tahoma" pitchFamily="34" charset="0"/>
              </a:rPr>
              <a:pPr/>
              <a:t>07.02.2019</a:t>
            </a:fld>
            <a:endParaRPr lang="en-US" sz="1200" dirty="0">
              <a:latin typeface="Tahoma" pitchFamily="34" charset="0"/>
              <a:cs typeface="Tahoma" pitchFamily="34" charset="0"/>
            </a:endParaRPr>
          </a:p>
        </p:txBody>
      </p:sp>
      <p:sp>
        <p:nvSpPr>
          <p:cNvPr id="26626" name="Rectangle 2"/>
          <p:cNvSpPr>
            <a:spLocks noChangeArrowheads="1"/>
          </p:cNvSpPr>
          <p:nvPr/>
        </p:nvSpPr>
        <p:spPr bwMode="auto">
          <a:xfrm>
            <a:off x="457200" y="1676400"/>
            <a:ext cx="44196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ru-RU" altLang="ru-RU" sz="3200" dirty="0" smtClean="0">
                <a:latin typeface="Tahoma" pitchFamily="34" charset="0"/>
                <a:cs typeface="Tahoma" pitchFamily="34" charset="0"/>
              </a:rPr>
              <a:t>Проект Бюджета муниципального образования</a:t>
            </a:r>
            <a:br>
              <a:rPr lang="ru-RU" altLang="ru-RU" sz="3200" dirty="0" smtClean="0">
                <a:latin typeface="Tahoma" pitchFamily="34" charset="0"/>
                <a:cs typeface="Tahoma" pitchFamily="34" charset="0"/>
              </a:rPr>
            </a:br>
            <a:r>
              <a:rPr lang="ru-RU" altLang="ru-RU" sz="3200" dirty="0" smtClean="0">
                <a:solidFill>
                  <a:srgbClr val="FF0000"/>
                </a:solidFill>
                <a:latin typeface="Tahoma" pitchFamily="34" charset="0"/>
                <a:cs typeface="Tahoma" pitchFamily="34" charset="0"/>
              </a:rPr>
              <a:t>«Город Воткинск»</a:t>
            </a:r>
            <a:r>
              <a:rPr lang="ru-RU" altLang="ru-RU" sz="3200" dirty="0" smtClean="0">
                <a:latin typeface="Tahoma" pitchFamily="34" charset="0"/>
                <a:cs typeface="Tahoma" pitchFamily="34" charset="0"/>
              </a:rPr>
              <a:t> </a:t>
            </a:r>
            <a:br>
              <a:rPr lang="ru-RU" altLang="ru-RU" sz="3200" dirty="0" smtClean="0">
                <a:latin typeface="Tahoma" pitchFamily="34" charset="0"/>
                <a:cs typeface="Tahoma" pitchFamily="34" charset="0"/>
              </a:rPr>
            </a:br>
            <a:r>
              <a:rPr lang="ru-RU" altLang="ru-RU" sz="3200" dirty="0" smtClean="0">
                <a:latin typeface="Tahoma" pitchFamily="34" charset="0"/>
                <a:cs typeface="Tahoma" pitchFamily="34" charset="0"/>
              </a:rPr>
              <a:t>на 2019 год и плановый период </a:t>
            </a:r>
          </a:p>
          <a:p>
            <a:pPr algn="ctr"/>
            <a:r>
              <a:rPr lang="ru-RU" altLang="ru-RU" sz="3200" dirty="0" smtClean="0">
                <a:latin typeface="Tahoma" pitchFamily="34" charset="0"/>
                <a:cs typeface="Tahoma" pitchFamily="34" charset="0"/>
              </a:rPr>
              <a:t>2020 и 2021 годов</a:t>
            </a:r>
          </a:p>
        </p:txBody>
      </p:sp>
      <p:sp>
        <p:nvSpPr>
          <p:cNvPr id="2" name="Номер слайда 1"/>
          <p:cNvSpPr>
            <a:spLocks noGrp="1"/>
          </p:cNvSpPr>
          <p:nvPr>
            <p:ph type="sldNum" sz="quarter" idx="12"/>
          </p:nvPr>
        </p:nvSpPr>
        <p:spPr/>
        <p:txBody>
          <a:bodyPr/>
          <a:lstStyle/>
          <a:p>
            <a:fld id="{A483448D-3A78-4528-A469-B745A65DA480}"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8077200" y="6477000"/>
            <a:ext cx="1066800" cy="381000"/>
          </a:xfrm>
        </p:spPr>
        <p:txBody>
          <a:bodyPr/>
          <a:lstStyle/>
          <a:p>
            <a:pPr algn="r"/>
            <a:fld id="{4C5783F8-BC43-47D6-8378-E4EB89FB552A}"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pic>
        <p:nvPicPr>
          <p:cNvPr id="11" name="Picture 3" descr="gerb"/>
          <p:cNvPicPr>
            <a:picLocks noChangeAspect="1" noChangeArrowheads="1"/>
          </p:cNvPicPr>
          <p:nvPr/>
        </p:nvPicPr>
        <p:blipFill>
          <a:blip r:embed="rId3" cstate="print"/>
          <a:srcRect/>
          <a:stretch>
            <a:fillRect/>
          </a:stretch>
        </p:blipFill>
        <p:spPr bwMode="auto">
          <a:xfrm>
            <a:off x="76200" y="76202"/>
            <a:ext cx="457200" cy="1099297"/>
          </a:xfrm>
          <a:prstGeom prst="rect">
            <a:avLst/>
          </a:prstGeom>
          <a:ln>
            <a:noFill/>
          </a:ln>
          <a:effectLst>
            <a:outerShdw blurRad="292100" dist="139700" dir="2700000" algn="tl" rotWithShape="0">
              <a:srgbClr val="333333">
                <a:alpha val="65000"/>
              </a:srgbClr>
            </a:outerShdw>
          </a:effectLst>
        </p:spPr>
      </p:pic>
      <p:sp>
        <p:nvSpPr>
          <p:cNvPr id="10" name="Номер слайда 9"/>
          <p:cNvSpPr>
            <a:spLocks noGrp="1"/>
          </p:cNvSpPr>
          <p:nvPr>
            <p:ph type="sldNum" sz="quarter" idx="12"/>
          </p:nvPr>
        </p:nvSpPr>
        <p:spPr/>
        <p:txBody>
          <a:bodyPr>
            <a:normAutofit fontScale="85000" lnSpcReduction="20000"/>
          </a:bodyPr>
          <a:lstStyle/>
          <a:p>
            <a:r>
              <a:rPr lang="ru-RU" dirty="0" smtClean="0"/>
              <a:t>10</a:t>
            </a:r>
            <a:endParaRPr lang="en-US" dirty="0"/>
          </a:p>
        </p:txBody>
      </p:sp>
      <p:pic>
        <p:nvPicPr>
          <p:cNvPr id="14"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31" name="Заголовок 30"/>
          <p:cNvSpPr>
            <a:spLocks noGrp="1"/>
          </p:cNvSpPr>
          <p:nvPr>
            <p:ph type="title"/>
          </p:nvPr>
        </p:nvSpPr>
        <p:spPr>
          <a:xfrm>
            <a:off x="612648" y="285729"/>
            <a:ext cx="8153400" cy="933472"/>
          </a:xfrm>
        </p:spPr>
        <p:txBody>
          <a:bodyPr>
            <a:normAutofit fontScale="90000"/>
          </a:bodyPr>
          <a:lstStyle/>
          <a:p>
            <a:pPr algn="ctr"/>
            <a:r>
              <a:rPr lang="ru-RU" sz="2400" dirty="0" smtClean="0">
                <a:solidFill>
                  <a:schemeClr val="tx1"/>
                </a:solidFill>
                <a:latin typeface="Tahoma" pitchFamily="34" charset="0"/>
                <a:cs typeface="Tahoma" pitchFamily="34" charset="0"/>
              </a:rPr>
              <a:t>Акцизы по подакцизным товарам (продукции), </a:t>
            </a:r>
            <a:br>
              <a:rPr lang="ru-RU" sz="2400" dirty="0" smtClean="0">
                <a:solidFill>
                  <a:schemeClr val="tx1"/>
                </a:solidFill>
                <a:latin typeface="Tahoma" pitchFamily="34" charset="0"/>
                <a:cs typeface="Tahoma" pitchFamily="34" charset="0"/>
              </a:rPr>
            </a:br>
            <a:r>
              <a:rPr lang="ru-RU" sz="2400" dirty="0" smtClean="0">
                <a:solidFill>
                  <a:schemeClr val="tx1"/>
                </a:solidFill>
                <a:latin typeface="Tahoma" pitchFamily="34" charset="0"/>
                <a:cs typeface="Tahoma" pitchFamily="34" charset="0"/>
              </a:rPr>
              <a:t>реализуемым на территории РФ</a:t>
            </a:r>
            <a:br>
              <a:rPr lang="ru-RU" sz="2400" dirty="0" smtClean="0">
                <a:solidFill>
                  <a:schemeClr val="tx1"/>
                </a:solidFill>
                <a:latin typeface="Tahoma" pitchFamily="34" charset="0"/>
                <a:cs typeface="Tahoma" pitchFamily="34" charset="0"/>
              </a:rPr>
            </a:br>
            <a:endParaRPr lang="ru-RU" sz="2400" dirty="0">
              <a:solidFill>
                <a:schemeClr val="tx1"/>
              </a:solidFill>
              <a:latin typeface="Tahoma" pitchFamily="34" charset="0"/>
              <a:cs typeface="Tahoma" pitchFamily="34" charset="0"/>
            </a:endParaRPr>
          </a:p>
        </p:txBody>
      </p:sp>
      <p:sp>
        <p:nvSpPr>
          <p:cNvPr id="7" name="Прямоугольник 6"/>
          <p:cNvSpPr/>
          <p:nvPr/>
        </p:nvSpPr>
        <p:spPr>
          <a:xfrm>
            <a:off x="785786" y="2071678"/>
            <a:ext cx="8143935" cy="400110"/>
          </a:xfrm>
          <a:prstGeom prst="rect">
            <a:avLst/>
          </a:prstGeom>
        </p:spPr>
        <p:txBody>
          <a:bodyPr wrap="square">
            <a:spAutoFit/>
          </a:bodyPr>
          <a:lstStyle/>
          <a:p>
            <a:r>
              <a:rPr lang="ru-RU" sz="2000" dirty="0" smtClean="0">
                <a:solidFill>
                  <a:srgbClr val="FF0000"/>
                </a:solidFill>
                <a:latin typeface="Tahoma" pitchFamily="34" charset="0"/>
                <a:cs typeface="Tahoma" pitchFamily="34" charset="0"/>
              </a:rPr>
              <a:t>Первоначальный план 2018</a:t>
            </a:r>
            <a:r>
              <a:rPr lang="ru-RU" dirty="0" smtClean="0">
                <a:solidFill>
                  <a:srgbClr val="FF0000"/>
                </a:solidFill>
                <a:latin typeface="Tahoma" pitchFamily="34" charset="0"/>
                <a:cs typeface="Tahoma" pitchFamily="34" charset="0"/>
              </a:rPr>
              <a:t> </a:t>
            </a:r>
            <a:r>
              <a:rPr lang="ru-RU" sz="2000" dirty="0" smtClean="0">
                <a:solidFill>
                  <a:srgbClr val="FF0000"/>
                </a:solidFill>
                <a:latin typeface="Tahoma" pitchFamily="34" charset="0"/>
                <a:cs typeface="Tahoma" pitchFamily="34" charset="0"/>
              </a:rPr>
              <a:t>г.                           </a:t>
            </a:r>
            <a:r>
              <a:rPr lang="ru-RU" sz="2000" dirty="0" smtClean="0">
                <a:latin typeface="Tahoma" pitchFamily="34" charset="0"/>
                <a:cs typeface="Tahoma" pitchFamily="34" charset="0"/>
              </a:rPr>
              <a:t> -  6 802,0 тыс.руб.</a:t>
            </a:r>
            <a:endParaRPr lang="ru-RU" sz="2000" i="1" dirty="0">
              <a:latin typeface="Tahoma" pitchFamily="34" charset="0"/>
              <a:cs typeface="Tahoma" pitchFamily="34" charset="0"/>
            </a:endParaRPr>
          </a:p>
        </p:txBody>
      </p:sp>
      <p:sp>
        <p:nvSpPr>
          <p:cNvPr id="8" name="Прямоугольник 7"/>
          <p:cNvSpPr/>
          <p:nvPr/>
        </p:nvSpPr>
        <p:spPr>
          <a:xfrm>
            <a:off x="785786" y="2714620"/>
            <a:ext cx="8143932" cy="400110"/>
          </a:xfrm>
          <a:prstGeom prst="rect">
            <a:avLst/>
          </a:prstGeom>
        </p:spPr>
        <p:txBody>
          <a:bodyPr wrap="square">
            <a:spAutoFit/>
          </a:bodyPr>
          <a:lstStyle/>
          <a:p>
            <a:r>
              <a:rPr lang="ru-RU" sz="2000" dirty="0" smtClean="0">
                <a:solidFill>
                  <a:srgbClr val="FF0000"/>
                </a:solidFill>
                <a:latin typeface="Tahoma" pitchFamily="34" charset="0"/>
                <a:cs typeface="Tahoma" pitchFamily="34" charset="0"/>
              </a:rPr>
              <a:t>Первоначальный план 2019</a:t>
            </a:r>
            <a:r>
              <a:rPr lang="ru-RU" dirty="0" smtClean="0">
                <a:solidFill>
                  <a:srgbClr val="FF0000"/>
                </a:solidFill>
                <a:latin typeface="Tahoma" pitchFamily="34" charset="0"/>
                <a:cs typeface="Tahoma" pitchFamily="34" charset="0"/>
              </a:rPr>
              <a:t> </a:t>
            </a:r>
            <a:r>
              <a:rPr lang="ru-RU" sz="2000" dirty="0" smtClean="0">
                <a:solidFill>
                  <a:srgbClr val="FF0000"/>
                </a:solidFill>
                <a:latin typeface="Tahoma" pitchFamily="34" charset="0"/>
                <a:cs typeface="Tahoma" pitchFamily="34" charset="0"/>
              </a:rPr>
              <a:t>г. </a:t>
            </a:r>
            <a:r>
              <a:rPr lang="ru-RU" sz="2000" dirty="0" smtClean="0">
                <a:latin typeface="Tahoma" pitchFamily="34" charset="0"/>
                <a:cs typeface="Tahoma" pitchFamily="34" charset="0"/>
              </a:rPr>
              <a:t>                           -  9 132,0 тыс.руб.</a:t>
            </a:r>
            <a:endParaRPr lang="ru-RU" sz="2000" i="1" dirty="0">
              <a:latin typeface="Tahoma" pitchFamily="34" charset="0"/>
              <a:cs typeface="Tahoma" pitchFamily="34" charset="0"/>
            </a:endParaRPr>
          </a:p>
        </p:txBody>
      </p:sp>
      <p:sp>
        <p:nvSpPr>
          <p:cNvPr id="9" name="Прямоугольник 8"/>
          <p:cNvSpPr/>
          <p:nvPr/>
        </p:nvSpPr>
        <p:spPr>
          <a:xfrm>
            <a:off x="785787" y="3429000"/>
            <a:ext cx="7858180" cy="400110"/>
          </a:xfrm>
          <a:prstGeom prst="rect">
            <a:avLst/>
          </a:prstGeom>
        </p:spPr>
        <p:txBody>
          <a:bodyPr wrap="square">
            <a:spAutoFit/>
          </a:bodyPr>
          <a:lstStyle/>
          <a:p>
            <a:r>
              <a:rPr lang="ru-RU" sz="2000" dirty="0" smtClean="0">
                <a:latin typeface="Tahoma" pitchFamily="34" charset="0"/>
                <a:cs typeface="Tahoma" pitchFamily="34" charset="0"/>
              </a:rPr>
              <a:t>Динамика 2019г. к 2018г.                                   -  134,3%</a:t>
            </a:r>
            <a:endParaRPr lang="ru-RU" sz="2000" dirty="0">
              <a:latin typeface="Tahoma" pitchFamily="34" charset="0"/>
              <a:cs typeface="Tahoma" pitchFamily="34" charset="0"/>
            </a:endParaRPr>
          </a:p>
        </p:txBody>
      </p:sp>
      <p:sp>
        <p:nvSpPr>
          <p:cNvPr id="12" name="Прямоугольник 11"/>
          <p:cNvSpPr/>
          <p:nvPr/>
        </p:nvSpPr>
        <p:spPr>
          <a:xfrm>
            <a:off x="785786" y="4071942"/>
            <a:ext cx="8143932" cy="400110"/>
          </a:xfrm>
          <a:prstGeom prst="rect">
            <a:avLst/>
          </a:prstGeom>
        </p:spPr>
        <p:txBody>
          <a:bodyPr wrap="square">
            <a:spAutoFit/>
          </a:bodyPr>
          <a:lstStyle/>
          <a:p>
            <a:r>
              <a:rPr lang="ru-RU" sz="2000" dirty="0" smtClean="0">
                <a:latin typeface="Tahoma" pitchFamily="34" charset="0"/>
                <a:cs typeface="Tahoma" pitchFamily="34" charset="0"/>
              </a:rPr>
              <a:t>Доля в налоговых доходах                                 -  1,9%</a:t>
            </a:r>
            <a:endParaRPr lang="ru-RU" sz="2000" i="1" dirty="0">
              <a:latin typeface="Tahoma" pitchFamily="34" charset="0"/>
              <a:cs typeface="Tahoma" pitchFamily="34" charset="0"/>
            </a:endParaRPr>
          </a:p>
        </p:txBody>
      </p:sp>
      <p:sp>
        <p:nvSpPr>
          <p:cNvPr id="13" name="Прямоугольник 12"/>
          <p:cNvSpPr/>
          <p:nvPr/>
        </p:nvSpPr>
        <p:spPr>
          <a:xfrm>
            <a:off x="642909" y="4714884"/>
            <a:ext cx="8501091" cy="400110"/>
          </a:xfrm>
          <a:prstGeom prst="rect">
            <a:avLst/>
          </a:prstGeom>
        </p:spPr>
        <p:txBody>
          <a:bodyPr wrap="square">
            <a:spAutoFit/>
          </a:bodyPr>
          <a:lstStyle/>
          <a:p>
            <a:r>
              <a:rPr lang="ru-RU" sz="2000" dirty="0" smtClean="0">
                <a:latin typeface="Tahoma" pitchFamily="34" charset="0"/>
                <a:cs typeface="Tahoma" pitchFamily="34" charset="0"/>
              </a:rPr>
              <a:t>  Дифференцированный норматив отчислений в Бюджет МО - 2,335</a:t>
            </a:r>
            <a:endParaRPr lang="ru-RU" sz="2000" i="1"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8077200" y="6477000"/>
            <a:ext cx="1066800" cy="381000"/>
          </a:xfrm>
        </p:spPr>
        <p:txBody>
          <a:bodyPr/>
          <a:lstStyle/>
          <a:p>
            <a:pPr algn="r"/>
            <a:fld id="{999585C6-F058-40D1-96CE-CA180FAEF041}"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pic>
        <p:nvPicPr>
          <p:cNvPr id="11" name="Picture 3" descr="gerb"/>
          <p:cNvPicPr>
            <a:picLocks noChangeAspect="1" noChangeArrowheads="1"/>
          </p:cNvPicPr>
          <p:nvPr/>
        </p:nvPicPr>
        <p:blipFill>
          <a:blip r:embed="rId3" cstate="print"/>
          <a:srcRect/>
          <a:stretch>
            <a:fillRect/>
          </a:stretch>
        </p:blipFill>
        <p:spPr bwMode="auto">
          <a:xfrm>
            <a:off x="76200" y="76202"/>
            <a:ext cx="457200" cy="1099297"/>
          </a:xfrm>
          <a:prstGeom prst="rect">
            <a:avLst/>
          </a:prstGeom>
          <a:ln>
            <a:noFill/>
          </a:ln>
          <a:effectLst>
            <a:outerShdw blurRad="292100" dist="139700" dir="2700000" algn="tl" rotWithShape="0">
              <a:srgbClr val="333333">
                <a:alpha val="65000"/>
              </a:srgbClr>
            </a:outerShdw>
          </a:effectLst>
        </p:spPr>
      </p:pic>
      <p:sp>
        <p:nvSpPr>
          <p:cNvPr id="10" name="Номер слайда 9"/>
          <p:cNvSpPr>
            <a:spLocks noGrp="1"/>
          </p:cNvSpPr>
          <p:nvPr>
            <p:ph type="sldNum" sz="quarter" idx="12"/>
          </p:nvPr>
        </p:nvSpPr>
        <p:spPr/>
        <p:txBody>
          <a:bodyPr>
            <a:normAutofit fontScale="85000" lnSpcReduction="20000"/>
          </a:bodyPr>
          <a:lstStyle/>
          <a:p>
            <a:r>
              <a:rPr lang="ru-RU" dirty="0" smtClean="0"/>
              <a:t>11</a:t>
            </a:r>
            <a:endParaRPr lang="en-US" dirty="0"/>
          </a:p>
        </p:txBody>
      </p:sp>
      <p:pic>
        <p:nvPicPr>
          <p:cNvPr id="14"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31" name="Заголовок 30"/>
          <p:cNvSpPr>
            <a:spLocks noGrp="1"/>
          </p:cNvSpPr>
          <p:nvPr>
            <p:ph type="title"/>
          </p:nvPr>
        </p:nvSpPr>
        <p:spPr>
          <a:xfrm>
            <a:off x="612648" y="285729"/>
            <a:ext cx="8153400" cy="933472"/>
          </a:xfrm>
        </p:spPr>
        <p:txBody>
          <a:bodyPr>
            <a:normAutofit/>
          </a:bodyPr>
          <a:lstStyle/>
          <a:p>
            <a:pPr algn="ctr"/>
            <a:r>
              <a:rPr lang="ru-RU" sz="2400" dirty="0" smtClean="0">
                <a:solidFill>
                  <a:schemeClr val="tx1"/>
                </a:solidFill>
                <a:latin typeface="Tahoma" pitchFamily="34" charset="0"/>
                <a:cs typeface="Tahoma" pitchFamily="34" charset="0"/>
              </a:rPr>
              <a:t>Единый налог на вмененный доход</a:t>
            </a:r>
            <a:br>
              <a:rPr lang="ru-RU" sz="2400" dirty="0" smtClean="0">
                <a:solidFill>
                  <a:schemeClr val="tx1"/>
                </a:solidFill>
                <a:latin typeface="Tahoma" pitchFamily="34" charset="0"/>
                <a:cs typeface="Tahoma" pitchFamily="34" charset="0"/>
              </a:rPr>
            </a:br>
            <a:endParaRPr lang="ru-RU" sz="2400" dirty="0">
              <a:solidFill>
                <a:schemeClr val="tx1"/>
              </a:solidFill>
              <a:latin typeface="Tahoma" pitchFamily="34" charset="0"/>
              <a:cs typeface="Tahoma" pitchFamily="34" charset="0"/>
            </a:endParaRPr>
          </a:p>
        </p:txBody>
      </p:sp>
      <p:sp>
        <p:nvSpPr>
          <p:cNvPr id="7" name="Прямоугольник 6"/>
          <p:cNvSpPr/>
          <p:nvPr/>
        </p:nvSpPr>
        <p:spPr>
          <a:xfrm>
            <a:off x="785786" y="2000240"/>
            <a:ext cx="7000925" cy="400110"/>
          </a:xfrm>
          <a:prstGeom prst="rect">
            <a:avLst/>
          </a:prstGeom>
        </p:spPr>
        <p:txBody>
          <a:bodyPr wrap="square">
            <a:spAutoFit/>
          </a:bodyPr>
          <a:lstStyle/>
          <a:p>
            <a:r>
              <a:rPr lang="ru-RU" sz="2000" dirty="0" smtClean="0">
                <a:solidFill>
                  <a:srgbClr val="FF0000"/>
                </a:solidFill>
                <a:latin typeface="Tahoma" pitchFamily="34" charset="0"/>
                <a:cs typeface="Tahoma" pitchFamily="34" charset="0"/>
              </a:rPr>
              <a:t>Первоначальный план 2018</a:t>
            </a:r>
            <a:r>
              <a:rPr lang="ru-RU" dirty="0" smtClean="0">
                <a:solidFill>
                  <a:srgbClr val="FF0000"/>
                </a:solidFill>
                <a:latin typeface="Tahoma" pitchFamily="34" charset="0"/>
                <a:cs typeface="Tahoma" pitchFamily="34" charset="0"/>
              </a:rPr>
              <a:t> </a:t>
            </a:r>
            <a:r>
              <a:rPr lang="ru-RU" sz="2000" dirty="0" smtClean="0">
                <a:solidFill>
                  <a:srgbClr val="FF0000"/>
                </a:solidFill>
                <a:latin typeface="Tahoma" pitchFamily="34" charset="0"/>
                <a:cs typeface="Tahoma" pitchFamily="34" charset="0"/>
              </a:rPr>
              <a:t>г.</a:t>
            </a:r>
            <a:r>
              <a:rPr lang="ru-RU" sz="2000" dirty="0" smtClean="0">
                <a:latin typeface="Tahoma" pitchFamily="34" charset="0"/>
                <a:cs typeface="Tahoma" pitchFamily="34" charset="0"/>
              </a:rPr>
              <a:t>            -  41 736,0 тыс.руб.</a:t>
            </a:r>
            <a:endParaRPr lang="ru-RU" sz="2000" i="1" dirty="0">
              <a:latin typeface="Tahoma" pitchFamily="34" charset="0"/>
              <a:cs typeface="Tahoma" pitchFamily="34" charset="0"/>
            </a:endParaRPr>
          </a:p>
        </p:txBody>
      </p:sp>
      <p:sp>
        <p:nvSpPr>
          <p:cNvPr id="8" name="Прямоугольник 7"/>
          <p:cNvSpPr/>
          <p:nvPr/>
        </p:nvSpPr>
        <p:spPr>
          <a:xfrm>
            <a:off x="785786" y="3214686"/>
            <a:ext cx="7215238" cy="400110"/>
          </a:xfrm>
          <a:prstGeom prst="rect">
            <a:avLst/>
          </a:prstGeom>
        </p:spPr>
        <p:txBody>
          <a:bodyPr wrap="square">
            <a:spAutoFit/>
          </a:bodyPr>
          <a:lstStyle/>
          <a:p>
            <a:r>
              <a:rPr lang="ru-RU" sz="2000" dirty="0" smtClean="0">
                <a:solidFill>
                  <a:srgbClr val="FF0000"/>
                </a:solidFill>
                <a:latin typeface="Tahoma" pitchFamily="34" charset="0"/>
                <a:cs typeface="Tahoma" pitchFamily="34" charset="0"/>
              </a:rPr>
              <a:t>Первоначальный план 2019</a:t>
            </a:r>
            <a:r>
              <a:rPr lang="ru-RU" dirty="0" smtClean="0">
                <a:solidFill>
                  <a:srgbClr val="FF0000"/>
                </a:solidFill>
                <a:latin typeface="Tahoma" pitchFamily="34" charset="0"/>
                <a:cs typeface="Tahoma" pitchFamily="34" charset="0"/>
              </a:rPr>
              <a:t> </a:t>
            </a:r>
            <a:r>
              <a:rPr lang="ru-RU" sz="2000" dirty="0" smtClean="0">
                <a:solidFill>
                  <a:srgbClr val="FF0000"/>
                </a:solidFill>
                <a:latin typeface="Tahoma" pitchFamily="34" charset="0"/>
                <a:cs typeface="Tahoma" pitchFamily="34" charset="0"/>
              </a:rPr>
              <a:t>г.</a:t>
            </a:r>
            <a:r>
              <a:rPr lang="ru-RU" sz="2000" dirty="0" smtClean="0">
                <a:latin typeface="Tahoma" pitchFamily="34" charset="0"/>
                <a:cs typeface="Tahoma" pitchFamily="34" charset="0"/>
              </a:rPr>
              <a:t>            -  40 172,0 тыс.руб. </a:t>
            </a:r>
            <a:endParaRPr lang="ru-RU" sz="2000" i="1" dirty="0">
              <a:latin typeface="Tahoma" pitchFamily="34" charset="0"/>
              <a:cs typeface="Tahoma" pitchFamily="34" charset="0"/>
            </a:endParaRPr>
          </a:p>
        </p:txBody>
      </p:sp>
      <p:sp>
        <p:nvSpPr>
          <p:cNvPr id="9" name="Прямоугольник 8"/>
          <p:cNvSpPr/>
          <p:nvPr/>
        </p:nvSpPr>
        <p:spPr>
          <a:xfrm>
            <a:off x="642910" y="3786190"/>
            <a:ext cx="8215370" cy="400110"/>
          </a:xfrm>
          <a:prstGeom prst="rect">
            <a:avLst/>
          </a:prstGeom>
        </p:spPr>
        <p:txBody>
          <a:bodyPr wrap="square">
            <a:spAutoFit/>
          </a:bodyPr>
          <a:lstStyle/>
          <a:p>
            <a:r>
              <a:rPr lang="ru-RU" sz="2000" dirty="0" smtClean="0">
                <a:latin typeface="Tahoma" pitchFamily="34" charset="0"/>
                <a:cs typeface="Tahoma" pitchFamily="34" charset="0"/>
              </a:rPr>
              <a:t>  Динамика 2019г. к 2018г.                   -  96,3%</a:t>
            </a:r>
            <a:endParaRPr lang="ru-RU" sz="2000" dirty="0">
              <a:latin typeface="Tahoma" pitchFamily="34" charset="0"/>
              <a:cs typeface="Tahoma" pitchFamily="34" charset="0"/>
            </a:endParaRPr>
          </a:p>
        </p:txBody>
      </p:sp>
      <p:sp>
        <p:nvSpPr>
          <p:cNvPr id="12" name="Прямоугольник 11"/>
          <p:cNvSpPr/>
          <p:nvPr/>
        </p:nvSpPr>
        <p:spPr>
          <a:xfrm>
            <a:off x="571472" y="4357694"/>
            <a:ext cx="7643866" cy="400110"/>
          </a:xfrm>
          <a:prstGeom prst="rect">
            <a:avLst/>
          </a:prstGeom>
        </p:spPr>
        <p:txBody>
          <a:bodyPr wrap="square">
            <a:spAutoFit/>
          </a:bodyPr>
          <a:lstStyle/>
          <a:p>
            <a:r>
              <a:rPr lang="ru-RU" sz="2000" dirty="0" smtClean="0">
                <a:latin typeface="Tahoma" pitchFamily="34" charset="0"/>
                <a:cs typeface="Tahoma" pitchFamily="34" charset="0"/>
              </a:rPr>
              <a:t>   Доля в налоговых доходах                 -  8,3% </a:t>
            </a:r>
            <a:endParaRPr lang="ru-RU" sz="2000" i="1" dirty="0">
              <a:latin typeface="Tahoma" pitchFamily="34" charset="0"/>
              <a:cs typeface="Tahoma" pitchFamily="34" charset="0"/>
            </a:endParaRPr>
          </a:p>
        </p:txBody>
      </p:sp>
      <p:sp>
        <p:nvSpPr>
          <p:cNvPr id="13" name="Прямоугольник 12"/>
          <p:cNvSpPr/>
          <p:nvPr/>
        </p:nvSpPr>
        <p:spPr>
          <a:xfrm>
            <a:off x="714348" y="4857760"/>
            <a:ext cx="6072231" cy="400110"/>
          </a:xfrm>
          <a:prstGeom prst="rect">
            <a:avLst/>
          </a:prstGeom>
        </p:spPr>
        <p:txBody>
          <a:bodyPr wrap="square">
            <a:spAutoFit/>
          </a:bodyPr>
          <a:lstStyle/>
          <a:p>
            <a:r>
              <a:rPr lang="ru-RU" sz="2000" dirty="0" smtClean="0">
                <a:latin typeface="Tahoma" pitchFamily="34" charset="0"/>
                <a:cs typeface="Tahoma" pitchFamily="34" charset="0"/>
              </a:rPr>
              <a:t> Норматив отчислений в Бюджет МО   - 100%</a:t>
            </a:r>
            <a:endParaRPr lang="ru-RU" sz="2000" i="1" dirty="0">
              <a:latin typeface="Tahoma" pitchFamily="34" charset="0"/>
              <a:cs typeface="Tahoma" pitchFamily="34" charset="0"/>
            </a:endParaRPr>
          </a:p>
        </p:txBody>
      </p:sp>
      <p:sp>
        <p:nvSpPr>
          <p:cNvPr id="15" name="Прямоугольник 14"/>
          <p:cNvSpPr/>
          <p:nvPr/>
        </p:nvSpPr>
        <p:spPr>
          <a:xfrm>
            <a:off x="785786" y="2643182"/>
            <a:ext cx="7286676" cy="400110"/>
          </a:xfrm>
          <a:prstGeom prst="rect">
            <a:avLst/>
          </a:prstGeom>
        </p:spPr>
        <p:txBody>
          <a:bodyPr wrap="square">
            <a:spAutoFit/>
          </a:bodyPr>
          <a:lstStyle/>
          <a:p>
            <a:r>
              <a:rPr lang="ru-RU" sz="2000" dirty="0" smtClean="0">
                <a:latin typeface="Tahoma" pitchFamily="34" charset="0"/>
                <a:cs typeface="Tahoma" pitchFamily="34" charset="0"/>
              </a:rPr>
              <a:t>Фактическое поступления 2018</a:t>
            </a:r>
            <a:r>
              <a:rPr lang="ru-RU" dirty="0" smtClean="0">
                <a:latin typeface="Tahoma" pitchFamily="34" charset="0"/>
                <a:cs typeface="Tahoma" pitchFamily="34" charset="0"/>
              </a:rPr>
              <a:t> </a:t>
            </a:r>
            <a:r>
              <a:rPr lang="ru-RU" sz="2000" dirty="0" smtClean="0">
                <a:latin typeface="Tahoma" pitchFamily="34" charset="0"/>
                <a:cs typeface="Tahoma" pitchFamily="34" charset="0"/>
              </a:rPr>
              <a:t>г.       -  33 025,1 тыс.руб.</a:t>
            </a:r>
            <a:endParaRPr lang="ru-RU" sz="2000" i="1"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8077200" y="6477000"/>
            <a:ext cx="1066800" cy="381000"/>
          </a:xfrm>
        </p:spPr>
        <p:txBody>
          <a:bodyPr/>
          <a:lstStyle/>
          <a:p>
            <a:pPr algn="r"/>
            <a:fld id="{D79F40EF-3BE5-4D30-8837-36495AE1BC02}"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pic>
        <p:nvPicPr>
          <p:cNvPr id="11" name="Picture 3" descr="gerb"/>
          <p:cNvPicPr>
            <a:picLocks noChangeAspect="1" noChangeArrowheads="1"/>
          </p:cNvPicPr>
          <p:nvPr/>
        </p:nvPicPr>
        <p:blipFill>
          <a:blip r:embed="rId3" cstate="print"/>
          <a:srcRect/>
          <a:stretch>
            <a:fillRect/>
          </a:stretch>
        </p:blipFill>
        <p:spPr bwMode="auto">
          <a:xfrm>
            <a:off x="76200" y="76202"/>
            <a:ext cx="457200" cy="1099297"/>
          </a:xfrm>
          <a:prstGeom prst="rect">
            <a:avLst/>
          </a:prstGeom>
          <a:ln>
            <a:noFill/>
          </a:ln>
          <a:effectLst>
            <a:outerShdw blurRad="292100" dist="139700" dir="2700000" algn="tl" rotWithShape="0">
              <a:srgbClr val="333333">
                <a:alpha val="65000"/>
              </a:srgbClr>
            </a:outerShdw>
          </a:effectLst>
        </p:spPr>
      </p:pic>
      <p:sp>
        <p:nvSpPr>
          <p:cNvPr id="10" name="Номер слайда 9"/>
          <p:cNvSpPr>
            <a:spLocks noGrp="1"/>
          </p:cNvSpPr>
          <p:nvPr>
            <p:ph type="sldNum" sz="quarter" idx="12"/>
          </p:nvPr>
        </p:nvSpPr>
        <p:spPr/>
        <p:txBody>
          <a:bodyPr>
            <a:normAutofit fontScale="85000" lnSpcReduction="20000"/>
          </a:bodyPr>
          <a:lstStyle/>
          <a:p>
            <a:r>
              <a:rPr lang="ru-RU" dirty="0" smtClean="0"/>
              <a:t>12</a:t>
            </a:r>
            <a:endParaRPr lang="en-US" dirty="0"/>
          </a:p>
        </p:txBody>
      </p:sp>
      <p:pic>
        <p:nvPicPr>
          <p:cNvPr id="14"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31" name="Заголовок 30"/>
          <p:cNvSpPr>
            <a:spLocks noGrp="1"/>
          </p:cNvSpPr>
          <p:nvPr>
            <p:ph type="title"/>
          </p:nvPr>
        </p:nvSpPr>
        <p:spPr>
          <a:xfrm>
            <a:off x="612648" y="285729"/>
            <a:ext cx="8153400" cy="933472"/>
          </a:xfrm>
        </p:spPr>
        <p:txBody>
          <a:bodyPr>
            <a:normAutofit/>
          </a:bodyPr>
          <a:lstStyle/>
          <a:p>
            <a:pPr algn="ctr"/>
            <a:r>
              <a:rPr lang="ru-RU" sz="2400" dirty="0" smtClean="0">
                <a:solidFill>
                  <a:schemeClr val="tx1"/>
                </a:solidFill>
                <a:latin typeface="Tahoma" pitchFamily="34" charset="0"/>
                <a:cs typeface="Tahoma" pitchFamily="34" charset="0"/>
              </a:rPr>
              <a:t>Налог на имущество физических лиц</a:t>
            </a:r>
            <a:br>
              <a:rPr lang="ru-RU" sz="2400" dirty="0" smtClean="0">
                <a:solidFill>
                  <a:schemeClr val="tx1"/>
                </a:solidFill>
                <a:latin typeface="Tahoma" pitchFamily="34" charset="0"/>
                <a:cs typeface="Tahoma" pitchFamily="34" charset="0"/>
              </a:rPr>
            </a:br>
            <a:endParaRPr lang="ru-RU" sz="2400" dirty="0">
              <a:solidFill>
                <a:schemeClr val="tx1"/>
              </a:solidFill>
              <a:latin typeface="Tahoma" pitchFamily="34" charset="0"/>
              <a:cs typeface="Tahoma" pitchFamily="34" charset="0"/>
            </a:endParaRPr>
          </a:p>
        </p:txBody>
      </p:sp>
      <p:sp>
        <p:nvSpPr>
          <p:cNvPr id="7" name="Прямоугольник 6"/>
          <p:cNvSpPr/>
          <p:nvPr/>
        </p:nvSpPr>
        <p:spPr>
          <a:xfrm>
            <a:off x="857225" y="2071678"/>
            <a:ext cx="7500991" cy="400110"/>
          </a:xfrm>
          <a:prstGeom prst="rect">
            <a:avLst/>
          </a:prstGeom>
        </p:spPr>
        <p:txBody>
          <a:bodyPr wrap="square">
            <a:spAutoFit/>
          </a:bodyPr>
          <a:lstStyle/>
          <a:p>
            <a:r>
              <a:rPr lang="ru-RU" sz="2000" dirty="0" smtClean="0">
                <a:solidFill>
                  <a:srgbClr val="FF0000"/>
                </a:solidFill>
                <a:latin typeface="Tahoma" pitchFamily="34" charset="0"/>
                <a:cs typeface="Tahoma" pitchFamily="34" charset="0"/>
              </a:rPr>
              <a:t>Первоначальный план 2018</a:t>
            </a:r>
            <a:r>
              <a:rPr lang="ru-RU" dirty="0" smtClean="0">
                <a:solidFill>
                  <a:srgbClr val="FF0000"/>
                </a:solidFill>
                <a:latin typeface="Tahoma" pitchFamily="34" charset="0"/>
                <a:cs typeface="Tahoma" pitchFamily="34" charset="0"/>
              </a:rPr>
              <a:t> </a:t>
            </a:r>
            <a:r>
              <a:rPr lang="ru-RU" sz="2000" dirty="0" smtClean="0">
                <a:solidFill>
                  <a:srgbClr val="FF0000"/>
                </a:solidFill>
                <a:latin typeface="Tahoma" pitchFamily="34" charset="0"/>
                <a:cs typeface="Tahoma" pitchFamily="34" charset="0"/>
              </a:rPr>
              <a:t>г.</a:t>
            </a:r>
            <a:r>
              <a:rPr lang="ru-RU" sz="2000" dirty="0" smtClean="0">
                <a:latin typeface="Tahoma" pitchFamily="34" charset="0"/>
                <a:cs typeface="Tahoma" pitchFamily="34" charset="0"/>
              </a:rPr>
              <a:t>         -  21 735,0 тыс.руб.</a:t>
            </a:r>
            <a:endParaRPr lang="ru-RU" sz="2000" i="1" dirty="0">
              <a:latin typeface="Tahoma" pitchFamily="34" charset="0"/>
              <a:cs typeface="Tahoma" pitchFamily="34" charset="0"/>
            </a:endParaRPr>
          </a:p>
        </p:txBody>
      </p:sp>
      <p:sp>
        <p:nvSpPr>
          <p:cNvPr id="8" name="Прямоугольник 7"/>
          <p:cNvSpPr/>
          <p:nvPr/>
        </p:nvSpPr>
        <p:spPr>
          <a:xfrm>
            <a:off x="857224" y="2714620"/>
            <a:ext cx="7358115" cy="400110"/>
          </a:xfrm>
          <a:prstGeom prst="rect">
            <a:avLst/>
          </a:prstGeom>
        </p:spPr>
        <p:txBody>
          <a:bodyPr wrap="square">
            <a:spAutoFit/>
          </a:bodyPr>
          <a:lstStyle/>
          <a:p>
            <a:r>
              <a:rPr lang="ru-RU" sz="2000" dirty="0" smtClean="0">
                <a:solidFill>
                  <a:srgbClr val="FF0000"/>
                </a:solidFill>
                <a:latin typeface="Tahoma" pitchFamily="34" charset="0"/>
                <a:cs typeface="Tahoma" pitchFamily="34" charset="0"/>
              </a:rPr>
              <a:t>Первоначальный план 2019</a:t>
            </a:r>
            <a:r>
              <a:rPr lang="ru-RU" dirty="0" smtClean="0">
                <a:solidFill>
                  <a:srgbClr val="FF0000"/>
                </a:solidFill>
                <a:latin typeface="Tahoma" pitchFamily="34" charset="0"/>
                <a:cs typeface="Tahoma" pitchFamily="34" charset="0"/>
              </a:rPr>
              <a:t> </a:t>
            </a:r>
            <a:r>
              <a:rPr lang="ru-RU" sz="2000" dirty="0" smtClean="0">
                <a:solidFill>
                  <a:srgbClr val="FF0000"/>
                </a:solidFill>
                <a:latin typeface="Tahoma" pitchFamily="34" charset="0"/>
                <a:cs typeface="Tahoma" pitchFamily="34" charset="0"/>
              </a:rPr>
              <a:t>г.</a:t>
            </a:r>
            <a:r>
              <a:rPr lang="ru-RU" sz="2000" dirty="0" smtClean="0">
                <a:latin typeface="Tahoma" pitchFamily="34" charset="0"/>
                <a:cs typeface="Tahoma" pitchFamily="34" charset="0"/>
              </a:rPr>
              <a:t>         -  23 017,0 тыс.руб.</a:t>
            </a:r>
            <a:endParaRPr lang="ru-RU" sz="2000" i="1" dirty="0">
              <a:latin typeface="Tahoma" pitchFamily="34" charset="0"/>
              <a:cs typeface="Tahoma" pitchFamily="34" charset="0"/>
            </a:endParaRPr>
          </a:p>
        </p:txBody>
      </p:sp>
      <p:sp>
        <p:nvSpPr>
          <p:cNvPr id="9" name="Прямоугольник 8"/>
          <p:cNvSpPr/>
          <p:nvPr/>
        </p:nvSpPr>
        <p:spPr>
          <a:xfrm>
            <a:off x="714348" y="3429000"/>
            <a:ext cx="8215369" cy="400110"/>
          </a:xfrm>
          <a:prstGeom prst="rect">
            <a:avLst/>
          </a:prstGeom>
        </p:spPr>
        <p:txBody>
          <a:bodyPr wrap="square">
            <a:spAutoFit/>
          </a:bodyPr>
          <a:lstStyle/>
          <a:p>
            <a:r>
              <a:rPr lang="ru-RU" sz="2000" dirty="0" smtClean="0">
                <a:latin typeface="Tahoma" pitchFamily="34" charset="0"/>
                <a:cs typeface="Tahoma" pitchFamily="34" charset="0"/>
              </a:rPr>
              <a:t> Динамика 2019г. к 2018г.                 -  105,9%</a:t>
            </a:r>
            <a:endParaRPr lang="ru-RU" sz="2000" dirty="0">
              <a:latin typeface="Tahoma" pitchFamily="34" charset="0"/>
              <a:cs typeface="Tahoma" pitchFamily="34" charset="0"/>
            </a:endParaRPr>
          </a:p>
        </p:txBody>
      </p:sp>
      <p:sp>
        <p:nvSpPr>
          <p:cNvPr id="12" name="Прямоугольник 11"/>
          <p:cNvSpPr/>
          <p:nvPr/>
        </p:nvSpPr>
        <p:spPr>
          <a:xfrm>
            <a:off x="642910" y="4071942"/>
            <a:ext cx="7929617" cy="400110"/>
          </a:xfrm>
          <a:prstGeom prst="rect">
            <a:avLst/>
          </a:prstGeom>
        </p:spPr>
        <p:txBody>
          <a:bodyPr wrap="square">
            <a:spAutoFit/>
          </a:bodyPr>
          <a:lstStyle/>
          <a:p>
            <a:r>
              <a:rPr lang="ru-RU" sz="2000" dirty="0" smtClean="0">
                <a:latin typeface="Tahoma" pitchFamily="34" charset="0"/>
                <a:cs typeface="Tahoma" pitchFamily="34" charset="0"/>
              </a:rPr>
              <a:t>  Доля в налоговых доходах               -  4,8%</a:t>
            </a:r>
            <a:endParaRPr lang="ru-RU" sz="2000" i="1" dirty="0">
              <a:latin typeface="Tahoma" pitchFamily="34" charset="0"/>
              <a:cs typeface="Tahoma" pitchFamily="34" charset="0"/>
            </a:endParaRPr>
          </a:p>
        </p:txBody>
      </p:sp>
      <p:sp>
        <p:nvSpPr>
          <p:cNvPr id="13" name="Прямоугольник 12"/>
          <p:cNvSpPr/>
          <p:nvPr/>
        </p:nvSpPr>
        <p:spPr>
          <a:xfrm>
            <a:off x="642911" y="4643446"/>
            <a:ext cx="5572164" cy="400110"/>
          </a:xfrm>
          <a:prstGeom prst="rect">
            <a:avLst/>
          </a:prstGeom>
        </p:spPr>
        <p:txBody>
          <a:bodyPr wrap="square">
            <a:spAutoFit/>
          </a:bodyPr>
          <a:lstStyle/>
          <a:p>
            <a:r>
              <a:rPr lang="ru-RU" sz="2000" dirty="0" smtClean="0">
                <a:latin typeface="Tahoma" pitchFamily="34" charset="0"/>
                <a:cs typeface="Tahoma" pitchFamily="34" charset="0"/>
              </a:rPr>
              <a:t>  Норматив отчислений в Бюджет МО - 100%</a:t>
            </a:r>
            <a:endParaRPr lang="ru-RU" sz="2000" i="1"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8077200" y="6477000"/>
            <a:ext cx="1066800" cy="381000"/>
          </a:xfrm>
        </p:spPr>
        <p:txBody>
          <a:bodyPr/>
          <a:lstStyle/>
          <a:p>
            <a:pPr algn="r"/>
            <a:fld id="{CE53EEA5-2285-4D2E-8386-C4C4575B2502}"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pic>
        <p:nvPicPr>
          <p:cNvPr id="11" name="Picture 3" descr="gerb"/>
          <p:cNvPicPr>
            <a:picLocks noChangeAspect="1" noChangeArrowheads="1"/>
          </p:cNvPicPr>
          <p:nvPr/>
        </p:nvPicPr>
        <p:blipFill>
          <a:blip r:embed="rId3" cstate="print"/>
          <a:srcRect/>
          <a:stretch>
            <a:fillRect/>
          </a:stretch>
        </p:blipFill>
        <p:spPr bwMode="auto">
          <a:xfrm>
            <a:off x="76200" y="76202"/>
            <a:ext cx="457200" cy="1099297"/>
          </a:xfrm>
          <a:prstGeom prst="rect">
            <a:avLst/>
          </a:prstGeom>
          <a:ln>
            <a:noFill/>
          </a:ln>
          <a:effectLst>
            <a:outerShdw blurRad="292100" dist="139700" dir="2700000" algn="tl" rotWithShape="0">
              <a:srgbClr val="333333">
                <a:alpha val="65000"/>
              </a:srgbClr>
            </a:outerShdw>
          </a:effectLst>
        </p:spPr>
      </p:pic>
      <p:sp>
        <p:nvSpPr>
          <p:cNvPr id="10" name="Номер слайда 9"/>
          <p:cNvSpPr>
            <a:spLocks noGrp="1"/>
          </p:cNvSpPr>
          <p:nvPr>
            <p:ph type="sldNum" sz="quarter" idx="12"/>
          </p:nvPr>
        </p:nvSpPr>
        <p:spPr/>
        <p:txBody>
          <a:bodyPr>
            <a:normAutofit fontScale="85000" lnSpcReduction="20000"/>
          </a:bodyPr>
          <a:lstStyle/>
          <a:p>
            <a:r>
              <a:rPr lang="ru-RU" dirty="0" smtClean="0"/>
              <a:t>13</a:t>
            </a:r>
            <a:endParaRPr lang="en-US" dirty="0"/>
          </a:p>
        </p:txBody>
      </p:sp>
      <p:pic>
        <p:nvPicPr>
          <p:cNvPr id="14"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31" name="Заголовок 30"/>
          <p:cNvSpPr>
            <a:spLocks noGrp="1"/>
          </p:cNvSpPr>
          <p:nvPr>
            <p:ph type="title"/>
          </p:nvPr>
        </p:nvSpPr>
        <p:spPr>
          <a:xfrm>
            <a:off x="612648" y="357166"/>
            <a:ext cx="8153400" cy="862034"/>
          </a:xfrm>
        </p:spPr>
        <p:txBody>
          <a:bodyPr>
            <a:normAutofit/>
          </a:bodyPr>
          <a:lstStyle/>
          <a:p>
            <a:pPr algn="ctr"/>
            <a:r>
              <a:rPr lang="ru-RU" sz="2400" dirty="0" smtClean="0">
                <a:solidFill>
                  <a:schemeClr val="tx1"/>
                </a:solidFill>
                <a:latin typeface="Tahoma" pitchFamily="34" charset="0"/>
                <a:cs typeface="Tahoma" pitchFamily="34" charset="0"/>
              </a:rPr>
              <a:t>Земельный налог</a:t>
            </a:r>
            <a:br>
              <a:rPr lang="ru-RU" sz="2400" dirty="0" smtClean="0">
                <a:solidFill>
                  <a:schemeClr val="tx1"/>
                </a:solidFill>
                <a:latin typeface="Tahoma" pitchFamily="34" charset="0"/>
                <a:cs typeface="Tahoma" pitchFamily="34" charset="0"/>
              </a:rPr>
            </a:br>
            <a:endParaRPr lang="ru-RU" sz="2400" dirty="0">
              <a:solidFill>
                <a:schemeClr val="tx1"/>
              </a:solidFill>
              <a:latin typeface="Tahoma" pitchFamily="34" charset="0"/>
              <a:cs typeface="Tahoma" pitchFamily="34" charset="0"/>
            </a:endParaRPr>
          </a:p>
        </p:txBody>
      </p:sp>
      <p:sp>
        <p:nvSpPr>
          <p:cNvPr id="7" name="Прямоугольник 6"/>
          <p:cNvSpPr/>
          <p:nvPr/>
        </p:nvSpPr>
        <p:spPr>
          <a:xfrm>
            <a:off x="857224" y="2071678"/>
            <a:ext cx="6929485" cy="400110"/>
          </a:xfrm>
          <a:prstGeom prst="rect">
            <a:avLst/>
          </a:prstGeom>
        </p:spPr>
        <p:txBody>
          <a:bodyPr wrap="square">
            <a:spAutoFit/>
          </a:bodyPr>
          <a:lstStyle/>
          <a:p>
            <a:r>
              <a:rPr lang="ru-RU" sz="2000" dirty="0" smtClean="0">
                <a:solidFill>
                  <a:srgbClr val="FF0000"/>
                </a:solidFill>
                <a:latin typeface="Tahoma" pitchFamily="34" charset="0"/>
                <a:cs typeface="Tahoma" pitchFamily="34" charset="0"/>
              </a:rPr>
              <a:t>Первоначальный план 2018</a:t>
            </a:r>
            <a:r>
              <a:rPr lang="ru-RU" dirty="0" smtClean="0">
                <a:solidFill>
                  <a:srgbClr val="FF0000"/>
                </a:solidFill>
                <a:latin typeface="Tahoma" pitchFamily="34" charset="0"/>
                <a:cs typeface="Tahoma" pitchFamily="34" charset="0"/>
              </a:rPr>
              <a:t> </a:t>
            </a:r>
            <a:r>
              <a:rPr lang="ru-RU" sz="2000" dirty="0" smtClean="0">
                <a:solidFill>
                  <a:srgbClr val="FF0000"/>
                </a:solidFill>
                <a:latin typeface="Tahoma" pitchFamily="34" charset="0"/>
                <a:cs typeface="Tahoma" pitchFamily="34" charset="0"/>
              </a:rPr>
              <a:t>г.</a:t>
            </a:r>
            <a:r>
              <a:rPr lang="ru-RU" sz="2000" dirty="0" smtClean="0">
                <a:latin typeface="Tahoma" pitchFamily="34" charset="0"/>
                <a:cs typeface="Tahoma" pitchFamily="34" charset="0"/>
              </a:rPr>
              <a:t>           -  56 237,0 тыс.руб.</a:t>
            </a:r>
            <a:endParaRPr lang="ru-RU" sz="2000" i="1" dirty="0">
              <a:latin typeface="Tahoma" pitchFamily="34" charset="0"/>
              <a:cs typeface="Tahoma" pitchFamily="34" charset="0"/>
            </a:endParaRPr>
          </a:p>
        </p:txBody>
      </p:sp>
      <p:sp>
        <p:nvSpPr>
          <p:cNvPr id="8" name="Прямоугольник 7"/>
          <p:cNvSpPr/>
          <p:nvPr/>
        </p:nvSpPr>
        <p:spPr>
          <a:xfrm>
            <a:off x="857224" y="2714620"/>
            <a:ext cx="7358114" cy="400110"/>
          </a:xfrm>
          <a:prstGeom prst="rect">
            <a:avLst/>
          </a:prstGeom>
        </p:spPr>
        <p:txBody>
          <a:bodyPr wrap="square">
            <a:spAutoFit/>
          </a:bodyPr>
          <a:lstStyle/>
          <a:p>
            <a:r>
              <a:rPr lang="ru-RU" sz="2000" dirty="0" smtClean="0">
                <a:solidFill>
                  <a:srgbClr val="FF0000"/>
                </a:solidFill>
                <a:latin typeface="Tahoma" pitchFamily="34" charset="0"/>
                <a:cs typeface="Tahoma" pitchFamily="34" charset="0"/>
              </a:rPr>
              <a:t>Первоначальный план 2019</a:t>
            </a:r>
            <a:r>
              <a:rPr lang="ru-RU" dirty="0" smtClean="0">
                <a:solidFill>
                  <a:srgbClr val="FF0000"/>
                </a:solidFill>
                <a:latin typeface="Tahoma" pitchFamily="34" charset="0"/>
                <a:cs typeface="Tahoma" pitchFamily="34" charset="0"/>
              </a:rPr>
              <a:t> </a:t>
            </a:r>
            <a:r>
              <a:rPr lang="ru-RU" sz="2000" dirty="0" smtClean="0">
                <a:solidFill>
                  <a:srgbClr val="FF0000"/>
                </a:solidFill>
                <a:latin typeface="Tahoma" pitchFamily="34" charset="0"/>
                <a:cs typeface="Tahoma" pitchFamily="34" charset="0"/>
              </a:rPr>
              <a:t>г.</a:t>
            </a:r>
            <a:r>
              <a:rPr lang="ru-RU" sz="2000" dirty="0" smtClean="0">
                <a:latin typeface="Tahoma" pitchFamily="34" charset="0"/>
                <a:cs typeface="Tahoma" pitchFamily="34" charset="0"/>
              </a:rPr>
              <a:t>           -  58 198,0 тыс.руб.</a:t>
            </a:r>
            <a:endParaRPr lang="ru-RU" sz="2000" i="1" dirty="0">
              <a:latin typeface="Tahoma" pitchFamily="34" charset="0"/>
              <a:cs typeface="Tahoma" pitchFamily="34" charset="0"/>
            </a:endParaRPr>
          </a:p>
        </p:txBody>
      </p:sp>
      <p:sp>
        <p:nvSpPr>
          <p:cNvPr id="9" name="Прямоугольник 8"/>
          <p:cNvSpPr/>
          <p:nvPr/>
        </p:nvSpPr>
        <p:spPr>
          <a:xfrm>
            <a:off x="714349" y="3429000"/>
            <a:ext cx="8429651" cy="400110"/>
          </a:xfrm>
          <a:prstGeom prst="rect">
            <a:avLst/>
          </a:prstGeom>
        </p:spPr>
        <p:txBody>
          <a:bodyPr wrap="square">
            <a:spAutoFit/>
          </a:bodyPr>
          <a:lstStyle/>
          <a:p>
            <a:r>
              <a:rPr lang="ru-RU" sz="2000" dirty="0" smtClean="0">
                <a:latin typeface="Tahoma" pitchFamily="34" charset="0"/>
                <a:cs typeface="Tahoma" pitchFamily="34" charset="0"/>
              </a:rPr>
              <a:t>  Динамика 2019г. к 2018г.                  -  103,5</a:t>
            </a:r>
            <a:r>
              <a:rPr lang="ru-RU" dirty="0" smtClean="0">
                <a:latin typeface="Tahoma" pitchFamily="34" charset="0"/>
                <a:cs typeface="Tahoma" pitchFamily="34" charset="0"/>
              </a:rPr>
              <a:t>%</a:t>
            </a:r>
            <a:endParaRPr lang="ru-RU" dirty="0">
              <a:latin typeface="Tahoma" pitchFamily="34" charset="0"/>
              <a:cs typeface="Tahoma" pitchFamily="34" charset="0"/>
            </a:endParaRPr>
          </a:p>
        </p:txBody>
      </p:sp>
      <p:sp>
        <p:nvSpPr>
          <p:cNvPr id="12" name="Прямоугольник 11"/>
          <p:cNvSpPr/>
          <p:nvPr/>
        </p:nvSpPr>
        <p:spPr>
          <a:xfrm>
            <a:off x="714349" y="4071942"/>
            <a:ext cx="8215369" cy="400110"/>
          </a:xfrm>
          <a:prstGeom prst="rect">
            <a:avLst/>
          </a:prstGeom>
        </p:spPr>
        <p:txBody>
          <a:bodyPr wrap="square">
            <a:spAutoFit/>
          </a:bodyPr>
          <a:lstStyle/>
          <a:p>
            <a:r>
              <a:rPr lang="ru-RU" sz="2000" dirty="0" smtClean="0">
                <a:latin typeface="Tahoma" pitchFamily="34" charset="0"/>
                <a:cs typeface="Tahoma" pitchFamily="34" charset="0"/>
              </a:rPr>
              <a:t>  Доля в налоговых доходах                -  12,1%</a:t>
            </a:r>
            <a:endParaRPr lang="ru-RU" sz="2000" i="1" dirty="0">
              <a:latin typeface="Tahoma" pitchFamily="34" charset="0"/>
              <a:cs typeface="Tahoma" pitchFamily="34" charset="0"/>
            </a:endParaRPr>
          </a:p>
        </p:txBody>
      </p:sp>
      <p:sp>
        <p:nvSpPr>
          <p:cNvPr id="13" name="Прямоугольник 12"/>
          <p:cNvSpPr/>
          <p:nvPr/>
        </p:nvSpPr>
        <p:spPr>
          <a:xfrm>
            <a:off x="642910" y="4643446"/>
            <a:ext cx="6429420" cy="400110"/>
          </a:xfrm>
          <a:prstGeom prst="rect">
            <a:avLst/>
          </a:prstGeom>
        </p:spPr>
        <p:txBody>
          <a:bodyPr wrap="square">
            <a:spAutoFit/>
          </a:bodyPr>
          <a:lstStyle/>
          <a:p>
            <a:r>
              <a:rPr lang="ru-RU" sz="2000" dirty="0" smtClean="0">
                <a:latin typeface="Tahoma" pitchFamily="34" charset="0"/>
                <a:cs typeface="Tahoma" pitchFamily="34" charset="0"/>
              </a:rPr>
              <a:t>   Норматив отчислений в Бюджет МО  - 100%</a:t>
            </a:r>
            <a:endParaRPr lang="ru-RU" sz="2000" i="1"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8077200" y="6477000"/>
            <a:ext cx="1066800" cy="381000"/>
          </a:xfrm>
        </p:spPr>
        <p:txBody>
          <a:bodyPr/>
          <a:lstStyle/>
          <a:p>
            <a:pPr algn="r"/>
            <a:fld id="{8755CB45-0493-450B-833A-F10DA69C7C3B}"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pic>
        <p:nvPicPr>
          <p:cNvPr id="11" name="Picture 3" descr="gerb"/>
          <p:cNvPicPr>
            <a:picLocks noChangeAspect="1" noChangeArrowheads="1"/>
          </p:cNvPicPr>
          <p:nvPr/>
        </p:nvPicPr>
        <p:blipFill>
          <a:blip r:embed="rId3" cstate="print"/>
          <a:srcRect/>
          <a:stretch>
            <a:fillRect/>
          </a:stretch>
        </p:blipFill>
        <p:spPr bwMode="auto">
          <a:xfrm>
            <a:off x="76200" y="76202"/>
            <a:ext cx="457200" cy="1099297"/>
          </a:xfrm>
          <a:prstGeom prst="rect">
            <a:avLst/>
          </a:prstGeom>
          <a:ln>
            <a:noFill/>
          </a:ln>
          <a:effectLst>
            <a:outerShdw blurRad="292100" dist="139700" dir="2700000" algn="tl" rotWithShape="0">
              <a:srgbClr val="333333">
                <a:alpha val="65000"/>
              </a:srgbClr>
            </a:outerShdw>
          </a:effectLst>
        </p:spPr>
      </p:pic>
      <p:sp>
        <p:nvSpPr>
          <p:cNvPr id="10" name="Номер слайда 9"/>
          <p:cNvSpPr>
            <a:spLocks noGrp="1"/>
          </p:cNvSpPr>
          <p:nvPr>
            <p:ph type="sldNum" sz="quarter" idx="12"/>
          </p:nvPr>
        </p:nvSpPr>
        <p:spPr/>
        <p:txBody>
          <a:bodyPr>
            <a:normAutofit fontScale="85000" lnSpcReduction="20000"/>
          </a:bodyPr>
          <a:lstStyle/>
          <a:p>
            <a:r>
              <a:rPr lang="ru-RU" dirty="0" smtClean="0"/>
              <a:t>14</a:t>
            </a:r>
            <a:endParaRPr lang="en-US" dirty="0"/>
          </a:p>
        </p:txBody>
      </p:sp>
      <p:pic>
        <p:nvPicPr>
          <p:cNvPr id="14"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16" name="Rectangle 2"/>
          <p:cNvSpPr>
            <a:spLocks noGrp="1" noChangeArrowheads="1"/>
          </p:cNvSpPr>
          <p:nvPr>
            <p:ph type="title"/>
          </p:nvPr>
        </p:nvSpPr>
        <p:spPr>
          <a:xfrm>
            <a:off x="612648" y="0"/>
            <a:ext cx="8153400" cy="1219200"/>
          </a:xfrm>
        </p:spPr>
        <p:txBody>
          <a:bodyPr>
            <a:noAutofit/>
          </a:bodyPr>
          <a:lstStyle/>
          <a:p>
            <a:pPr algn="ctr" eaLnBrk="1" hangingPunct="1"/>
            <a:r>
              <a:rPr lang="ru-RU" sz="2400" dirty="0" smtClean="0">
                <a:solidFill>
                  <a:schemeClr val="tx1"/>
                </a:solidFill>
                <a:latin typeface="Tahoma" pitchFamily="34" charset="0"/>
                <a:cs typeface="Tahoma" pitchFamily="34" charset="0"/>
              </a:rPr>
              <a:t>Структура неналоговых доходов </a:t>
            </a:r>
            <a:br>
              <a:rPr lang="ru-RU" sz="2400" dirty="0" smtClean="0">
                <a:solidFill>
                  <a:schemeClr val="tx1"/>
                </a:solidFill>
                <a:latin typeface="Tahoma" pitchFamily="34" charset="0"/>
                <a:cs typeface="Tahoma" pitchFamily="34" charset="0"/>
              </a:rPr>
            </a:br>
            <a:r>
              <a:rPr lang="ru-RU" sz="2400" dirty="0" smtClean="0">
                <a:solidFill>
                  <a:schemeClr val="tx1"/>
                </a:solidFill>
                <a:latin typeface="Tahoma" pitchFamily="34" charset="0"/>
                <a:cs typeface="Tahoma" pitchFamily="34" charset="0"/>
              </a:rPr>
              <a:t>в 2019 году, %</a:t>
            </a:r>
          </a:p>
        </p:txBody>
      </p:sp>
      <p:grpSp>
        <p:nvGrpSpPr>
          <p:cNvPr id="18" name="Group 20"/>
          <p:cNvGrpSpPr>
            <a:grpSpLocks/>
          </p:cNvGrpSpPr>
          <p:nvPr/>
        </p:nvGrpSpPr>
        <p:grpSpPr bwMode="auto">
          <a:xfrm>
            <a:off x="1" y="1714500"/>
            <a:ext cx="9318625" cy="5097465"/>
            <a:chOff x="0" y="1112"/>
            <a:chExt cx="5760" cy="3211"/>
          </a:xfrm>
        </p:grpSpPr>
        <p:graphicFrame>
          <p:nvGraphicFramePr>
            <p:cNvPr id="19" name="Object 4"/>
            <p:cNvGraphicFramePr>
              <a:graphicFrameLocks noChangeAspect="1"/>
            </p:cNvGraphicFramePr>
            <p:nvPr/>
          </p:nvGraphicFramePr>
          <p:xfrm>
            <a:off x="309" y="1125"/>
            <a:ext cx="5211" cy="2838"/>
          </p:xfrm>
          <a:graphic>
            <a:graphicData uri="http://schemas.openxmlformats.org/drawingml/2006/chart">
              <c:chart xmlns:c="http://schemas.openxmlformats.org/drawingml/2006/chart" xmlns:r="http://schemas.openxmlformats.org/officeDocument/2006/relationships" r:id="rId4"/>
            </a:graphicData>
          </a:graphic>
        </p:graphicFrame>
        <p:sp>
          <p:nvSpPr>
            <p:cNvPr id="20" name="Text Box 5"/>
            <p:cNvSpPr txBox="1">
              <a:spLocks noChangeArrowheads="1"/>
            </p:cNvSpPr>
            <p:nvPr/>
          </p:nvSpPr>
          <p:spPr bwMode="auto">
            <a:xfrm>
              <a:off x="4107" y="3227"/>
              <a:ext cx="1342" cy="641"/>
            </a:xfrm>
            <a:prstGeom prst="rect">
              <a:avLst/>
            </a:prstGeom>
            <a:noFill/>
            <a:ln w="38100">
              <a:noFill/>
              <a:miter lim="800000"/>
              <a:headEnd/>
              <a:tailEnd/>
            </a:ln>
          </p:spPr>
          <p:txBody>
            <a:bodyPr wrap="square" lIns="90000" tIns="46800" rIns="90000" bIns="46800">
              <a:spAutoFit/>
            </a:bodyPr>
            <a:lstStyle/>
            <a:p>
              <a:r>
                <a:rPr lang="ru-RU" sz="2000" dirty="0">
                  <a:latin typeface="Tahoma" pitchFamily="34" charset="0"/>
                  <a:cs typeface="Tahoma" pitchFamily="34" charset="0"/>
                </a:rPr>
                <a:t>Доходы от использования имущества</a:t>
              </a:r>
            </a:p>
          </p:txBody>
        </p:sp>
        <p:sp>
          <p:nvSpPr>
            <p:cNvPr id="21" name="Text Box 6"/>
            <p:cNvSpPr txBox="1">
              <a:spLocks noChangeArrowheads="1"/>
            </p:cNvSpPr>
            <p:nvPr/>
          </p:nvSpPr>
          <p:spPr bwMode="auto">
            <a:xfrm>
              <a:off x="283" y="3137"/>
              <a:ext cx="2323" cy="641"/>
            </a:xfrm>
            <a:prstGeom prst="rect">
              <a:avLst/>
            </a:prstGeom>
            <a:noFill/>
            <a:ln w="38100">
              <a:noFill/>
              <a:miter lim="800000"/>
              <a:headEnd/>
              <a:tailEnd/>
            </a:ln>
          </p:spPr>
          <p:txBody>
            <a:bodyPr wrap="square" lIns="90000" tIns="46800" rIns="90000" bIns="46800">
              <a:spAutoFit/>
            </a:bodyPr>
            <a:lstStyle/>
            <a:p>
              <a:r>
                <a:rPr lang="ru-RU" sz="2000" dirty="0">
                  <a:latin typeface="Tahoma" pitchFamily="34" charset="0"/>
                  <a:cs typeface="Tahoma" pitchFamily="34" charset="0"/>
                </a:rPr>
                <a:t>Доходы от продажи </a:t>
              </a:r>
            </a:p>
            <a:p>
              <a:r>
                <a:rPr lang="ru-RU" sz="2000" dirty="0">
                  <a:latin typeface="Tahoma" pitchFamily="34" charset="0"/>
                  <a:cs typeface="Tahoma" pitchFamily="34" charset="0"/>
                </a:rPr>
                <a:t>материальных и </a:t>
              </a:r>
            </a:p>
            <a:p>
              <a:r>
                <a:rPr lang="ru-RU" sz="2000" dirty="0">
                  <a:latin typeface="Tahoma" pitchFamily="34" charset="0"/>
                  <a:cs typeface="Tahoma" pitchFamily="34" charset="0"/>
                </a:rPr>
                <a:t>нематериальных активов</a:t>
              </a:r>
            </a:p>
          </p:txBody>
        </p:sp>
        <p:sp>
          <p:nvSpPr>
            <p:cNvPr id="22" name="Text Box 8"/>
            <p:cNvSpPr txBox="1">
              <a:spLocks noChangeArrowheads="1"/>
            </p:cNvSpPr>
            <p:nvPr/>
          </p:nvSpPr>
          <p:spPr bwMode="auto">
            <a:xfrm>
              <a:off x="0" y="1112"/>
              <a:ext cx="1786" cy="835"/>
            </a:xfrm>
            <a:prstGeom prst="rect">
              <a:avLst/>
            </a:prstGeom>
            <a:noFill/>
            <a:ln w="38100">
              <a:noFill/>
              <a:miter lim="800000"/>
              <a:headEnd/>
              <a:tailEnd/>
            </a:ln>
          </p:spPr>
          <p:txBody>
            <a:bodyPr wrap="square" lIns="90000" tIns="46800" rIns="90000" bIns="46800">
              <a:spAutoFit/>
            </a:bodyPr>
            <a:lstStyle/>
            <a:p>
              <a:r>
                <a:rPr lang="ru-RU" sz="2000" dirty="0">
                  <a:latin typeface="Tahoma" pitchFamily="34" charset="0"/>
                  <a:cs typeface="Tahoma" pitchFamily="34" charset="0"/>
                </a:rPr>
                <a:t>Платежи </a:t>
              </a:r>
              <a:r>
                <a:rPr lang="ru-RU" sz="2000" dirty="0" smtClean="0">
                  <a:latin typeface="Tahoma" pitchFamily="34" charset="0"/>
                  <a:cs typeface="Tahoma" pitchFamily="34" charset="0"/>
                </a:rPr>
                <a:t>при пользовании </a:t>
              </a:r>
              <a:endParaRPr lang="ru-RU" sz="2000" dirty="0">
                <a:latin typeface="Tahoma" pitchFamily="34" charset="0"/>
                <a:cs typeface="Tahoma" pitchFamily="34" charset="0"/>
              </a:endParaRPr>
            </a:p>
            <a:p>
              <a:r>
                <a:rPr lang="ru-RU" sz="2000" dirty="0">
                  <a:latin typeface="Tahoma" pitchFamily="34" charset="0"/>
                  <a:cs typeface="Tahoma" pitchFamily="34" charset="0"/>
                </a:rPr>
                <a:t>природными ресурсами</a:t>
              </a:r>
            </a:p>
          </p:txBody>
        </p:sp>
        <p:sp>
          <p:nvSpPr>
            <p:cNvPr id="23" name="Text Box 9"/>
            <p:cNvSpPr txBox="1">
              <a:spLocks noChangeArrowheads="1"/>
            </p:cNvSpPr>
            <p:nvPr/>
          </p:nvSpPr>
          <p:spPr bwMode="auto">
            <a:xfrm>
              <a:off x="1722" y="1210"/>
              <a:ext cx="1545" cy="447"/>
            </a:xfrm>
            <a:prstGeom prst="rect">
              <a:avLst/>
            </a:prstGeom>
            <a:noFill/>
            <a:ln w="38100">
              <a:noFill/>
              <a:miter lim="800000"/>
              <a:headEnd/>
              <a:tailEnd/>
            </a:ln>
          </p:spPr>
          <p:txBody>
            <a:bodyPr wrap="square" lIns="90000" tIns="46800" rIns="90000" bIns="46800">
              <a:spAutoFit/>
            </a:bodyPr>
            <a:lstStyle/>
            <a:p>
              <a:r>
                <a:rPr lang="ru-RU" sz="2000" dirty="0">
                  <a:latin typeface="Tahoma" pitchFamily="34" charset="0"/>
                  <a:cs typeface="Tahoma" pitchFamily="34" charset="0"/>
                </a:rPr>
                <a:t>Поступления </a:t>
              </a:r>
            </a:p>
            <a:p>
              <a:r>
                <a:rPr lang="ru-RU" sz="2000" dirty="0">
                  <a:latin typeface="Tahoma" pitchFamily="34" charset="0"/>
                  <a:cs typeface="Tahoma" pitchFamily="34" charset="0"/>
                </a:rPr>
                <a:t>от штрафов</a:t>
              </a:r>
            </a:p>
          </p:txBody>
        </p:sp>
        <p:sp>
          <p:nvSpPr>
            <p:cNvPr id="24" name="Text Box 19"/>
            <p:cNvSpPr txBox="1">
              <a:spLocks noChangeArrowheads="1"/>
            </p:cNvSpPr>
            <p:nvPr/>
          </p:nvSpPr>
          <p:spPr bwMode="auto">
            <a:xfrm>
              <a:off x="5413" y="4089"/>
              <a:ext cx="347" cy="234"/>
            </a:xfrm>
            <a:prstGeom prst="rect">
              <a:avLst/>
            </a:prstGeom>
            <a:noFill/>
            <a:ln w="38100">
              <a:noFill/>
              <a:miter lim="800000"/>
              <a:headEnd/>
              <a:tailEnd/>
            </a:ln>
          </p:spPr>
          <p:txBody>
            <a:bodyPr lIns="90000" tIns="46800" rIns="90000" bIns="46800">
              <a:spAutoFit/>
            </a:bodyPr>
            <a:lstStyle/>
            <a:p>
              <a:pPr algn="r">
                <a:spcBef>
                  <a:spcPct val="50000"/>
                </a:spcBef>
              </a:pPr>
              <a:endParaRPr lang="ru-RU" b="1" dirty="0">
                <a:solidFill>
                  <a:schemeClr val="tx2">
                    <a:lumMod val="75000"/>
                  </a:schemeClr>
                </a:solidFill>
                <a:latin typeface="Arial" charset="0"/>
              </a:endParaRP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8077200" y="6477000"/>
            <a:ext cx="1066800" cy="381000"/>
          </a:xfrm>
        </p:spPr>
        <p:txBody>
          <a:bodyPr/>
          <a:lstStyle/>
          <a:p>
            <a:pPr algn="r"/>
            <a:fld id="{B6B98ED2-48E9-49E3-9F1E-305C1004A503}"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pic>
        <p:nvPicPr>
          <p:cNvPr id="11" name="Picture 3" descr="gerb"/>
          <p:cNvPicPr>
            <a:picLocks noChangeAspect="1" noChangeArrowheads="1"/>
          </p:cNvPicPr>
          <p:nvPr/>
        </p:nvPicPr>
        <p:blipFill>
          <a:blip r:embed="rId3" cstate="print"/>
          <a:srcRect/>
          <a:stretch>
            <a:fillRect/>
          </a:stretch>
        </p:blipFill>
        <p:spPr bwMode="auto">
          <a:xfrm>
            <a:off x="76200" y="76202"/>
            <a:ext cx="457200" cy="1099297"/>
          </a:xfrm>
          <a:prstGeom prst="rect">
            <a:avLst/>
          </a:prstGeom>
          <a:ln>
            <a:noFill/>
          </a:ln>
          <a:effectLst>
            <a:outerShdw blurRad="292100" dist="139700" dir="2700000" algn="tl" rotWithShape="0">
              <a:srgbClr val="333333">
                <a:alpha val="65000"/>
              </a:srgbClr>
            </a:outerShdw>
          </a:effectLst>
        </p:spPr>
      </p:pic>
      <p:sp>
        <p:nvSpPr>
          <p:cNvPr id="10" name="Номер слайда 9"/>
          <p:cNvSpPr>
            <a:spLocks noGrp="1"/>
          </p:cNvSpPr>
          <p:nvPr>
            <p:ph type="sldNum" sz="quarter" idx="12"/>
          </p:nvPr>
        </p:nvSpPr>
        <p:spPr/>
        <p:txBody>
          <a:bodyPr>
            <a:normAutofit fontScale="85000" lnSpcReduction="20000"/>
          </a:bodyPr>
          <a:lstStyle/>
          <a:p>
            <a:r>
              <a:rPr lang="ru-RU" dirty="0" smtClean="0"/>
              <a:t>15</a:t>
            </a:r>
            <a:endParaRPr lang="en-US" dirty="0"/>
          </a:p>
        </p:txBody>
      </p:sp>
      <p:pic>
        <p:nvPicPr>
          <p:cNvPr id="14"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7" name="Прямоугольник 6"/>
          <p:cNvSpPr/>
          <p:nvPr/>
        </p:nvSpPr>
        <p:spPr>
          <a:xfrm>
            <a:off x="857224" y="2071678"/>
            <a:ext cx="7715304" cy="400110"/>
          </a:xfrm>
          <a:prstGeom prst="rect">
            <a:avLst/>
          </a:prstGeom>
        </p:spPr>
        <p:txBody>
          <a:bodyPr wrap="square">
            <a:spAutoFit/>
          </a:bodyPr>
          <a:lstStyle/>
          <a:p>
            <a:r>
              <a:rPr lang="ru-RU" sz="2000" dirty="0" smtClean="0">
                <a:solidFill>
                  <a:srgbClr val="FF0000"/>
                </a:solidFill>
                <a:latin typeface="Tahoma" pitchFamily="34" charset="0"/>
                <a:cs typeface="Tahoma" pitchFamily="34" charset="0"/>
              </a:rPr>
              <a:t>Первоначальный план 2018</a:t>
            </a:r>
            <a:r>
              <a:rPr lang="ru-RU" dirty="0" smtClean="0">
                <a:solidFill>
                  <a:srgbClr val="FF0000"/>
                </a:solidFill>
                <a:latin typeface="Tahoma" pitchFamily="34" charset="0"/>
                <a:cs typeface="Tahoma" pitchFamily="34" charset="0"/>
              </a:rPr>
              <a:t> </a:t>
            </a:r>
            <a:r>
              <a:rPr lang="ru-RU" sz="2000" dirty="0" smtClean="0">
                <a:solidFill>
                  <a:srgbClr val="FF0000"/>
                </a:solidFill>
                <a:latin typeface="Tahoma" pitchFamily="34" charset="0"/>
                <a:cs typeface="Tahoma" pitchFamily="34" charset="0"/>
              </a:rPr>
              <a:t>г.</a:t>
            </a:r>
            <a:r>
              <a:rPr lang="ru-RU" sz="2000" dirty="0" smtClean="0">
                <a:latin typeface="Tahoma" pitchFamily="34" charset="0"/>
                <a:cs typeface="Tahoma" pitchFamily="34" charset="0"/>
              </a:rPr>
              <a:t>                  -  38 097,0 тыс.руб.</a:t>
            </a:r>
            <a:endParaRPr lang="ru-RU" sz="2000" i="1" dirty="0">
              <a:latin typeface="Tahoma" pitchFamily="34" charset="0"/>
              <a:cs typeface="Tahoma" pitchFamily="34" charset="0"/>
            </a:endParaRPr>
          </a:p>
        </p:txBody>
      </p:sp>
      <p:sp>
        <p:nvSpPr>
          <p:cNvPr id="8" name="Прямоугольник 7"/>
          <p:cNvSpPr/>
          <p:nvPr/>
        </p:nvSpPr>
        <p:spPr>
          <a:xfrm>
            <a:off x="857225" y="2714620"/>
            <a:ext cx="8072495" cy="400110"/>
          </a:xfrm>
          <a:prstGeom prst="rect">
            <a:avLst/>
          </a:prstGeom>
        </p:spPr>
        <p:txBody>
          <a:bodyPr wrap="square">
            <a:spAutoFit/>
          </a:bodyPr>
          <a:lstStyle/>
          <a:p>
            <a:r>
              <a:rPr lang="ru-RU" sz="2000" dirty="0" smtClean="0">
                <a:solidFill>
                  <a:srgbClr val="FF0000"/>
                </a:solidFill>
                <a:latin typeface="Tahoma" pitchFamily="34" charset="0"/>
                <a:cs typeface="Tahoma" pitchFamily="34" charset="0"/>
              </a:rPr>
              <a:t>Первоначальный план 2019</a:t>
            </a:r>
            <a:r>
              <a:rPr lang="ru-RU" dirty="0" smtClean="0">
                <a:solidFill>
                  <a:srgbClr val="FF0000"/>
                </a:solidFill>
                <a:latin typeface="Tahoma" pitchFamily="34" charset="0"/>
                <a:cs typeface="Tahoma" pitchFamily="34" charset="0"/>
              </a:rPr>
              <a:t> </a:t>
            </a:r>
            <a:r>
              <a:rPr lang="ru-RU" sz="2000" dirty="0" smtClean="0">
                <a:solidFill>
                  <a:srgbClr val="FF0000"/>
                </a:solidFill>
                <a:latin typeface="Tahoma" pitchFamily="34" charset="0"/>
                <a:cs typeface="Tahoma" pitchFamily="34" charset="0"/>
              </a:rPr>
              <a:t>г.</a:t>
            </a:r>
            <a:r>
              <a:rPr lang="ru-RU" sz="2000" dirty="0" smtClean="0">
                <a:latin typeface="Tahoma" pitchFamily="34" charset="0"/>
                <a:cs typeface="Tahoma" pitchFamily="34" charset="0"/>
              </a:rPr>
              <a:t>                  -  38 564,0 тыс.руб.</a:t>
            </a:r>
            <a:endParaRPr lang="ru-RU" sz="2000" i="1" dirty="0">
              <a:latin typeface="Tahoma" pitchFamily="34" charset="0"/>
              <a:cs typeface="Tahoma" pitchFamily="34" charset="0"/>
            </a:endParaRPr>
          </a:p>
        </p:txBody>
      </p:sp>
      <p:sp>
        <p:nvSpPr>
          <p:cNvPr id="9" name="Прямоугольник 8"/>
          <p:cNvSpPr/>
          <p:nvPr/>
        </p:nvSpPr>
        <p:spPr>
          <a:xfrm>
            <a:off x="714348" y="3429000"/>
            <a:ext cx="7429552" cy="400110"/>
          </a:xfrm>
          <a:prstGeom prst="rect">
            <a:avLst/>
          </a:prstGeom>
        </p:spPr>
        <p:txBody>
          <a:bodyPr wrap="square">
            <a:spAutoFit/>
          </a:bodyPr>
          <a:lstStyle/>
          <a:p>
            <a:r>
              <a:rPr lang="ru-RU" sz="2000" dirty="0" smtClean="0">
                <a:latin typeface="Tahoma" pitchFamily="34" charset="0"/>
                <a:cs typeface="Tahoma" pitchFamily="34" charset="0"/>
              </a:rPr>
              <a:t>  Динамика 2019г. к 2018г.                        -  101,2%</a:t>
            </a:r>
            <a:endParaRPr lang="ru-RU" sz="2000" dirty="0">
              <a:latin typeface="Tahoma" pitchFamily="34" charset="0"/>
              <a:cs typeface="Tahoma" pitchFamily="34" charset="0"/>
            </a:endParaRPr>
          </a:p>
        </p:txBody>
      </p:sp>
      <p:sp>
        <p:nvSpPr>
          <p:cNvPr id="12" name="Прямоугольник 11"/>
          <p:cNvSpPr/>
          <p:nvPr/>
        </p:nvSpPr>
        <p:spPr>
          <a:xfrm>
            <a:off x="714348" y="4071942"/>
            <a:ext cx="6858048" cy="400110"/>
          </a:xfrm>
          <a:prstGeom prst="rect">
            <a:avLst/>
          </a:prstGeom>
        </p:spPr>
        <p:txBody>
          <a:bodyPr wrap="square">
            <a:spAutoFit/>
          </a:bodyPr>
          <a:lstStyle/>
          <a:p>
            <a:r>
              <a:rPr lang="ru-RU" sz="2000" dirty="0" smtClean="0">
                <a:latin typeface="Tahoma" pitchFamily="34" charset="0"/>
                <a:cs typeface="Tahoma" pitchFamily="34" charset="0"/>
              </a:rPr>
              <a:t>  Доля в неналоговых доходах                   -  53,4%</a:t>
            </a:r>
            <a:endParaRPr lang="ru-RU" sz="2000" i="1" dirty="0">
              <a:latin typeface="Tahoma" pitchFamily="34" charset="0"/>
              <a:cs typeface="Tahoma" pitchFamily="34" charset="0"/>
            </a:endParaRPr>
          </a:p>
        </p:txBody>
      </p:sp>
      <p:sp>
        <p:nvSpPr>
          <p:cNvPr id="13" name="Прямоугольник 12"/>
          <p:cNvSpPr/>
          <p:nvPr/>
        </p:nvSpPr>
        <p:spPr>
          <a:xfrm>
            <a:off x="642911" y="4643446"/>
            <a:ext cx="7000924" cy="400110"/>
          </a:xfrm>
          <a:prstGeom prst="rect">
            <a:avLst/>
          </a:prstGeom>
        </p:spPr>
        <p:txBody>
          <a:bodyPr wrap="square">
            <a:spAutoFit/>
          </a:bodyPr>
          <a:lstStyle/>
          <a:p>
            <a:r>
              <a:rPr lang="ru-RU" sz="2000" dirty="0" smtClean="0">
                <a:latin typeface="Tahoma" pitchFamily="34" charset="0"/>
                <a:cs typeface="Tahoma" pitchFamily="34" charset="0"/>
              </a:rPr>
              <a:t>   Норматив отчислений в Бюджет МО          - 100%</a:t>
            </a:r>
            <a:endParaRPr lang="ru-RU" sz="2000" i="1" dirty="0">
              <a:latin typeface="Tahoma" pitchFamily="34" charset="0"/>
              <a:cs typeface="Tahoma" pitchFamily="34" charset="0"/>
            </a:endParaRPr>
          </a:p>
        </p:txBody>
      </p:sp>
      <p:sp>
        <p:nvSpPr>
          <p:cNvPr id="15" name="Заголовок 30"/>
          <p:cNvSpPr txBox="1">
            <a:spLocks/>
          </p:cNvSpPr>
          <p:nvPr/>
        </p:nvSpPr>
        <p:spPr>
          <a:xfrm>
            <a:off x="571472" y="285729"/>
            <a:ext cx="8367715" cy="933472"/>
          </a:xfrm>
          <a:prstGeom prst="rect">
            <a:avLst/>
          </a:prstGeom>
        </p:spPr>
        <p:txBody>
          <a:bodyPr vert="horz"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400" b="0"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rPr>
              <a:t>Доходы от использования имущества, находящегося в государственной и муниципальной собственности</a:t>
            </a:r>
            <a:br>
              <a:rPr kumimoji="0" lang="ru-RU" sz="2400" b="0"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rPr>
            </a:br>
            <a:endParaRPr kumimoji="0" lang="ru-RU" sz="2400" b="0"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8077200" y="6477000"/>
            <a:ext cx="1066800" cy="381000"/>
          </a:xfrm>
        </p:spPr>
        <p:txBody>
          <a:bodyPr/>
          <a:lstStyle/>
          <a:p>
            <a:pPr algn="r"/>
            <a:fld id="{B755C9D2-C399-4365-9485-24F3FC32F750}"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pic>
        <p:nvPicPr>
          <p:cNvPr id="11" name="Picture 3" descr="gerb"/>
          <p:cNvPicPr>
            <a:picLocks noChangeAspect="1" noChangeArrowheads="1"/>
          </p:cNvPicPr>
          <p:nvPr/>
        </p:nvPicPr>
        <p:blipFill>
          <a:blip r:embed="rId3" cstate="print"/>
          <a:srcRect/>
          <a:stretch>
            <a:fillRect/>
          </a:stretch>
        </p:blipFill>
        <p:spPr bwMode="auto">
          <a:xfrm>
            <a:off x="76200" y="76202"/>
            <a:ext cx="457200" cy="1099297"/>
          </a:xfrm>
          <a:prstGeom prst="rect">
            <a:avLst/>
          </a:prstGeom>
          <a:ln>
            <a:noFill/>
          </a:ln>
          <a:effectLst>
            <a:outerShdw blurRad="292100" dist="139700" dir="2700000" algn="tl" rotWithShape="0">
              <a:srgbClr val="333333">
                <a:alpha val="65000"/>
              </a:srgbClr>
            </a:outerShdw>
          </a:effectLst>
        </p:spPr>
      </p:pic>
      <p:sp>
        <p:nvSpPr>
          <p:cNvPr id="10" name="Номер слайда 9"/>
          <p:cNvSpPr>
            <a:spLocks noGrp="1"/>
          </p:cNvSpPr>
          <p:nvPr>
            <p:ph type="sldNum" sz="quarter" idx="12"/>
          </p:nvPr>
        </p:nvSpPr>
        <p:spPr/>
        <p:txBody>
          <a:bodyPr>
            <a:normAutofit fontScale="85000" lnSpcReduction="20000"/>
          </a:bodyPr>
          <a:lstStyle/>
          <a:p>
            <a:r>
              <a:rPr lang="ru-RU" dirty="0" smtClean="0"/>
              <a:t>16</a:t>
            </a:r>
            <a:endParaRPr lang="en-US" dirty="0"/>
          </a:p>
        </p:txBody>
      </p:sp>
      <p:pic>
        <p:nvPicPr>
          <p:cNvPr id="14"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7" name="Прямоугольник 6"/>
          <p:cNvSpPr/>
          <p:nvPr/>
        </p:nvSpPr>
        <p:spPr>
          <a:xfrm>
            <a:off x="857224" y="2071678"/>
            <a:ext cx="8286776" cy="400110"/>
          </a:xfrm>
          <a:prstGeom prst="rect">
            <a:avLst/>
          </a:prstGeom>
        </p:spPr>
        <p:txBody>
          <a:bodyPr wrap="square">
            <a:spAutoFit/>
          </a:bodyPr>
          <a:lstStyle/>
          <a:p>
            <a:r>
              <a:rPr lang="ru-RU" sz="2000" dirty="0" smtClean="0">
                <a:solidFill>
                  <a:srgbClr val="FF0000"/>
                </a:solidFill>
                <a:latin typeface="Tahoma" pitchFamily="34" charset="0"/>
                <a:cs typeface="Tahoma" pitchFamily="34" charset="0"/>
              </a:rPr>
              <a:t>Первоначальный план 2018</a:t>
            </a:r>
            <a:r>
              <a:rPr lang="ru-RU" dirty="0" smtClean="0">
                <a:solidFill>
                  <a:srgbClr val="FF0000"/>
                </a:solidFill>
                <a:latin typeface="Tahoma" pitchFamily="34" charset="0"/>
                <a:cs typeface="Tahoma" pitchFamily="34" charset="0"/>
              </a:rPr>
              <a:t> </a:t>
            </a:r>
            <a:r>
              <a:rPr lang="ru-RU" sz="2000" dirty="0" smtClean="0">
                <a:solidFill>
                  <a:srgbClr val="FF0000"/>
                </a:solidFill>
                <a:latin typeface="Tahoma" pitchFamily="34" charset="0"/>
                <a:cs typeface="Tahoma" pitchFamily="34" charset="0"/>
              </a:rPr>
              <a:t>г.</a:t>
            </a:r>
            <a:r>
              <a:rPr lang="ru-RU" sz="2000" dirty="0" smtClean="0">
                <a:latin typeface="Tahoma" pitchFamily="34" charset="0"/>
                <a:cs typeface="Tahoma" pitchFamily="34" charset="0"/>
              </a:rPr>
              <a:t>                       -  11 930,0 тыс.руб.</a:t>
            </a:r>
            <a:endParaRPr lang="ru-RU" sz="2000" i="1" dirty="0">
              <a:latin typeface="Tahoma" pitchFamily="34" charset="0"/>
              <a:cs typeface="Tahoma" pitchFamily="34" charset="0"/>
            </a:endParaRPr>
          </a:p>
        </p:txBody>
      </p:sp>
      <p:sp>
        <p:nvSpPr>
          <p:cNvPr id="8" name="Прямоугольник 7"/>
          <p:cNvSpPr/>
          <p:nvPr/>
        </p:nvSpPr>
        <p:spPr>
          <a:xfrm>
            <a:off x="857224" y="2714620"/>
            <a:ext cx="8286776" cy="400110"/>
          </a:xfrm>
          <a:prstGeom prst="rect">
            <a:avLst/>
          </a:prstGeom>
        </p:spPr>
        <p:txBody>
          <a:bodyPr wrap="square">
            <a:spAutoFit/>
          </a:bodyPr>
          <a:lstStyle/>
          <a:p>
            <a:r>
              <a:rPr lang="ru-RU" sz="2000" dirty="0" smtClean="0">
                <a:solidFill>
                  <a:srgbClr val="FF0000"/>
                </a:solidFill>
                <a:latin typeface="Tahoma" pitchFamily="34" charset="0"/>
                <a:cs typeface="Tahoma" pitchFamily="34" charset="0"/>
              </a:rPr>
              <a:t>Первоначальный план 2019</a:t>
            </a:r>
            <a:r>
              <a:rPr lang="ru-RU" dirty="0" smtClean="0">
                <a:solidFill>
                  <a:srgbClr val="FF0000"/>
                </a:solidFill>
                <a:latin typeface="Tahoma" pitchFamily="34" charset="0"/>
                <a:cs typeface="Tahoma" pitchFamily="34" charset="0"/>
              </a:rPr>
              <a:t> </a:t>
            </a:r>
            <a:r>
              <a:rPr lang="ru-RU" sz="2000" dirty="0" smtClean="0">
                <a:solidFill>
                  <a:srgbClr val="FF0000"/>
                </a:solidFill>
                <a:latin typeface="Tahoma" pitchFamily="34" charset="0"/>
                <a:cs typeface="Tahoma" pitchFamily="34" charset="0"/>
              </a:rPr>
              <a:t>г.</a:t>
            </a:r>
            <a:r>
              <a:rPr lang="ru-RU" sz="2000" dirty="0" smtClean="0">
                <a:latin typeface="Tahoma" pitchFamily="34" charset="0"/>
                <a:cs typeface="Tahoma" pitchFamily="34" charset="0"/>
              </a:rPr>
              <a:t>                       -  24 953,0 тыс.руб.</a:t>
            </a:r>
            <a:endParaRPr lang="ru-RU" sz="2000" i="1" dirty="0">
              <a:latin typeface="Tahoma" pitchFamily="34" charset="0"/>
              <a:cs typeface="Tahoma" pitchFamily="34" charset="0"/>
            </a:endParaRPr>
          </a:p>
        </p:txBody>
      </p:sp>
      <p:sp>
        <p:nvSpPr>
          <p:cNvPr id="9" name="Прямоугольник 8"/>
          <p:cNvSpPr/>
          <p:nvPr/>
        </p:nvSpPr>
        <p:spPr>
          <a:xfrm>
            <a:off x="714348" y="3429000"/>
            <a:ext cx="7715304" cy="400110"/>
          </a:xfrm>
          <a:prstGeom prst="rect">
            <a:avLst/>
          </a:prstGeom>
        </p:spPr>
        <p:txBody>
          <a:bodyPr wrap="square">
            <a:spAutoFit/>
          </a:bodyPr>
          <a:lstStyle/>
          <a:p>
            <a:r>
              <a:rPr lang="ru-RU" sz="2000" dirty="0" smtClean="0">
                <a:latin typeface="Tahoma" pitchFamily="34" charset="0"/>
                <a:cs typeface="Tahoma" pitchFamily="34" charset="0"/>
              </a:rPr>
              <a:t>  Динамика 2019г. к 2018г.                              -  209,2%</a:t>
            </a:r>
            <a:endParaRPr lang="ru-RU" sz="2000" dirty="0">
              <a:latin typeface="Tahoma" pitchFamily="34" charset="0"/>
              <a:cs typeface="Tahoma" pitchFamily="34" charset="0"/>
            </a:endParaRPr>
          </a:p>
        </p:txBody>
      </p:sp>
      <p:sp>
        <p:nvSpPr>
          <p:cNvPr id="12" name="Прямоугольник 11"/>
          <p:cNvSpPr/>
          <p:nvPr/>
        </p:nvSpPr>
        <p:spPr>
          <a:xfrm>
            <a:off x="714349" y="4071942"/>
            <a:ext cx="8143932" cy="400110"/>
          </a:xfrm>
          <a:prstGeom prst="rect">
            <a:avLst/>
          </a:prstGeom>
        </p:spPr>
        <p:txBody>
          <a:bodyPr wrap="square">
            <a:spAutoFit/>
          </a:bodyPr>
          <a:lstStyle/>
          <a:p>
            <a:r>
              <a:rPr lang="ru-RU" sz="2000" dirty="0" smtClean="0">
                <a:latin typeface="Tahoma" pitchFamily="34" charset="0"/>
                <a:cs typeface="Tahoma" pitchFamily="34" charset="0"/>
              </a:rPr>
              <a:t>  Доля в неналоговых доходах                         -  34,5%</a:t>
            </a:r>
            <a:endParaRPr lang="ru-RU" sz="2000" i="1" dirty="0">
              <a:latin typeface="Tahoma" pitchFamily="34" charset="0"/>
              <a:cs typeface="Tahoma" pitchFamily="34" charset="0"/>
            </a:endParaRPr>
          </a:p>
        </p:txBody>
      </p:sp>
      <p:sp>
        <p:nvSpPr>
          <p:cNvPr id="13" name="Прямоугольник 12"/>
          <p:cNvSpPr/>
          <p:nvPr/>
        </p:nvSpPr>
        <p:spPr>
          <a:xfrm>
            <a:off x="642909" y="4643446"/>
            <a:ext cx="8786875" cy="400110"/>
          </a:xfrm>
          <a:prstGeom prst="rect">
            <a:avLst/>
          </a:prstGeom>
        </p:spPr>
        <p:txBody>
          <a:bodyPr wrap="square">
            <a:spAutoFit/>
          </a:bodyPr>
          <a:lstStyle/>
          <a:p>
            <a:r>
              <a:rPr lang="ru-RU" sz="2000" dirty="0" smtClean="0">
                <a:latin typeface="Tahoma" pitchFamily="34" charset="0"/>
                <a:cs typeface="Tahoma" pitchFamily="34" charset="0"/>
              </a:rPr>
              <a:t>   Норматив отчислений в Бюджет МО               - 100%</a:t>
            </a:r>
            <a:endParaRPr lang="ru-RU" sz="2000" i="1" dirty="0">
              <a:latin typeface="Tahoma" pitchFamily="34" charset="0"/>
              <a:cs typeface="Tahoma" pitchFamily="34" charset="0"/>
            </a:endParaRPr>
          </a:p>
        </p:txBody>
      </p:sp>
      <p:sp>
        <p:nvSpPr>
          <p:cNvPr id="16" name="Заголовок 30"/>
          <p:cNvSpPr>
            <a:spLocks noGrp="1"/>
          </p:cNvSpPr>
          <p:nvPr>
            <p:ph type="title"/>
          </p:nvPr>
        </p:nvSpPr>
        <p:spPr>
          <a:xfrm>
            <a:off x="571472" y="214290"/>
            <a:ext cx="8572528" cy="1004910"/>
          </a:xfrm>
        </p:spPr>
        <p:txBody>
          <a:bodyPr>
            <a:normAutofit fontScale="90000"/>
          </a:bodyPr>
          <a:lstStyle/>
          <a:p>
            <a:pPr algn="ctr"/>
            <a:r>
              <a:rPr lang="ru-RU" sz="2400" dirty="0" smtClean="0">
                <a:solidFill>
                  <a:schemeClr val="tx1"/>
                </a:solidFill>
                <a:latin typeface="Tahoma" pitchFamily="34" charset="0"/>
                <a:cs typeface="Tahoma" pitchFamily="34" charset="0"/>
              </a:rPr>
              <a:t>Доходы от продажи материальных </a:t>
            </a:r>
            <a:br>
              <a:rPr lang="ru-RU" sz="2400" dirty="0" smtClean="0">
                <a:solidFill>
                  <a:schemeClr val="tx1"/>
                </a:solidFill>
                <a:latin typeface="Tahoma" pitchFamily="34" charset="0"/>
                <a:cs typeface="Tahoma" pitchFamily="34" charset="0"/>
              </a:rPr>
            </a:br>
            <a:r>
              <a:rPr lang="ru-RU" sz="2400" dirty="0" smtClean="0">
                <a:solidFill>
                  <a:schemeClr val="tx1"/>
                </a:solidFill>
                <a:latin typeface="Tahoma" pitchFamily="34" charset="0"/>
                <a:cs typeface="Tahoma" pitchFamily="34" charset="0"/>
              </a:rPr>
              <a:t>и нематериальных активов</a:t>
            </a:r>
            <a:br>
              <a:rPr lang="ru-RU" sz="2400" dirty="0" smtClean="0">
                <a:solidFill>
                  <a:schemeClr val="tx1"/>
                </a:solidFill>
                <a:latin typeface="Tahoma" pitchFamily="34" charset="0"/>
                <a:cs typeface="Tahoma" pitchFamily="34" charset="0"/>
              </a:rPr>
            </a:br>
            <a:endParaRPr lang="ru-RU" sz="2400" dirty="0">
              <a:solidFill>
                <a:schemeClr val="tx1"/>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8077200" y="6477000"/>
            <a:ext cx="1066800" cy="381000"/>
          </a:xfrm>
        </p:spPr>
        <p:txBody>
          <a:bodyPr/>
          <a:lstStyle/>
          <a:p>
            <a:pPr algn="r"/>
            <a:fld id="{183E3A65-2AC8-4C14-BC81-20749009F438}"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pic>
        <p:nvPicPr>
          <p:cNvPr id="11" name="Picture 3" descr="gerb"/>
          <p:cNvPicPr>
            <a:picLocks noChangeAspect="1" noChangeArrowheads="1"/>
          </p:cNvPicPr>
          <p:nvPr/>
        </p:nvPicPr>
        <p:blipFill>
          <a:blip r:embed="rId3" cstate="print"/>
          <a:srcRect/>
          <a:stretch>
            <a:fillRect/>
          </a:stretch>
        </p:blipFill>
        <p:spPr bwMode="auto">
          <a:xfrm>
            <a:off x="76200" y="76202"/>
            <a:ext cx="457200" cy="1099297"/>
          </a:xfrm>
          <a:prstGeom prst="rect">
            <a:avLst/>
          </a:prstGeom>
          <a:ln>
            <a:noFill/>
          </a:ln>
          <a:effectLst>
            <a:outerShdw blurRad="292100" dist="139700" dir="2700000" algn="tl" rotWithShape="0">
              <a:srgbClr val="333333">
                <a:alpha val="65000"/>
              </a:srgbClr>
            </a:outerShdw>
          </a:effectLst>
        </p:spPr>
      </p:pic>
      <p:sp>
        <p:nvSpPr>
          <p:cNvPr id="10" name="Номер слайда 9"/>
          <p:cNvSpPr>
            <a:spLocks noGrp="1"/>
          </p:cNvSpPr>
          <p:nvPr>
            <p:ph type="sldNum" sz="quarter" idx="12"/>
          </p:nvPr>
        </p:nvSpPr>
        <p:spPr/>
        <p:txBody>
          <a:bodyPr>
            <a:normAutofit fontScale="85000" lnSpcReduction="20000"/>
          </a:bodyPr>
          <a:lstStyle/>
          <a:p>
            <a:r>
              <a:rPr lang="ru-RU" dirty="0" smtClean="0"/>
              <a:t>17</a:t>
            </a:r>
            <a:endParaRPr lang="en-US" dirty="0"/>
          </a:p>
        </p:txBody>
      </p:sp>
      <p:pic>
        <p:nvPicPr>
          <p:cNvPr id="14"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31" name="Заголовок 30"/>
          <p:cNvSpPr>
            <a:spLocks noGrp="1"/>
          </p:cNvSpPr>
          <p:nvPr>
            <p:ph type="title"/>
          </p:nvPr>
        </p:nvSpPr>
        <p:spPr>
          <a:xfrm>
            <a:off x="612648" y="285729"/>
            <a:ext cx="8153400" cy="933472"/>
          </a:xfrm>
        </p:spPr>
        <p:txBody>
          <a:bodyPr>
            <a:normAutofit/>
          </a:bodyPr>
          <a:lstStyle/>
          <a:p>
            <a:pPr algn="ctr"/>
            <a:r>
              <a:rPr lang="ru-RU" sz="2400" dirty="0" smtClean="0">
                <a:solidFill>
                  <a:schemeClr val="tx1"/>
                </a:solidFill>
                <a:latin typeface="Tahoma" pitchFamily="34" charset="0"/>
                <a:cs typeface="Tahoma" pitchFamily="34" charset="0"/>
              </a:rPr>
              <a:t>Штрафы, санкции, возмещение ущерба</a:t>
            </a:r>
            <a:br>
              <a:rPr lang="ru-RU" sz="2400" dirty="0" smtClean="0">
                <a:solidFill>
                  <a:schemeClr val="tx1"/>
                </a:solidFill>
                <a:latin typeface="Tahoma" pitchFamily="34" charset="0"/>
                <a:cs typeface="Tahoma" pitchFamily="34" charset="0"/>
              </a:rPr>
            </a:br>
            <a:endParaRPr lang="ru-RU" sz="2400" dirty="0">
              <a:solidFill>
                <a:schemeClr val="tx1"/>
              </a:solidFill>
              <a:latin typeface="Tahoma" pitchFamily="34" charset="0"/>
              <a:cs typeface="Tahoma" pitchFamily="34" charset="0"/>
            </a:endParaRPr>
          </a:p>
        </p:txBody>
      </p:sp>
      <p:sp>
        <p:nvSpPr>
          <p:cNvPr id="7" name="Прямоугольник 6"/>
          <p:cNvSpPr/>
          <p:nvPr/>
        </p:nvSpPr>
        <p:spPr>
          <a:xfrm>
            <a:off x="714348" y="2071678"/>
            <a:ext cx="8215371" cy="400110"/>
          </a:xfrm>
          <a:prstGeom prst="rect">
            <a:avLst/>
          </a:prstGeom>
        </p:spPr>
        <p:txBody>
          <a:bodyPr wrap="square">
            <a:spAutoFit/>
          </a:bodyPr>
          <a:lstStyle/>
          <a:p>
            <a:r>
              <a:rPr lang="ru-RU" sz="2000" dirty="0" smtClean="0">
                <a:solidFill>
                  <a:srgbClr val="FF0000"/>
                </a:solidFill>
                <a:latin typeface="Tahoma" pitchFamily="34" charset="0"/>
                <a:cs typeface="Tahoma" pitchFamily="34" charset="0"/>
              </a:rPr>
              <a:t>Первоначальный план 2018</a:t>
            </a:r>
            <a:r>
              <a:rPr lang="ru-RU" dirty="0" smtClean="0">
                <a:solidFill>
                  <a:srgbClr val="FF0000"/>
                </a:solidFill>
                <a:latin typeface="Tahoma" pitchFamily="34" charset="0"/>
                <a:cs typeface="Tahoma" pitchFamily="34" charset="0"/>
              </a:rPr>
              <a:t> </a:t>
            </a:r>
            <a:r>
              <a:rPr lang="ru-RU" sz="2000" dirty="0" smtClean="0">
                <a:solidFill>
                  <a:srgbClr val="FF0000"/>
                </a:solidFill>
                <a:latin typeface="Tahoma" pitchFamily="34" charset="0"/>
                <a:cs typeface="Tahoma" pitchFamily="34" charset="0"/>
              </a:rPr>
              <a:t>г.</a:t>
            </a:r>
            <a:r>
              <a:rPr lang="ru-RU" sz="2000" dirty="0" smtClean="0">
                <a:latin typeface="Tahoma" pitchFamily="34" charset="0"/>
                <a:cs typeface="Tahoma" pitchFamily="34" charset="0"/>
              </a:rPr>
              <a:t>                             -  6 934,0 тыс.руб.</a:t>
            </a:r>
            <a:endParaRPr lang="ru-RU" sz="2000" i="1" dirty="0">
              <a:latin typeface="Tahoma" pitchFamily="34" charset="0"/>
              <a:cs typeface="Tahoma" pitchFamily="34" charset="0"/>
            </a:endParaRPr>
          </a:p>
        </p:txBody>
      </p:sp>
      <p:sp>
        <p:nvSpPr>
          <p:cNvPr id="8" name="Прямоугольник 7"/>
          <p:cNvSpPr/>
          <p:nvPr/>
        </p:nvSpPr>
        <p:spPr>
          <a:xfrm>
            <a:off x="714348" y="2714620"/>
            <a:ext cx="8215371" cy="400110"/>
          </a:xfrm>
          <a:prstGeom prst="rect">
            <a:avLst/>
          </a:prstGeom>
        </p:spPr>
        <p:txBody>
          <a:bodyPr wrap="square">
            <a:spAutoFit/>
          </a:bodyPr>
          <a:lstStyle/>
          <a:p>
            <a:r>
              <a:rPr lang="ru-RU" sz="2000" dirty="0" smtClean="0">
                <a:solidFill>
                  <a:srgbClr val="FF0000"/>
                </a:solidFill>
                <a:latin typeface="Tahoma" pitchFamily="34" charset="0"/>
                <a:cs typeface="Tahoma" pitchFamily="34" charset="0"/>
              </a:rPr>
              <a:t>Первоначальный план 2019</a:t>
            </a:r>
            <a:r>
              <a:rPr lang="ru-RU" dirty="0" smtClean="0">
                <a:solidFill>
                  <a:srgbClr val="FF0000"/>
                </a:solidFill>
                <a:latin typeface="Tahoma" pitchFamily="34" charset="0"/>
                <a:cs typeface="Tahoma" pitchFamily="34" charset="0"/>
              </a:rPr>
              <a:t> </a:t>
            </a:r>
            <a:r>
              <a:rPr lang="ru-RU" sz="2000" dirty="0" smtClean="0">
                <a:solidFill>
                  <a:srgbClr val="FF0000"/>
                </a:solidFill>
                <a:latin typeface="Tahoma" pitchFamily="34" charset="0"/>
                <a:cs typeface="Tahoma" pitchFamily="34" charset="0"/>
              </a:rPr>
              <a:t>г.</a:t>
            </a:r>
            <a:r>
              <a:rPr lang="ru-RU" sz="2000" dirty="0" smtClean="0">
                <a:latin typeface="Tahoma" pitchFamily="34" charset="0"/>
                <a:cs typeface="Tahoma" pitchFamily="34" charset="0"/>
              </a:rPr>
              <a:t>                             -  7 272,0 тыс.руб.</a:t>
            </a:r>
            <a:endParaRPr lang="ru-RU" sz="2000" i="1" dirty="0">
              <a:latin typeface="Tahoma" pitchFamily="34" charset="0"/>
              <a:cs typeface="Tahoma" pitchFamily="34" charset="0"/>
            </a:endParaRPr>
          </a:p>
        </p:txBody>
      </p:sp>
      <p:sp>
        <p:nvSpPr>
          <p:cNvPr id="9" name="Прямоугольник 8"/>
          <p:cNvSpPr/>
          <p:nvPr/>
        </p:nvSpPr>
        <p:spPr>
          <a:xfrm>
            <a:off x="714348" y="3429000"/>
            <a:ext cx="8072495" cy="400110"/>
          </a:xfrm>
          <a:prstGeom prst="rect">
            <a:avLst/>
          </a:prstGeom>
        </p:spPr>
        <p:txBody>
          <a:bodyPr wrap="square">
            <a:spAutoFit/>
          </a:bodyPr>
          <a:lstStyle/>
          <a:p>
            <a:r>
              <a:rPr lang="ru-RU" sz="2000" dirty="0" smtClean="0">
                <a:latin typeface="Tahoma" pitchFamily="34" charset="0"/>
                <a:cs typeface="Tahoma" pitchFamily="34" charset="0"/>
              </a:rPr>
              <a:t>Динамика 2019г. к 2018г.                                   -  104,9%</a:t>
            </a:r>
            <a:endParaRPr lang="ru-RU" sz="2000" dirty="0">
              <a:latin typeface="Tahoma" pitchFamily="34" charset="0"/>
              <a:cs typeface="Tahoma" pitchFamily="34" charset="0"/>
            </a:endParaRPr>
          </a:p>
        </p:txBody>
      </p:sp>
      <p:sp>
        <p:nvSpPr>
          <p:cNvPr id="12" name="Прямоугольник 11"/>
          <p:cNvSpPr/>
          <p:nvPr/>
        </p:nvSpPr>
        <p:spPr>
          <a:xfrm>
            <a:off x="714349" y="4071942"/>
            <a:ext cx="8429652" cy="400110"/>
          </a:xfrm>
          <a:prstGeom prst="rect">
            <a:avLst/>
          </a:prstGeom>
        </p:spPr>
        <p:txBody>
          <a:bodyPr wrap="square">
            <a:spAutoFit/>
          </a:bodyPr>
          <a:lstStyle/>
          <a:p>
            <a:r>
              <a:rPr lang="ru-RU" sz="2000" dirty="0" smtClean="0">
                <a:latin typeface="Tahoma" pitchFamily="34" charset="0"/>
                <a:cs typeface="Tahoma" pitchFamily="34" charset="0"/>
              </a:rPr>
              <a:t>Доля в неналоговых доходах                              -  10%</a:t>
            </a:r>
            <a:endParaRPr lang="ru-RU" sz="2000" i="1" dirty="0">
              <a:latin typeface="Tahoma" pitchFamily="34" charset="0"/>
              <a:cs typeface="Tahoma" pitchFamily="34" charset="0"/>
            </a:endParaRPr>
          </a:p>
        </p:txBody>
      </p:sp>
      <p:sp>
        <p:nvSpPr>
          <p:cNvPr id="13" name="Прямоугольник 12"/>
          <p:cNvSpPr/>
          <p:nvPr/>
        </p:nvSpPr>
        <p:spPr>
          <a:xfrm>
            <a:off x="642909" y="4643446"/>
            <a:ext cx="7929619" cy="400110"/>
          </a:xfrm>
          <a:prstGeom prst="rect">
            <a:avLst/>
          </a:prstGeom>
        </p:spPr>
        <p:txBody>
          <a:bodyPr wrap="square">
            <a:spAutoFit/>
          </a:bodyPr>
          <a:lstStyle/>
          <a:p>
            <a:r>
              <a:rPr lang="ru-RU" sz="2000" dirty="0" smtClean="0">
                <a:latin typeface="Tahoma" pitchFamily="34" charset="0"/>
                <a:cs typeface="Tahoma" pitchFamily="34" charset="0"/>
              </a:rPr>
              <a:t> Норматив отчислений в Бюджет МО                   -  100%</a:t>
            </a:r>
            <a:endParaRPr lang="ru-RU" sz="2000" i="1"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8077200" y="6477000"/>
            <a:ext cx="1066800" cy="381000"/>
          </a:xfrm>
        </p:spPr>
        <p:txBody>
          <a:bodyPr/>
          <a:lstStyle/>
          <a:p>
            <a:pPr algn="r"/>
            <a:fld id="{B8F1824F-3313-48C4-985B-175607799C8D}"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pic>
        <p:nvPicPr>
          <p:cNvPr id="11" name="Picture 3" descr="gerb"/>
          <p:cNvPicPr>
            <a:picLocks noChangeAspect="1" noChangeArrowheads="1"/>
          </p:cNvPicPr>
          <p:nvPr/>
        </p:nvPicPr>
        <p:blipFill>
          <a:blip r:embed="rId3" cstate="print"/>
          <a:srcRect/>
          <a:stretch>
            <a:fillRect/>
          </a:stretch>
        </p:blipFill>
        <p:spPr bwMode="auto">
          <a:xfrm>
            <a:off x="76200" y="76202"/>
            <a:ext cx="457200" cy="1099297"/>
          </a:xfrm>
          <a:prstGeom prst="rect">
            <a:avLst/>
          </a:prstGeom>
          <a:ln>
            <a:noFill/>
          </a:ln>
          <a:effectLst>
            <a:outerShdw blurRad="292100" dist="139700" dir="2700000" algn="tl" rotWithShape="0">
              <a:srgbClr val="333333">
                <a:alpha val="65000"/>
              </a:srgbClr>
            </a:outerShdw>
          </a:effectLst>
        </p:spPr>
      </p:pic>
      <p:sp>
        <p:nvSpPr>
          <p:cNvPr id="10" name="Номер слайда 9"/>
          <p:cNvSpPr>
            <a:spLocks noGrp="1"/>
          </p:cNvSpPr>
          <p:nvPr>
            <p:ph type="sldNum" sz="quarter" idx="12"/>
          </p:nvPr>
        </p:nvSpPr>
        <p:spPr/>
        <p:txBody>
          <a:bodyPr>
            <a:normAutofit fontScale="85000" lnSpcReduction="20000"/>
          </a:bodyPr>
          <a:lstStyle/>
          <a:p>
            <a:r>
              <a:rPr lang="ru-RU" dirty="0" smtClean="0"/>
              <a:t>18</a:t>
            </a:r>
            <a:endParaRPr lang="en-US" dirty="0"/>
          </a:p>
        </p:txBody>
      </p:sp>
      <p:pic>
        <p:nvPicPr>
          <p:cNvPr id="14"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31" name="Заголовок 30"/>
          <p:cNvSpPr>
            <a:spLocks noGrp="1"/>
          </p:cNvSpPr>
          <p:nvPr>
            <p:ph type="title"/>
          </p:nvPr>
        </p:nvSpPr>
        <p:spPr>
          <a:xfrm>
            <a:off x="612648" y="0"/>
            <a:ext cx="8153400" cy="1219200"/>
          </a:xfrm>
        </p:spPr>
        <p:txBody>
          <a:bodyPr>
            <a:normAutofit/>
          </a:bodyPr>
          <a:lstStyle/>
          <a:p>
            <a:pPr algn="ctr"/>
            <a:r>
              <a:rPr lang="ru-RU" sz="2400" dirty="0" smtClean="0">
                <a:solidFill>
                  <a:schemeClr val="tx1"/>
                </a:solidFill>
                <a:latin typeface="Tahoma" pitchFamily="34" charset="0"/>
                <a:cs typeface="Tahoma" pitchFamily="34" charset="0"/>
              </a:rPr>
              <a:t>Безвозмездные поступления </a:t>
            </a:r>
            <a:br>
              <a:rPr lang="ru-RU" sz="2400" dirty="0" smtClean="0">
                <a:solidFill>
                  <a:schemeClr val="tx1"/>
                </a:solidFill>
                <a:latin typeface="Tahoma" pitchFamily="34" charset="0"/>
                <a:cs typeface="Tahoma" pitchFamily="34" charset="0"/>
              </a:rPr>
            </a:br>
            <a:r>
              <a:rPr lang="ru-RU" sz="2400" dirty="0" smtClean="0">
                <a:solidFill>
                  <a:schemeClr val="tx1"/>
                </a:solidFill>
                <a:latin typeface="Tahoma" pitchFamily="34" charset="0"/>
                <a:cs typeface="Tahoma" pitchFamily="34" charset="0"/>
              </a:rPr>
              <a:t>2018 - 2019 годов, тыс.руб.</a:t>
            </a:r>
            <a:endParaRPr lang="ru-RU" sz="2400" dirty="0">
              <a:solidFill>
                <a:schemeClr val="tx1"/>
              </a:solidFill>
              <a:latin typeface="Tahoma" pitchFamily="34" charset="0"/>
              <a:cs typeface="Tahoma" pitchFamily="34" charset="0"/>
            </a:endParaRPr>
          </a:p>
        </p:txBody>
      </p:sp>
      <p:sp>
        <p:nvSpPr>
          <p:cNvPr id="32" name="AutoShape 2"/>
          <p:cNvSpPr>
            <a:spLocks noChangeArrowheads="1"/>
          </p:cNvSpPr>
          <p:nvPr/>
        </p:nvSpPr>
        <p:spPr bwMode="auto">
          <a:xfrm>
            <a:off x="1066800" y="2514600"/>
            <a:ext cx="1981200" cy="106680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31750">
            <a:solidFill>
              <a:schemeClr val="tx2">
                <a:lumMod val="75000"/>
              </a:schemeClr>
            </a:solidFill>
            <a:round/>
            <a:headEnd/>
            <a:tailEnd/>
          </a:ln>
        </p:spPr>
        <p:txBody>
          <a:bodyPr wrap="none" lIns="90000" tIns="46800" rIns="90000" bIns="46800" anchor="ctr"/>
          <a:lstStyle/>
          <a:p>
            <a:pPr algn="ctr"/>
            <a:r>
              <a:rPr lang="ru-RU" sz="2000" dirty="0">
                <a:latin typeface="Tahoma" pitchFamily="34" charset="0"/>
                <a:cs typeface="Tahoma" pitchFamily="34" charset="0"/>
              </a:rPr>
              <a:t>Безвозмездные </a:t>
            </a:r>
          </a:p>
          <a:p>
            <a:pPr algn="ctr"/>
            <a:r>
              <a:rPr lang="ru-RU" sz="2000" dirty="0">
                <a:latin typeface="Tahoma" pitchFamily="34" charset="0"/>
                <a:cs typeface="Tahoma" pitchFamily="34" charset="0"/>
              </a:rPr>
              <a:t>поступления </a:t>
            </a:r>
          </a:p>
          <a:p>
            <a:pPr algn="ctr"/>
            <a:r>
              <a:rPr lang="ru-RU" sz="2000" dirty="0" smtClean="0">
                <a:latin typeface="Tahoma" pitchFamily="34" charset="0"/>
                <a:cs typeface="Tahoma" pitchFamily="34" charset="0"/>
              </a:rPr>
              <a:t>936 692,2</a:t>
            </a:r>
            <a:endParaRPr lang="ru-RU" sz="2000" dirty="0">
              <a:latin typeface="Tahoma" pitchFamily="34" charset="0"/>
              <a:cs typeface="Tahoma" pitchFamily="34" charset="0"/>
            </a:endParaRPr>
          </a:p>
        </p:txBody>
      </p:sp>
      <p:sp>
        <p:nvSpPr>
          <p:cNvPr id="35" name="Line 10"/>
          <p:cNvSpPr>
            <a:spLocks noChangeShapeType="1"/>
          </p:cNvSpPr>
          <p:nvPr/>
        </p:nvSpPr>
        <p:spPr bwMode="auto">
          <a:xfrm>
            <a:off x="685800" y="4038601"/>
            <a:ext cx="0" cy="463550"/>
          </a:xfrm>
          <a:prstGeom prst="line">
            <a:avLst/>
          </a:prstGeom>
          <a:noFill/>
          <a:ln w="31750">
            <a:solidFill>
              <a:schemeClr val="tx2">
                <a:lumMod val="75000"/>
              </a:schemeClr>
            </a:solidFill>
            <a:round/>
            <a:headEnd/>
            <a:tailEnd type="triangle" w="med" len="med"/>
          </a:ln>
        </p:spPr>
        <p:txBody>
          <a:bodyPr wrap="none" lIns="90000" tIns="46800" rIns="90000" bIns="46800" anchor="ctr"/>
          <a:lstStyle/>
          <a:p>
            <a:endParaRPr lang="ru-RU" dirty="0"/>
          </a:p>
        </p:txBody>
      </p:sp>
      <p:sp>
        <p:nvSpPr>
          <p:cNvPr id="36" name="Line 10"/>
          <p:cNvSpPr>
            <a:spLocks noChangeShapeType="1"/>
          </p:cNvSpPr>
          <p:nvPr/>
        </p:nvSpPr>
        <p:spPr bwMode="auto">
          <a:xfrm>
            <a:off x="3581400" y="4038601"/>
            <a:ext cx="0" cy="463550"/>
          </a:xfrm>
          <a:prstGeom prst="line">
            <a:avLst/>
          </a:prstGeom>
          <a:noFill/>
          <a:ln w="28575">
            <a:solidFill>
              <a:schemeClr val="tx2">
                <a:lumMod val="75000"/>
              </a:schemeClr>
            </a:solidFill>
            <a:round/>
            <a:headEnd/>
            <a:tailEnd type="triangle" w="med" len="med"/>
          </a:ln>
        </p:spPr>
        <p:txBody>
          <a:bodyPr wrap="none" lIns="90000" tIns="46800" rIns="90000" bIns="46800" anchor="ctr"/>
          <a:lstStyle/>
          <a:p>
            <a:endParaRPr lang="ru-RU" dirty="0"/>
          </a:p>
        </p:txBody>
      </p:sp>
      <p:sp>
        <p:nvSpPr>
          <p:cNvPr id="37" name="AutoShape 4"/>
          <p:cNvSpPr>
            <a:spLocks noChangeArrowheads="1"/>
          </p:cNvSpPr>
          <p:nvPr/>
        </p:nvSpPr>
        <p:spPr bwMode="auto">
          <a:xfrm>
            <a:off x="0" y="4495800"/>
            <a:ext cx="1481165" cy="91440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a:solidFill>
              <a:schemeClr val="tx2">
                <a:lumMod val="75000"/>
              </a:schemeClr>
            </a:solidFill>
            <a:round/>
            <a:headEnd/>
            <a:tailEnd/>
          </a:ln>
        </p:spPr>
        <p:txBody>
          <a:bodyPr wrap="none" lIns="90000" tIns="46800" rIns="90000" bIns="46800" anchor="ctr"/>
          <a:lstStyle/>
          <a:p>
            <a:pPr algn="ctr"/>
            <a:endParaRPr lang="ru-RU" i="1" dirty="0">
              <a:latin typeface="Arial" charset="0"/>
            </a:endParaRPr>
          </a:p>
        </p:txBody>
      </p:sp>
      <p:sp>
        <p:nvSpPr>
          <p:cNvPr id="38" name="AutoShape 8"/>
          <p:cNvSpPr>
            <a:spLocks noChangeArrowheads="1"/>
          </p:cNvSpPr>
          <p:nvPr/>
        </p:nvSpPr>
        <p:spPr bwMode="auto">
          <a:xfrm>
            <a:off x="2819401" y="4495800"/>
            <a:ext cx="1419212" cy="91440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8575">
            <a:solidFill>
              <a:schemeClr val="tx2">
                <a:lumMod val="75000"/>
              </a:schemeClr>
            </a:solidFill>
            <a:round/>
            <a:headEnd/>
            <a:tailEnd/>
          </a:ln>
        </p:spPr>
        <p:txBody>
          <a:bodyPr wrap="none" lIns="90000" tIns="46800" rIns="90000" bIns="46800" anchor="ctr"/>
          <a:lstStyle/>
          <a:p>
            <a:pPr algn="ctr"/>
            <a:endParaRPr lang="ru-RU" i="1" dirty="0">
              <a:latin typeface="Arial" charset="0"/>
            </a:endParaRPr>
          </a:p>
        </p:txBody>
      </p:sp>
      <p:sp>
        <p:nvSpPr>
          <p:cNvPr id="39" name="Прямоугольник 38"/>
          <p:cNvSpPr/>
          <p:nvPr/>
        </p:nvSpPr>
        <p:spPr>
          <a:xfrm>
            <a:off x="152400" y="4495800"/>
            <a:ext cx="1143000" cy="923330"/>
          </a:xfrm>
          <a:prstGeom prst="rect">
            <a:avLst/>
          </a:prstGeom>
        </p:spPr>
        <p:txBody>
          <a:bodyPr wrap="square">
            <a:spAutoFit/>
          </a:bodyPr>
          <a:lstStyle/>
          <a:p>
            <a:pPr algn="ctr"/>
            <a:r>
              <a:rPr lang="ru-RU" dirty="0" smtClean="0">
                <a:latin typeface="Tahoma" pitchFamily="34" charset="0"/>
                <a:cs typeface="Tahoma" pitchFamily="34" charset="0"/>
              </a:rPr>
              <a:t>Дотации</a:t>
            </a:r>
          </a:p>
          <a:p>
            <a:pPr algn="ctr"/>
            <a:r>
              <a:rPr lang="ru-RU" dirty="0" smtClean="0">
                <a:latin typeface="Tahoma" pitchFamily="34" charset="0"/>
                <a:cs typeface="Tahoma" pitchFamily="34" charset="0"/>
              </a:rPr>
              <a:t>12%</a:t>
            </a:r>
          </a:p>
          <a:p>
            <a:pPr algn="ctr"/>
            <a:r>
              <a:rPr lang="ru-RU" dirty="0" smtClean="0">
                <a:latin typeface="Tahoma" pitchFamily="34" charset="0"/>
                <a:cs typeface="Tahoma" pitchFamily="34" charset="0"/>
              </a:rPr>
              <a:t>115 549</a:t>
            </a:r>
            <a:endParaRPr lang="ru-RU" i="1" dirty="0">
              <a:latin typeface="Tahoma" pitchFamily="34" charset="0"/>
              <a:cs typeface="Tahoma" pitchFamily="34" charset="0"/>
            </a:endParaRPr>
          </a:p>
        </p:txBody>
      </p:sp>
      <p:sp>
        <p:nvSpPr>
          <p:cNvPr id="40" name="Прямоугольник 39"/>
          <p:cNvSpPr/>
          <p:nvPr/>
        </p:nvSpPr>
        <p:spPr>
          <a:xfrm>
            <a:off x="2895600" y="4495800"/>
            <a:ext cx="1371600" cy="923330"/>
          </a:xfrm>
          <a:prstGeom prst="rect">
            <a:avLst/>
          </a:prstGeom>
        </p:spPr>
        <p:txBody>
          <a:bodyPr wrap="square">
            <a:spAutoFit/>
          </a:bodyPr>
          <a:lstStyle/>
          <a:p>
            <a:pPr algn="ctr"/>
            <a:r>
              <a:rPr lang="ru-RU" dirty="0" smtClean="0">
                <a:latin typeface="Tahoma" pitchFamily="34" charset="0"/>
                <a:cs typeface="Tahoma" pitchFamily="34" charset="0"/>
              </a:rPr>
              <a:t>Субвенции</a:t>
            </a:r>
          </a:p>
          <a:p>
            <a:pPr algn="ctr"/>
            <a:r>
              <a:rPr lang="ru-RU" dirty="0" smtClean="0">
                <a:latin typeface="Tahoma" pitchFamily="34" charset="0"/>
                <a:cs typeface="Tahoma" pitchFamily="34" charset="0"/>
              </a:rPr>
              <a:t>88%</a:t>
            </a:r>
          </a:p>
          <a:p>
            <a:pPr algn="ctr"/>
            <a:r>
              <a:rPr lang="ru-RU" dirty="0" smtClean="0">
                <a:latin typeface="Tahoma" pitchFamily="34" charset="0"/>
                <a:cs typeface="Tahoma" pitchFamily="34" charset="0"/>
              </a:rPr>
              <a:t>821 143,2</a:t>
            </a:r>
            <a:endParaRPr lang="ru-RU" sz="2000" dirty="0">
              <a:latin typeface="Tahoma" pitchFamily="34" charset="0"/>
              <a:cs typeface="Tahoma" pitchFamily="34" charset="0"/>
            </a:endParaRPr>
          </a:p>
        </p:txBody>
      </p:sp>
      <p:sp>
        <p:nvSpPr>
          <p:cNvPr id="19" name="Прямоугольник 18"/>
          <p:cNvSpPr/>
          <p:nvPr/>
        </p:nvSpPr>
        <p:spPr>
          <a:xfrm>
            <a:off x="1524000" y="1524000"/>
            <a:ext cx="1219200" cy="400110"/>
          </a:xfrm>
          <a:prstGeom prst="rect">
            <a:avLst/>
          </a:prstGeom>
        </p:spPr>
        <p:txBody>
          <a:bodyPr wrap="square">
            <a:spAutoFit/>
          </a:bodyPr>
          <a:lstStyle/>
          <a:p>
            <a:pPr algn="ctr"/>
            <a:r>
              <a:rPr lang="ru-RU" sz="2000" dirty="0" smtClean="0">
                <a:latin typeface="Tahoma" pitchFamily="34" charset="0"/>
                <a:cs typeface="Tahoma" pitchFamily="34" charset="0"/>
              </a:rPr>
              <a:t>2018</a:t>
            </a:r>
            <a:r>
              <a:rPr lang="ru-RU" dirty="0" smtClean="0">
                <a:latin typeface="Tahoma" pitchFamily="34" charset="0"/>
                <a:cs typeface="Tahoma" pitchFamily="34" charset="0"/>
              </a:rPr>
              <a:t> </a:t>
            </a:r>
            <a:r>
              <a:rPr lang="ru-RU" sz="2000" dirty="0" smtClean="0">
                <a:latin typeface="Tahoma" pitchFamily="34" charset="0"/>
                <a:cs typeface="Tahoma" pitchFamily="34" charset="0"/>
              </a:rPr>
              <a:t>год</a:t>
            </a:r>
            <a:endParaRPr lang="ru-RU" sz="2000" i="1" dirty="0">
              <a:latin typeface="Tahoma" pitchFamily="34" charset="0"/>
              <a:cs typeface="Tahoma" pitchFamily="34" charset="0"/>
            </a:endParaRPr>
          </a:p>
        </p:txBody>
      </p:sp>
      <p:sp>
        <p:nvSpPr>
          <p:cNvPr id="20" name="Прямоугольник 19"/>
          <p:cNvSpPr/>
          <p:nvPr/>
        </p:nvSpPr>
        <p:spPr>
          <a:xfrm>
            <a:off x="6477000" y="1524000"/>
            <a:ext cx="1219200" cy="400110"/>
          </a:xfrm>
          <a:prstGeom prst="rect">
            <a:avLst/>
          </a:prstGeom>
        </p:spPr>
        <p:txBody>
          <a:bodyPr wrap="square">
            <a:spAutoFit/>
          </a:bodyPr>
          <a:lstStyle/>
          <a:p>
            <a:pPr algn="ctr"/>
            <a:r>
              <a:rPr lang="ru-RU" sz="2000" dirty="0" smtClean="0">
                <a:latin typeface="Tahoma" pitchFamily="34" charset="0"/>
                <a:cs typeface="Tahoma" pitchFamily="34" charset="0"/>
              </a:rPr>
              <a:t>2019 год</a:t>
            </a:r>
            <a:endParaRPr lang="ru-RU" sz="2000" i="1" dirty="0">
              <a:latin typeface="Tahoma" pitchFamily="34" charset="0"/>
              <a:cs typeface="Tahoma" pitchFamily="34" charset="0"/>
            </a:endParaRPr>
          </a:p>
        </p:txBody>
      </p:sp>
      <p:sp>
        <p:nvSpPr>
          <p:cNvPr id="23" name="Line 10"/>
          <p:cNvSpPr>
            <a:spLocks noChangeShapeType="1"/>
          </p:cNvSpPr>
          <p:nvPr/>
        </p:nvSpPr>
        <p:spPr bwMode="auto">
          <a:xfrm>
            <a:off x="2057400" y="3581401"/>
            <a:ext cx="0" cy="463550"/>
          </a:xfrm>
          <a:prstGeom prst="line">
            <a:avLst/>
          </a:prstGeom>
          <a:noFill/>
          <a:ln w="28575">
            <a:solidFill>
              <a:schemeClr val="tx2">
                <a:lumMod val="75000"/>
              </a:schemeClr>
            </a:solidFill>
            <a:round/>
            <a:headEnd/>
            <a:tailEnd type="triangle" w="med" len="med"/>
          </a:ln>
        </p:spPr>
        <p:txBody>
          <a:bodyPr wrap="none" lIns="90000" tIns="46800" rIns="90000" bIns="46800" anchor="ctr"/>
          <a:lstStyle/>
          <a:p>
            <a:endParaRPr lang="ru-RU" dirty="0"/>
          </a:p>
        </p:txBody>
      </p:sp>
      <p:cxnSp>
        <p:nvCxnSpPr>
          <p:cNvPr id="25" name="Прямая соединительная линия 24"/>
          <p:cNvCxnSpPr>
            <a:stCxn id="35" idx="0"/>
          </p:cNvCxnSpPr>
          <p:nvPr/>
        </p:nvCxnSpPr>
        <p:spPr>
          <a:xfrm rot="16200000" flipH="1">
            <a:off x="2132807" y="2591594"/>
            <a:ext cx="1588" cy="289560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44" name="AutoShape 2"/>
          <p:cNvSpPr>
            <a:spLocks noChangeArrowheads="1"/>
          </p:cNvSpPr>
          <p:nvPr/>
        </p:nvSpPr>
        <p:spPr bwMode="auto">
          <a:xfrm>
            <a:off x="6096000" y="2514600"/>
            <a:ext cx="1981200" cy="106680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31750">
            <a:solidFill>
              <a:schemeClr val="tx2">
                <a:lumMod val="75000"/>
              </a:schemeClr>
            </a:solidFill>
            <a:round/>
            <a:headEnd/>
            <a:tailEnd/>
          </a:ln>
        </p:spPr>
        <p:txBody>
          <a:bodyPr wrap="none" lIns="90000" tIns="46800" rIns="90000" bIns="46800" anchor="ctr"/>
          <a:lstStyle/>
          <a:p>
            <a:pPr algn="ctr"/>
            <a:r>
              <a:rPr lang="ru-RU" sz="2000" dirty="0">
                <a:latin typeface="Tahoma" pitchFamily="34" charset="0"/>
                <a:cs typeface="Tahoma" pitchFamily="34" charset="0"/>
              </a:rPr>
              <a:t>Безвозмездные </a:t>
            </a:r>
          </a:p>
          <a:p>
            <a:pPr algn="ctr"/>
            <a:r>
              <a:rPr lang="ru-RU" sz="2000" dirty="0">
                <a:latin typeface="Tahoma" pitchFamily="34" charset="0"/>
                <a:cs typeface="Tahoma" pitchFamily="34" charset="0"/>
              </a:rPr>
              <a:t>поступления </a:t>
            </a:r>
          </a:p>
          <a:p>
            <a:pPr algn="ctr"/>
            <a:r>
              <a:rPr lang="ru-RU" sz="2000" dirty="0" smtClean="0">
                <a:latin typeface="Tahoma" pitchFamily="34" charset="0"/>
                <a:cs typeface="Tahoma" pitchFamily="34" charset="0"/>
              </a:rPr>
              <a:t>1 038 566,7</a:t>
            </a:r>
            <a:endParaRPr lang="ru-RU" sz="2000" dirty="0">
              <a:latin typeface="Tahoma" pitchFamily="34" charset="0"/>
              <a:cs typeface="Tahoma" pitchFamily="34" charset="0"/>
            </a:endParaRPr>
          </a:p>
        </p:txBody>
      </p:sp>
      <p:sp>
        <p:nvSpPr>
          <p:cNvPr id="45" name="Line 10"/>
          <p:cNvSpPr>
            <a:spLocks noChangeShapeType="1"/>
          </p:cNvSpPr>
          <p:nvPr/>
        </p:nvSpPr>
        <p:spPr bwMode="auto">
          <a:xfrm>
            <a:off x="7162800" y="3581401"/>
            <a:ext cx="0" cy="463550"/>
          </a:xfrm>
          <a:prstGeom prst="line">
            <a:avLst/>
          </a:prstGeom>
          <a:noFill/>
          <a:ln w="28575">
            <a:solidFill>
              <a:schemeClr val="tx2">
                <a:lumMod val="75000"/>
              </a:schemeClr>
            </a:solidFill>
            <a:round/>
            <a:headEnd/>
            <a:tailEnd type="triangle" w="med" len="med"/>
          </a:ln>
        </p:spPr>
        <p:txBody>
          <a:bodyPr wrap="none" lIns="90000" tIns="46800" rIns="90000" bIns="46800" anchor="ctr"/>
          <a:lstStyle/>
          <a:p>
            <a:endParaRPr lang="ru-RU" dirty="0"/>
          </a:p>
        </p:txBody>
      </p:sp>
      <p:cxnSp>
        <p:nvCxnSpPr>
          <p:cNvPr id="46" name="Прямая соединительная линия 45"/>
          <p:cNvCxnSpPr/>
          <p:nvPr/>
        </p:nvCxnSpPr>
        <p:spPr>
          <a:xfrm rot="16200000" flipH="1">
            <a:off x="7238207" y="2591594"/>
            <a:ext cx="1588" cy="289560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47" name="Line 10"/>
          <p:cNvSpPr>
            <a:spLocks noChangeShapeType="1"/>
          </p:cNvSpPr>
          <p:nvPr/>
        </p:nvSpPr>
        <p:spPr bwMode="auto">
          <a:xfrm>
            <a:off x="5791200" y="4038601"/>
            <a:ext cx="0" cy="463550"/>
          </a:xfrm>
          <a:prstGeom prst="line">
            <a:avLst/>
          </a:prstGeom>
          <a:noFill/>
          <a:ln w="31750">
            <a:solidFill>
              <a:schemeClr val="tx2">
                <a:lumMod val="75000"/>
              </a:schemeClr>
            </a:solidFill>
            <a:round/>
            <a:headEnd/>
            <a:tailEnd type="triangle" w="med" len="med"/>
          </a:ln>
        </p:spPr>
        <p:txBody>
          <a:bodyPr wrap="none" lIns="90000" tIns="46800" rIns="90000" bIns="46800" anchor="ctr"/>
          <a:lstStyle/>
          <a:p>
            <a:endParaRPr lang="ru-RU" dirty="0"/>
          </a:p>
        </p:txBody>
      </p:sp>
      <p:sp>
        <p:nvSpPr>
          <p:cNvPr id="48" name="Line 10"/>
          <p:cNvSpPr>
            <a:spLocks noChangeShapeType="1"/>
          </p:cNvSpPr>
          <p:nvPr/>
        </p:nvSpPr>
        <p:spPr bwMode="auto">
          <a:xfrm>
            <a:off x="8686800" y="4038601"/>
            <a:ext cx="0" cy="463550"/>
          </a:xfrm>
          <a:prstGeom prst="line">
            <a:avLst/>
          </a:prstGeom>
          <a:noFill/>
          <a:ln w="31750">
            <a:solidFill>
              <a:schemeClr val="tx2">
                <a:lumMod val="75000"/>
              </a:schemeClr>
            </a:solidFill>
            <a:round/>
            <a:headEnd/>
            <a:tailEnd type="triangle" w="med" len="med"/>
          </a:ln>
        </p:spPr>
        <p:txBody>
          <a:bodyPr wrap="none" lIns="90000" tIns="46800" rIns="90000" bIns="46800" anchor="ctr"/>
          <a:lstStyle/>
          <a:p>
            <a:endParaRPr lang="ru-RU" dirty="0"/>
          </a:p>
        </p:txBody>
      </p:sp>
      <p:sp>
        <p:nvSpPr>
          <p:cNvPr id="49" name="AutoShape 4"/>
          <p:cNvSpPr>
            <a:spLocks noChangeArrowheads="1"/>
          </p:cNvSpPr>
          <p:nvPr/>
        </p:nvSpPr>
        <p:spPr bwMode="auto">
          <a:xfrm>
            <a:off x="5105400" y="4495800"/>
            <a:ext cx="1481165" cy="91440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a:solidFill>
              <a:schemeClr val="tx2">
                <a:lumMod val="75000"/>
              </a:schemeClr>
            </a:solidFill>
            <a:round/>
            <a:headEnd/>
            <a:tailEnd/>
          </a:ln>
        </p:spPr>
        <p:txBody>
          <a:bodyPr wrap="none" lIns="90000" tIns="46800" rIns="90000" bIns="46800" anchor="ctr"/>
          <a:lstStyle/>
          <a:p>
            <a:pPr algn="ctr"/>
            <a:endParaRPr lang="ru-RU" i="1" dirty="0">
              <a:latin typeface="Arial" charset="0"/>
            </a:endParaRPr>
          </a:p>
        </p:txBody>
      </p:sp>
      <p:sp>
        <p:nvSpPr>
          <p:cNvPr id="50" name="Прямоугольник 49"/>
          <p:cNvSpPr/>
          <p:nvPr/>
        </p:nvSpPr>
        <p:spPr>
          <a:xfrm>
            <a:off x="5257800" y="4495800"/>
            <a:ext cx="1143000" cy="923330"/>
          </a:xfrm>
          <a:prstGeom prst="rect">
            <a:avLst/>
          </a:prstGeom>
        </p:spPr>
        <p:txBody>
          <a:bodyPr wrap="square">
            <a:spAutoFit/>
          </a:bodyPr>
          <a:lstStyle/>
          <a:p>
            <a:pPr algn="ctr"/>
            <a:r>
              <a:rPr lang="ru-RU" dirty="0" smtClean="0">
                <a:latin typeface="Tahoma" pitchFamily="34" charset="0"/>
                <a:cs typeface="Tahoma" pitchFamily="34" charset="0"/>
              </a:rPr>
              <a:t>Дотации</a:t>
            </a:r>
          </a:p>
          <a:p>
            <a:pPr algn="ctr"/>
            <a:r>
              <a:rPr lang="ru-RU" dirty="0" smtClean="0">
                <a:latin typeface="Tahoma" pitchFamily="34" charset="0"/>
                <a:cs typeface="Tahoma" pitchFamily="34" charset="0"/>
              </a:rPr>
              <a:t>11%</a:t>
            </a:r>
          </a:p>
          <a:p>
            <a:pPr algn="ctr"/>
            <a:r>
              <a:rPr lang="ru-RU" dirty="0" smtClean="0">
                <a:latin typeface="Tahoma" pitchFamily="34" charset="0"/>
                <a:cs typeface="Tahoma" pitchFamily="34" charset="0"/>
              </a:rPr>
              <a:t>115 554</a:t>
            </a:r>
            <a:endParaRPr lang="ru-RU" i="1" dirty="0">
              <a:latin typeface="Tahoma" pitchFamily="34" charset="0"/>
              <a:cs typeface="Tahoma" pitchFamily="34" charset="0"/>
            </a:endParaRPr>
          </a:p>
        </p:txBody>
      </p:sp>
      <p:sp>
        <p:nvSpPr>
          <p:cNvPr id="52" name="AutoShape 8"/>
          <p:cNvSpPr>
            <a:spLocks noChangeArrowheads="1"/>
          </p:cNvSpPr>
          <p:nvPr/>
        </p:nvSpPr>
        <p:spPr bwMode="auto">
          <a:xfrm>
            <a:off x="7724789" y="4495800"/>
            <a:ext cx="1419212" cy="91440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8575">
            <a:solidFill>
              <a:schemeClr val="tx2">
                <a:lumMod val="75000"/>
              </a:schemeClr>
            </a:solidFill>
            <a:round/>
            <a:headEnd/>
            <a:tailEnd/>
          </a:ln>
        </p:spPr>
        <p:txBody>
          <a:bodyPr wrap="none" lIns="90000" tIns="46800" rIns="90000" bIns="46800" anchor="ctr"/>
          <a:lstStyle/>
          <a:p>
            <a:pPr algn="ctr"/>
            <a:endParaRPr lang="ru-RU" i="1" dirty="0">
              <a:latin typeface="Arial" charset="0"/>
            </a:endParaRPr>
          </a:p>
        </p:txBody>
      </p:sp>
      <p:sp>
        <p:nvSpPr>
          <p:cNvPr id="53" name="Прямоугольник 52"/>
          <p:cNvSpPr/>
          <p:nvPr/>
        </p:nvSpPr>
        <p:spPr>
          <a:xfrm>
            <a:off x="7772400" y="4495800"/>
            <a:ext cx="1371600" cy="923330"/>
          </a:xfrm>
          <a:prstGeom prst="rect">
            <a:avLst/>
          </a:prstGeom>
        </p:spPr>
        <p:txBody>
          <a:bodyPr wrap="square">
            <a:spAutoFit/>
          </a:bodyPr>
          <a:lstStyle/>
          <a:p>
            <a:pPr algn="ctr"/>
            <a:r>
              <a:rPr lang="ru-RU" dirty="0" smtClean="0">
                <a:latin typeface="Tahoma" pitchFamily="34" charset="0"/>
                <a:cs typeface="Tahoma" pitchFamily="34" charset="0"/>
              </a:rPr>
              <a:t>Субвенции</a:t>
            </a:r>
          </a:p>
          <a:p>
            <a:pPr algn="ctr"/>
            <a:r>
              <a:rPr lang="ru-RU" dirty="0" smtClean="0">
                <a:latin typeface="Tahoma" pitchFamily="34" charset="0"/>
                <a:cs typeface="Tahoma" pitchFamily="34" charset="0"/>
              </a:rPr>
              <a:t>89%</a:t>
            </a:r>
          </a:p>
          <a:p>
            <a:pPr algn="ctr"/>
            <a:r>
              <a:rPr lang="ru-RU" dirty="0" smtClean="0">
                <a:latin typeface="Tahoma" pitchFamily="34" charset="0"/>
                <a:cs typeface="Tahoma" pitchFamily="34" charset="0"/>
              </a:rPr>
              <a:t>923 012,7</a:t>
            </a:r>
            <a:endParaRPr lang="ru-RU" sz="2000"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228600" y="6629400"/>
            <a:ext cx="8534400" cy="228600"/>
          </a:xfrm>
        </p:spPr>
        <p:txBody>
          <a:bodyPr/>
          <a:lstStyle/>
          <a:p>
            <a:pPr algn="r"/>
            <a:fld id="{EDDE87B9-1795-4553-877A-4E62D87E37AC}" type="datetime1">
              <a:rPr lang="ru-RU" sz="1200" smtClean="0">
                <a:solidFill>
                  <a:schemeClr val="tx1">
                    <a:lumMod val="95000"/>
                    <a:lumOff val="5000"/>
                  </a:schemeClr>
                </a:solidFill>
                <a:latin typeface="Tahoma" pitchFamily="34" charset="0"/>
                <a:cs typeface="Tahoma" pitchFamily="34" charset="0"/>
              </a:rPr>
              <a:pPr algn="r"/>
              <a:t>07.02.2019</a:t>
            </a:fld>
            <a:endParaRPr lang="en-US" sz="1200" dirty="0">
              <a:solidFill>
                <a:schemeClr val="tx1">
                  <a:lumMod val="95000"/>
                  <a:lumOff val="5000"/>
                </a:schemeClr>
              </a:solidFill>
              <a:latin typeface="Tahoma" pitchFamily="34" charset="0"/>
              <a:cs typeface="Tahoma" pitchFamily="34" charset="0"/>
            </a:endParaRPr>
          </a:p>
        </p:txBody>
      </p:sp>
      <p:sp>
        <p:nvSpPr>
          <p:cNvPr id="4" name="Номер слайда 3"/>
          <p:cNvSpPr>
            <a:spLocks noGrp="1"/>
          </p:cNvSpPr>
          <p:nvPr>
            <p:ph type="sldNum" sz="quarter" idx="12"/>
          </p:nvPr>
        </p:nvSpPr>
        <p:spPr/>
        <p:txBody>
          <a:bodyPr>
            <a:normAutofit fontScale="85000" lnSpcReduction="20000"/>
          </a:bodyPr>
          <a:lstStyle/>
          <a:p>
            <a:fld id="{A483448D-3A78-4528-A469-B745A65DA480}" type="slidenum">
              <a:rPr lang="en-US" smtClean="0"/>
              <a:pPr/>
              <a:t>19</a:t>
            </a:fld>
            <a:endParaRPr lang="en-US" dirty="0"/>
          </a:p>
        </p:txBody>
      </p:sp>
      <p:graphicFrame>
        <p:nvGraphicFramePr>
          <p:cNvPr id="10" name="Таблица 9"/>
          <p:cNvGraphicFramePr>
            <a:graphicFrameLocks noGrp="1"/>
          </p:cNvGraphicFramePr>
          <p:nvPr>
            <p:extLst>
              <p:ext uri="{D42A27DB-BD31-4B8C-83A1-F6EECF244321}">
                <p14:modId xmlns="" xmlns:p14="http://schemas.microsoft.com/office/powerpoint/2010/main" val="989567017"/>
              </p:ext>
            </p:extLst>
          </p:nvPr>
        </p:nvGraphicFramePr>
        <p:xfrm>
          <a:off x="357158" y="1571612"/>
          <a:ext cx="8573919" cy="4907280"/>
        </p:xfrm>
        <a:graphic>
          <a:graphicData uri="http://schemas.openxmlformats.org/drawingml/2006/table">
            <a:tbl>
              <a:tblPr firstRow="1" bandRow="1">
                <a:tableStyleId>{5C22544A-7EE6-4342-B048-85BDC9FD1C3A}</a:tableStyleId>
              </a:tblPr>
              <a:tblGrid>
                <a:gridCol w="2482115"/>
                <a:gridCol w="2065790"/>
                <a:gridCol w="2087563"/>
                <a:gridCol w="1938451"/>
              </a:tblGrid>
              <a:tr h="539113">
                <a:tc>
                  <a:txBody>
                    <a:bodyPr/>
                    <a:lstStyle/>
                    <a:p>
                      <a:pPr algn="ctr"/>
                      <a:r>
                        <a:rPr lang="ru-RU" sz="1800" dirty="0" smtClean="0">
                          <a:latin typeface="Tahoma" pitchFamily="34" charset="0"/>
                          <a:cs typeface="Tahoma" pitchFamily="34" charset="0"/>
                        </a:rPr>
                        <a:t>Расходы</a:t>
                      </a:r>
                      <a:endParaRPr lang="ru-RU" sz="1800" dirty="0">
                        <a:latin typeface="Tahoma" pitchFamily="34" charset="0"/>
                        <a:cs typeface="Tahoma" pitchFamily="34" charset="0"/>
                      </a:endParaRPr>
                    </a:p>
                  </a:txBody>
                  <a:tcPr/>
                </a:tc>
                <a:tc>
                  <a:txBody>
                    <a:bodyPr/>
                    <a:lstStyle/>
                    <a:p>
                      <a:pPr algn="ctr"/>
                      <a:r>
                        <a:rPr lang="ru-RU" sz="1800" dirty="0" smtClean="0">
                          <a:latin typeface="Tahoma" pitchFamily="34" charset="0"/>
                          <a:cs typeface="Tahoma" pitchFamily="34" charset="0"/>
                        </a:rPr>
                        <a:t>2018 год</a:t>
                      </a:r>
                      <a:endParaRPr lang="ru-RU" sz="1800" dirty="0">
                        <a:latin typeface="Tahoma" pitchFamily="34" charset="0"/>
                        <a:cs typeface="Tahoma" pitchFamily="34" charset="0"/>
                      </a:endParaRPr>
                    </a:p>
                  </a:txBody>
                  <a:tcPr/>
                </a:tc>
                <a:tc>
                  <a:txBody>
                    <a:bodyPr/>
                    <a:lstStyle/>
                    <a:p>
                      <a:pPr algn="ctr"/>
                      <a:r>
                        <a:rPr lang="ru-RU" sz="1800" dirty="0" smtClean="0">
                          <a:solidFill>
                            <a:schemeClr val="bg1"/>
                          </a:solidFill>
                          <a:latin typeface="Tahoma" pitchFamily="34" charset="0"/>
                          <a:cs typeface="Tahoma" pitchFamily="34" charset="0"/>
                        </a:rPr>
                        <a:t>2019 год</a:t>
                      </a:r>
                      <a:endParaRPr lang="ru-RU" sz="1800" dirty="0">
                        <a:solidFill>
                          <a:schemeClr val="bg1"/>
                        </a:solidFill>
                        <a:latin typeface="Tahoma" pitchFamily="34" charset="0"/>
                        <a:cs typeface="Tahoma" pitchFamily="34" charset="0"/>
                      </a:endParaRPr>
                    </a:p>
                  </a:txBody>
                  <a:tcPr>
                    <a:lnR w="12700" cap="flat" cmpd="sng" algn="ctr">
                      <a:solidFill>
                        <a:schemeClr val="bg1"/>
                      </a:solidFill>
                      <a:prstDash val="solid"/>
                      <a:round/>
                      <a:headEnd type="none" w="med" len="med"/>
                      <a:tailEnd type="none" w="med" len="med"/>
                    </a:lnR>
                  </a:tcPr>
                </a:tc>
                <a:tc>
                  <a:txBody>
                    <a:bodyPr/>
                    <a:lstStyle/>
                    <a:p>
                      <a:pPr algn="ctr"/>
                      <a:r>
                        <a:rPr lang="ru-RU" sz="1600" dirty="0" smtClean="0">
                          <a:latin typeface="Tahoma" pitchFamily="34" charset="0"/>
                          <a:cs typeface="Tahoma" pitchFamily="34" charset="0"/>
                        </a:rPr>
                        <a:t>Удельный вес 2019г. к 2018г. (%)</a:t>
                      </a:r>
                      <a:endParaRPr lang="ru-RU" sz="1600" dirty="0">
                        <a:latin typeface="Tahoma" pitchFamily="34" charset="0"/>
                        <a:cs typeface="Tahoma" pitchFamily="34" charset="0"/>
                      </a:endParaRPr>
                    </a:p>
                  </a:txBody>
                  <a:tcPr>
                    <a:lnL w="12700" cap="flat" cmpd="sng" algn="ctr">
                      <a:solidFill>
                        <a:schemeClr val="bg1"/>
                      </a:solidFill>
                      <a:prstDash val="solid"/>
                      <a:round/>
                      <a:headEnd type="none" w="med" len="med"/>
                      <a:tailEnd type="none" w="med" len="med"/>
                    </a:lnL>
                  </a:tcPr>
                </a:tc>
              </a:tr>
              <a:tr h="399343">
                <a:tc>
                  <a:txBody>
                    <a:bodyPr/>
                    <a:lstStyle/>
                    <a:p>
                      <a:r>
                        <a:rPr lang="ru-RU" sz="1800" b="1" dirty="0" smtClean="0">
                          <a:latin typeface="Tahoma" pitchFamily="34" charset="0"/>
                          <a:cs typeface="Tahoma" pitchFamily="34" charset="0"/>
                        </a:rPr>
                        <a:t>Всего расходов </a:t>
                      </a:r>
                    </a:p>
                    <a:p>
                      <a:r>
                        <a:rPr lang="ru-RU" sz="1600" b="0" dirty="0" smtClean="0">
                          <a:latin typeface="Tahoma" pitchFamily="34" charset="0"/>
                          <a:cs typeface="Tahoma" pitchFamily="34" charset="0"/>
                        </a:rPr>
                        <a:t>в том числе:</a:t>
                      </a:r>
                      <a:endParaRPr lang="ru-RU" sz="1600" b="0" dirty="0">
                        <a:latin typeface="Tahoma" pitchFamily="34" charset="0"/>
                        <a:cs typeface="Tahoma" pitchFamily="34" charset="0"/>
                      </a:endParaRPr>
                    </a:p>
                  </a:txBody>
                  <a:tcPr/>
                </a:tc>
                <a:tc>
                  <a:txBody>
                    <a:bodyPr/>
                    <a:lstStyle/>
                    <a:p>
                      <a:pPr algn="ctr"/>
                      <a:r>
                        <a:rPr lang="ru-RU" sz="1800" b="1" dirty="0" smtClean="0">
                          <a:latin typeface="Tahoma" pitchFamily="34" charset="0"/>
                          <a:cs typeface="Tahoma" pitchFamily="34" charset="0"/>
                        </a:rPr>
                        <a:t>703 184,0</a:t>
                      </a:r>
                      <a:endParaRPr lang="ru-RU" sz="1800" b="1" dirty="0">
                        <a:latin typeface="Tahoma" pitchFamily="34" charset="0"/>
                        <a:cs typeface="Tahoma" pitchFamily="34" charset="0"/>
                      </a:endParaRPr>
                    </a:p>
                  </a:txBody>
                  <a:tcPr/>
                </a:tc>
                <a:tc>
                  <a:txBody>
                    <a:bodyPr/>
                    <a:lstStyle/>
                    <a:p>
                      <a:pPr algn="ctr"/>
                      <a:r>
                        <a:rPr lang="ru-RU" sz="1800" b="1" dirty="0" smtClean="0">
                          <a:latin typeface="Tahoma" pitchFamily="34" charset="0"/>
                          <a:cs typeface="Tahoma" pitchFamily="34" charset="0"/>
                        </a:rPr>
                        <a:t>725 850,0</a:t>
                      </a:r>
                      <a:endParaRPr lang="ru-RU" sz="1800" b="1" dirty="0">
                        <a:latin typeface="Tahoma" pitchFamily="34" charset="0"/>
                        <a:cs typeface="Tahoma" pitchFamily="34" charset="0"/>
                      </a:endParaRPr>
                    </a:p>
                  </a:txBody>
                  <a:tcPr>
                    <a:lnR w="12700" cap="flat" cmpd="sng" algn="ctr">
                      <a:solidFill>
                        <a:schemeClr val="bg1"/>
                      </a:solidFill>
                      <a:prstDash val="solid"/>
                      <a:round/>
                      <a:headEnd type="none" w="med" len="med"/>
                      <a:tailEnd type="none" w="med" len="med"/>
                    </a:lnR>
                  </a:tcPr>
                </a:tc>
                <a:tc>
                  <a:txBody>
                    <a:bodyPr/>
                    <a:lstStyle/>
                    <a:p>
                      <a:pPr algn="ctr"/>
                      <a:r>
                        <a:rPr lang="ru-RU" sz="1800" b="0" dirty="0" smtClean="0">
                          <a:solidFill>
                            <a:schemeClr val="tx1"/>
                          </a:solidFill>
                          <a:latin typeface="Tahoma" pitchFamily="34" charset="0"/>
                          <a:cs typeface="Tahoma" pitchFamily="34" charset="0"/>
                        </a:rPr>
                        <a:t>103</a:t>
                      </a:r>
                      <a:endParaRPr lang="ru-RU" sz="1800" b="0" dirty="0">
                        <a:solidFill>
                          <a:schemeClr val="tx1"/>
                        </a:solidFill>
                        <a:latin typeface="Tahoma" pitchFamily="34" charset="0"/>
                        <a:cs typeface="Tahoma" pitchFamily="34" charset="0"/>
                      </a:endParaRPr>
                    </a:p>
                  </a:txBody>
                  <a:tcPr>
                    <a:lnL w="12700" cap="flat" cmpd="sng" algn="ctr">
                      <a:solidFill>
                        <a:schemeClr val="bg1"/>
                      </a:solidFill>
                      <a:prstDash val="solid"/>
                      <a:round/>
                      <a:headEnd type="none" w="med" len="med"/>
                      <a:tailEnd type="none" w="med" len="med"/>
                    </a:lnL>
                  </a:tcPr>
                </a:tc>
              </a:tr>
              <a:tr h="239606">
                <a:tc>
                  <a:txBody>
                    <a:bodyPr/>
                    <a:lstStyle/>
                    <a:p>
                      <a:r>
                        <a:rPr lang="ru-RU" sz="1800" dirty="0" smtClean="0">
                          <a:latin typeface="Tahoma" pitchFamily="34" charset="0"/>
                          <a:cs typeface="Tahoma" pitchFamily="34" charset="0"/>
                        </a:rPr>
                        <a:t>ФОТ</a:t>
                      </a:r>
                      <a:endParaRPr lang="ru-RU" sz="1800" dirty="0">
                        <a:latin typeface="Tahoma" pitchFamily="34" charset="0"/>
                        <a:cs typeface="Tahoma" pitchFamily="34" charset="0"/>
                      </a:endParaRPr>
                    </a:p>
                  </a:txBody>
                  <a:tcPr/>
                </a:tc>
                <a:tc>
                  <a:txBody>
                    <a:bodyPr/>
                    <a:lstStyle/>
                    <a:p>
                      <a:pPr algn="ctr"/>
                      <a:r>
                        <a:rPr lang="ru-RU" sz="1800" b="1" dirty="0" smtClean="0">
                          <a:solidFill>
                            <a:srgbClr val="FF3333"/>
                          </a:solidFill>
                          <a:latin typeface="Tahoma" pitchFamily="34" charset="0"/>
                          <a:cs typeface="Tahoma" pitchFamily="34" charset="0"/>
                        </a:rPr>
                        <a:t>408 241,5</a:t>
                      </a:r>
                      <a:endParaRPr lang="ru-RU" sz="1800" b="1" dirty="0">
                        <a:solidFill>
                          <a:srgbClr val="FF3333"/>
                        </a:solidFill>
                        <a:latin typeface="Tahoma" pitchFamily="34" charset="0"/>
                        <a:cs typeface="Tahoma" pitchFamily="34" charset="0"/>
                      </a:endParaRPr>
                    </a:p>
                  </a:txBody>
                  <a:tcPr/>
                </a:tc>
                <a:tc>
                  <a:txBody>
                    <a:bodyPr/>
                    <a:lstStyle/>
                    <a:p>
                      <a:pPr algn="ctr"/>
                      <a:r>
                        <a:rPr lang="ru-RU" sz="1800" b="1" dirty="0" smtClean="0">
                          <a:solidFill>
                            <a:srgbClr val="FF3333"/>
                          </a:solidFill>
                          <a:latin typeface="Tahoma" pitchFamily="34" charset="0"/>
                          <a:cs typeface="Tahoma" pitchFamily="34" charset="0"/>
                        </a:rPr>
                        <a:t>441 062,4</a:t>
                      </a:r>
                      <a:endParaRPr lang="ru-RU" sz="1800" b="1" dirty="0">
                        <a:solidFill>
                          <a:srgbClr val="FF3333"/>
                        </a:solidFill>
                        <a:latin typeface="Tahoma" pitchFamily="34" charset="0"/>
                        <a:cs typeface="Tahoma" pitchFamily="34" charset="0"/>
                      </a:endParaRPr>
                    </a:p>
                  </a:txBody>
                  <a:tcPr>
                    <a:lnR w="12700" cap="flat" cmpd="sng" algn="ctr">
                      <a:solidFill>
                        <a:schemeClr val="bg1"/>
                      </a:solidFill>
                      <a:prstDash val="solid"/>
                      <a:round/>
                      <a:headEnd type="none" w="med" len="med"/>
                      <a:tailEnd type="none" w="med" len="med"/>
                    </a:lnR>
                  </a:tcPr>
                </a:tc>
                <a:tc>
                  <a:txBody>
                    <a:bodyPr/>
                    <a:lstStyle/>
                    <a:p>
                      <a:pPr algn="ctr"/>
                      <a:r>
                        <a:rPr lang="ru-RU" sz="1800" b="0" dirty="0" smtClean="0">
                          <a:solidFill>
                            <a:schemeClr val="tx1"/>
                          </a:solidFill>
                          <a:latin typeface="Tahoma" pitchFamily="34" charset="0"/>
                          <a:cs typeface="Tahoma" pitchFamily="34" charset="0"/>
                        </a:rPr>
                        <a:t>108</a:t>
                      </a:r>
                      <a:endParaRPr lang="ru-RU" sz="1800" b="0" dirty="0">
                        <a:solidFill>
                          <a:schemeClr val="tx1"/>
                        </a:solidFill>
                        <a:latin typeface="Tahoma" pitchFamily="34" charset="0"/>
                        <a:cs typeface="Tahoma" pitchFamily="34" charset="0"/>
                      </a:endParaRPr>
                    </a:p>
                  </a:txBody>
                  <a:tcPr>
                    <a:lnL w="12700" cap="flat" cmpd="sng" algn="ctr">
                      <a:solidFill>
                        <a:schemeClr val="bg1"/>
                      </a:solidFill>
                      <a:prstDash val="solid"/>
                      <a:round/>
                      <a:headEnd type="none" w="med" len="med"/>
                      <a:tailEnd type="none" w="med" len="med"/>
                    </a:lnL>
                  </a:tcPr>
                </a:tc>
              </a:tr>
              <a:tr h="419310">
                <a:tc>
                  <a:txBody>
                    <a:bodyPr/>
                    <a:lstStyle/>
                    <a:p>
                      <a:r>
                        <a:rPr lang="ru-RU" sz="1800" dirty="0" smtClean="0">
                          <a:latin typeface="Tahoma" pitchFamily="34" charset="0"/>
                          <a:cs typeface="Tahoma" pitchFamily="34" charset="0"/>
                        </a:rPr>
                        <a:t>Коммунальные расходы</a:t>
                      </a:r>
                      <a:endParaRPr lang="ru-RU" sz="1800" dirty="0">
                        <a:latin typeface="Tahoma" pitchFamily="34" charset="0"/>
                        <a:cs typeface="Tahoma" pitchFamily="34" charset="0"/>
                      </a:endParaRPr>
                    </a:p>
                  </a:txBody>
                  <a:tcPr/>
                </a:tc>
                <a:tc>
                  <a:txBody>
                    <a:bodyPr/>
                    <a:lstStyle/>
                    <a:p>
                      <a:pPr algn="ctr"/>
                      <a:r>
                        <a:rPr lang="ru-RU" sz="1800" b="1" dirty="0" smtClean="0">
                          <a:solidFill>
                            <a:srgbClr val="FF3333"/>
                          </a:solidFill>
                          <a:latin typeface="Tahoma" pitchFamily="34" charset="0"/>
                          <a:cs typeface="Tahoma" pitchFamily="34" charset="0"/>
                        </a:rPr>
                        <a:t>137 836,0</a:t>
                      </a:r>
                      <a:endParaRPr lang="ru-RU" sz="1800" b="1" dirty="0">
                        <a:solidFill>
                          <a:srgbClr val="FF3333"/>
                        </a:solidFill>
                        <a:latin typeface="Tahoma" pitchFamily="34" charset="0"/>
                        <a:cs typeface="Tahoma" pitchFamily="34" charset="0"/>
                      </a:endParaRPr>
                    </a:p>
                  </a:txBody>
                  <a:tcPr/>
                </a:tc>
                <a:tc>
                  <a:txBody>
                    <a:bodyPr/>
                    <a:lstStyle/>
                    <a:p>
                      <a:pPr algn="ctr"/>
                      <a:r>
                        <a:rPr lang="ru-RU" sz="1800" b="1" dirty="0" smtClean="0">
                          <a:solidFill>
                            <a:srgbClr val="FF3333"/>
                          </a:solidFill>
                          <a:latin typeface="Tahoma" pitchFamily="34" charset="0"/>
                          <a:cs typeface="Tahoma" pitchFamily="34" charset="0"/>
                        </a:rPr>
                        <a:t>136 348,5*</a:t>
                      </a:r>
                      <a:endParaRPr lang="ru-RU" sz="1800" b="1" dirty="0">
                        <a:solidFill>
                          <a:srgbClr val="FF3333"/>
                        </a:solidFill>
                        <a:latin typeface="Tahoma" pitchFamily="34" charset="0"/>
                        <a:cs typeface="Tahoma" pitchFamily="34" charset="0"/>
                      </a:endParaRPr>
                    </a:p>
                  </a:txBody>
                  <a:tcPr>
                    <a:lnR w="12700" cap="flat" cmpd="sng" algn="ctr">
                      <a:solidFill>
                        <a:schemeClr val="bg1"/>
                      </a:solidFill>
                      <a:prstDash val="solid"/>
                      <a:round/>
                      <a:headEnd type="none" w="med" len="med"/>
                      <a:tailEnd type="none" w="med" len="med"/>
                    </a:lnR>
                  </a:tcPr>
                </a:tc>
                <a:tc>
                  <a:txBody>
                    <a:bodyPr/>
                    <a:lstStyle/>
                    <a:p>
                      <a:pPr algn="ctr"/>
                      <a:r>
                        <a:rPr lang="ru-RU" sz="1800" b="0" dirty="0" smtClean="0">
                          <a:solidFill>
                            <a:schemeClr val="tx1"/>
                          </a:solidFill>
                          <a:latin typeface="Tahoma" pitchFamily="34" charset="0"/>
                          <a:cs typeface="Tahoma" pitchFamily="34" charset="0"/>
                        </a:rPr>
                        <a:t>99</a:t>
                      </a:r>
                      <a:endParaRPr lang="ru-RU" sz="1800" b="0" dirty="0">
                        <a:solidFill>
                          <a:schemeClr val="tx1"/>
                        </a:solidFill>
                        <a:latin typeface="Tahoma" pitchFamily="34" charset="0"/>
                        <a:cs typeface="Tahoma" pitchFamily="34" charset="0"/>
                      </a:endParaRPr>
                    </a:p>
                  </a:txBody>
                  <a:tcPr>
                    <a:lnL w="12700" cap="flat" cmpd="sng" algn="ctr">
                      <a:solidFill>
                        <a:schemeClr val="bg1"/>
                      </a:solidFill>
                      <a:prstDash val="solid"/>
                      <a:round/>
                      <a:headEnd type="none" w="med" len="med"/>
                      <a:tailEnd type="none" w="med" len="med"/>
                    </a:lnL>
                  </a:tcPr>
                </a:tc>
              </a:tr>
              <a:tr h="239606">
                <a:tc>
                  <a:txBody>
                    <a:bodyPr/>
                    <a:lstStyle/>
                    <a:p>
                      <a:r>
                        <a:rPr lang="ru-RU" sz="1800" dirty="0" smtClean="0">
                          <a:latin typeface="Tahoma" pitchFamily="34" charset="0"/>
                          <a:cs typeface="Tahoma" pitchFamily="34" charset="0"/>
                        </a:rPr>
                        <a:t>Налог</a:t>
                      </a:r>
                      <a:r>
                        <a:rPr lang="ru-RU" sz="1800" baseline="0" dirty="0" smtClean="0">
                          <a:latin typeface="Tahoma" pitchFamily="34" charset="0"/>
                          <a:cs typeface="Tahoma" pitchFamily="34" charset="0"/>
                        </a:rPr>
                        <a:t> на землю</a:t>
                      </a:r>
                      <a:endParaRPr lang="ru-RU" sz="1800" dirty="0">
                        <a:latin typeface="Tahoma" pitchFamily="34" charset="0"/>
                        <a:cs typeface="Tahoma" pitchFamily="34" charset="0"/>
                      </a:endParaRPr>
                    </a:p>
                  </a:txBody>
                  <a:tcPr/>
                </a:tc>
                <a:tc>
                  <a:txBody>
                    <a:bodyPr/>
                    <a:lstStyle/>
                    <a:p>
                      <a:pPr algn="ctr"/>
                      <a:r>
                        <a:rPr lang="ru-RU" sz="1800" b="1" dirty="0" smtClean="0">
                          <a:solidFill>
                            <a:srgbClr val="FF3333"/>
                          </a:solidFill>
                          <a:latin typeface="Tahoma" pitchFamily="34" charset="0"/>
                          <a:cs typeface="Tahoma" pitchFamily="34" charset="0"/>
                        </a:rPr>
                        <a:t>12 497,0</a:t>
                      </a:r>
                      <a:endParaRPr lang="ru-RU" sz="1800" b="1" dirty="0">
                        <a:solidFill>
                          <a:srgbClr val="FF3333"/>
                        </a:solidFill>
                        <a:latin typeface="Tahoma" pitchFamily="34" charset="0"/>
                        <a:cs typeface="Tahoma" pitchFamily="34" charset="0"/>
                      </a:endParaRPr>
                    </a:p>
                  </a:txBody>
                  <a:tcPr/>
                </a:tc>
                <a:tc>
                  <a:txBody>
                    <a:bodyPr/>
                    <a:lstStyle/>
                    <a:p>
                      <a:pPr algn="ctr"/>
                      <a:r>
                        <a:rPr lang="ru-RU" sz="1800" b="1" dirty="0" smtClean="0">
                          <a:solidFill>
                            <a:srgbClr val="FF3333"/>
                          </a:solidFill>
                          <a:latin typeface="Tahoma" pitchFamily="34" charset="0"/>
                          <a:cs typeface="Tahoma" pitchFamily="34" charset="0"/>
                        </a:rPr>
                        <a:t>17 568,5**</a:t>
                      </a:r>
                      <a:endParaRPr lang="ru-RU" sz="1800" b="1" dirty="0">
                        <a:solidFill>
                          <a:srgbClr val="FF3333"/>
                        </a:solidFill>
                        <a:latin typeface="Tahoma" pitchFamily="34" charset="0"/>
                        <a:cs typeface="Tahoma" pitchFamily="34" charset="0"/>
                      </a:endParaRPr>
                    </a:p>
                  </a:txBody>
                  <a:tcPr>
                    <a:lnR w="12700" cap="flat" cmpd="sng" algn="ctr">
                      <a:solidFill>
                        <a:schemeClr val="bg1"/>
                      </a:solidFill>
                      <a:prstDash val="solid"/>
                      <a:round/>
                      <a:headEnd type="none" w="med" len="med"/>
                      <a:tailEnd type="none" w="med" len="med"/>
                    </a:lnR>
                  </a:tcPr>
                </a:tc>
                <a:tc>
                  <a:txBody>
                    <a:bodyPr/>
                    <a:lstStyle/>
                    <a:p>
                      <a:pPr algn="ctr"/>
                      <a:r>
                        <a:rPr lang="ru-RU" sz="1800" b="0" dirty="0" smtClean="0">
                          <a:solidFill>
                            <a:schemeClr val="tx1"/>
                          </a:solidFill>
                          <a:latin typeface="Tahoma" pitchFamily="34" charset="0"/>
                          <a:cs typeface="Tahoma" pitchFamily="34" charset="0"/>
                        </a:rPr>
                        <a:t>140</a:t>
                      </a:r>
                      <a:endParaRPr lang="ru-RU" sz="1800" b="0" dirty="0">
                        <a:solidFill>
                          <a:schemeClr val="tx1"/>
                        </a:solidFill>
                        <a:latin typeface="Tahoma" pitchFamily="34" charset="0"/>
                        <a:cs typeface="Tahoma" pitchFamily="34" charset="0"/>
                      </a:endParaRPr>
                    </a:p>
                  </a:txBody>
                  <a:tcPr>
                    <a:lnL w="12700" cap="flat" cmpd="sng" algn="ctr">
                      <a:solidFill>
                        <a:schemeClr val="bg1"/>
                      </a:solidFill>
                      <a:prstDash val="solid"/>
                      <a:round/>
                      <a:headEnd type="none" w="med" len="med"/>
                      <a:tailEnd type="none" w="med" len="med"/>
                    </a:lnL>
                  </a:tcPr>
                </a:tc>
              </a:tr>
              <a:tr h="419310">
                <a:tc>
                  <a:txBody>
                    <a:bodyPr/>
                    <a:lstStyle/>
                    <a:p>
                      <a:r>
                        <a:rPr lang="ru-RU" sz="1800" dirty="0" smtClean="0">
                          <a:latin typeface="Tahoma" pitchFamily="34" charset="0"/>
                          <a:cs typeface="Tahoma" pitchFamily="34" charset="0"/>
                        </a:rPr>
                        <a:t>Питание</a:t>
                      </a:r>
                      <a:r>
                        <a:rPr lang="ru-RU" sz="1800" baseline="0" dirty="0" smtClean="0">
                          <a:latin typeface="Tahoma" pitchFamily="34" charset="0"/>
                          <a:cs typeface="Tahoma" pitchFamily="34" charset="0"/>
                        </a:rPr>
                        <a:t> ДДУ и в школах</a:t>
                      </a:r>
                      <a:endParaRPr lang="ru-RU" sz="1800" dirty="0">
                        <a:latin typeface="Tahoma" pitchFamily="34" charset="0"/>
                        <a:cs typeface="Tahoma" pitchFamily="34" charset="0"/>
                      </a:endParaRPr>
                    </a:p>
                  </a:txBody>
                  <a:tcPr/>
                </a:tc>
                <a:tc>
                  <a:txBody>
                    <a:bodyPr/>
                    <a:lstStyle/>
                    <a:p>
                      <a:pPr algn="ctr"/>
                      <a:r>
                        <a:rPr lang="ru-RU" sz="1800" b="1" dirty="0" smtClean="0">
                          <a:solidFill>
                            <a:srgbClr val="FF3333"/>
                          </a:solidFill>
                          <a:latin typeface="Tahoma" pitchFamily="34" charset="0"/>
                          <a:cs typeface="Tahoma" pitchFamily="34" charset="0"/>
                        </a:rPr>
                        <a:t>38 732,4</a:t>
                      </a:r>
                      <a:endParaRPr lang="ru-RU" sz="1800" b="1" dirty="0">
                        <a:solidFill>
                          <a:srgbClr val="FF3333"/>
                        </a:solidFill>
                        <a:latin typeface="Tahoma" pitchFamily="34" charset="0"/>
                        <a:cs typeface="Tahoma" pitchFamily="34" charset="0"/>
                      </a:endParaRPr>
                    </a:p>
                  </a:txBody>
                  <a:tcPr/>
                </a:tc>
                <a:tc>
                  <a:txBody>
                    <a:bodyPr/>
                    <a:lstStyle/>
                    <a:p>
                      <a:pPr algn="ctr"/>
                      <a:r>
                        <a:rPr lang="ru-RU" sz="1800" b="1" dirty="0" smtClean="0">
                          <a:solidFill>
                            <a:srgbClr val="FF3333"/>
                          </a:solidFill>
                          <a:latin typeface="Tahoma" pitchFamily="34" charset="0"/>
                          <a:cs typeface="Tahoma" pitchFamily="34" charset="0"/>
                        </a:rPr>
                        <a:t>42 516</a:t>
                      </a:r>
                      <a:endParaRPr lang="ru-RU" sz="1800" b="1" dirty="0">
                        <a:solidFill>
                          <a:srgbClr val="FF3333"/>
                        </a:solidFill>
                        <a:latin typeface="Tahoma" pitchFamily="34" charset="0"/>
                        <a:cs typeface="Tahoma" pitchFamily="34" charset="0"/>
                      </a:endParaRPr>
                    </a:p>
                  </a:txBody>
                  <a:tcPr>
                    <a:lnR w="12700" cap="flat" cmpd="sng" algn="ctr">
                      <a:solidFill>
                        <a:schemeClr val="bg1"/>
                      </a:solidFill>
                      <a:prstDash val="solid"/>
                      <a:round/>
                      <a:headEnd type="none" w="med" len="med"/>
                      <a:tailEnd type="none" w="med" len="med"/>
                    </a:lnR>
                  </a:tcPr>
                </a:tc>
                <a:tc>
                  <a:txBody>
                    <a:bodyPr/>
                    <a:lstStyle/>
                    <a:p>
                      <a:pPr algn="ctr"/>
                      <a:r>
                        <a:rPr lang="ru-RU" sz="1800" b="0" dirty="0" smtClean="0">
                          <a:solidFill>
                            <a:schemeClr val="tx1"/>
                          </a:solidFill>
                          <a:latin typeface="Tahoma" pitchFamily="34" charset="0"/>
                          <a:cs typeface="Tahoma" pitchFamily="34" charset="0"/>
                        </a:rPr>
                        <a:t>110</a:t>
                      </a:r>
                      <a:endParaRPr lang="ru-RU" sz="1800" b="0" dirty="0">
                        <a:solidFill>
                          <a:schemeClr val="tx1"/>
                        </a:solidFill>
                        <a:latin typeface="Tahoma" pitchFamily="34" charset="0"/>
                        <a:cs typeface="Tahoma" pitchFamily="34" charset="0"/>
                      </a:endParaRPr>
                    </a:p>
                  </a:txBody>
                  <a:tcPr>
                    <a:lnL w="12700" cap="flat" cmpd="sng" algn="ctr">
                      <a:solidFill>
                        <a:schemeClr val="bg1"/>
                      </a:solidFill>
                      <a:prstDash val="solid"/>
                      <a:round/>
                      <a:headEnd type="none" w="med" len="med"/>
                      <a:tailEnd type="none" w="med" len="med"/>
                    </a:lnL>
                  </a:tcPr>
                </a:tc>
              </a:tr>
              <a:tr h="239606">
                <a:tc>
                  <a:txBody>
                    <a:bodyPr/>
                    <a:lstStyle/>
                    <a:p>
                      <a:r>
                        <a:rPr lang="ru-RU" sz="1800" dirty="0" smtClean="0">
                          <a:latin typeface="Tahoma" pitchFamily="34" charset="0"/>
                          <a:cs typeface="Tahoma" pitchFamily="34" charset="0"/>
                        </a:rPr>
                        <a:t>Прочие расходы</a:t>
                      </a:r>
                      <a:endParaRPr lang="ru-RU" sz="1800" dirty="0">
                        <a:latin typeface="Tahoma" pitchFamily="34" charset="0"/>
                        <a:cs typeface="Tahoma" pitchFamily="34" charset="0"/>
                      </a:endParaRPr>
                    </a:p>
                  </a:txBody>
                  <a:tcPr/>
                </a:tc>
                <a:tc>
                  <a:txBody>
                    <a:bodyPr/>
                    <a:lstStyle/>
                    <a:p>
                      <a:pPr algn="ctr"/>
                      <a:r>
                        <a:rPr lang="ru-RU" sz="1800" b="1" dirty="0" smtClean="0">
                          <a:solidFill>
                            <a:srgbClr val="4383D1"/>
                          </a:solidFill>
                          <a:latin typeface="Tahoma" pitchFamily="34" charset="0"/>
                          <a:cs typeface="Tahoma" pitchFamily="34" charset="0"/>
                        </a:rPr>
                        <a:t>105 877,1</a:t>
                      </a:r>
                      <a:endParaRPr lang="ru-RU" sz="1800" b="1" dirty="0">
                        <a:solidFill>
                          <a:srgbClr val="4383D1"/>
                        </a:solidFill>
                        <a:latin typeface="Tahoma" pitchFamily="34" charset="0"/>
                        <a:cs typeface="Tahoma" pitchFamily="34" charset="0"/>
                      </a:endParaRPr>
                    </a:p>
                  </a:txBody>
                  <a:tcPr/>
                </a:tc>
                <a:tc>
                  <a:txBody>
                    <a:bodyPr/>
                    <a:lstStyle/>
                    <a:p>
                      <a:pPr algn="ctr"/>
                      <a:r>
                        <a:rPr lang="ru-RU" sz="1800" b="1" dirty="0" smtClean="0">
                          <a:solidFill>
                            <a:srgbClr val="4383D1"/>
                          </a:solidFill>
                          <a:latin typeface="Tahoma" pitchFamily="34" charset="0"/>
                          <a:cs typeface="Tahoma" pitchFamily="34" charset="0"/>
                        </a:rPr>
                        <a:t>88 354,6</a:t>
                      </a:r>
                      <a:endParaRPr lang="ru-RU" sz="1800" b="1" dirty="0">
                        <a:solidFill>
                          <a:srgbClr val="4383D1"/>
                        </a:solidFill>
                        <a:latin typeface="Tahoma" pitchFamily="34" charset="0"/>
                        <a:cs typeface="Tahoma" pitchFamily="34" charset="0"/>
                      </a:endParaRPr>
                    </a:p>
                  </a:txBody>
                  <a:tcPr>
                    <a:lnR w="12700" cap="flat" cmpd="sng" algn="ctr">
                      <a:solidFill>
                        <a:schemeClr val="bg1"/>
                      </a:solidFill>
                      <a:prstDash val="solid"/>
                      <a:round/>
                      <a:headEnd type="none" w="med" len="med"/>
                      <a:tailEnd type="none" w="med" len="med"/>
                    </a:lnR>
                  </a:tcPr>
                </a:tc>
                <a:tc>
                  <a:txBody>
                    <a:bodyPr/>
                    <a:lstStyle/>
                    <a:p>
                      <a:pPr algn="ctr"/>
                      <a:r>
                        <a:rPr lang="ru-RU" sz="1800" b="0" dirty="0" smtClean="0">
                          <a:solidFill>
                            <a:schemeClr val="tx1"/>
                          </a:solidFill>
                          <a:latin typeface="Tahoma" pitchFamily="34" charset="0"/>
                          <a:cs typeface="Tahoma" pitchFamily="34" charset="0"/>
                        </a:rPr>
                        <a:t>83</a:t>
                      </a:r>
                      <a:endParaRPr lang="ru-RU" sz="1800" b="0" dirty="0">
                        <a:solidFill>
                          <a:schemeClr val="tx1"/>
                        </a:solidFill>
                        <a:latin typeface="Tahoma" pitchFamily="34" charset="0"/>
                        <a:cs typeface="Tahoma" pitchFamily="34" charset="0"/>
                      </a:endParaRPr>
                    </a:p>
                  </a:txBody>
                  <a:tcPr>
                    <a:lnL w="12700" cap="flat" cmpd="sng" algn="ctr">
                      <a:solidFill>
                        <a:schemeClr val="bg1"/>
                      </a:solidFill>
                      <a:prstDash val="solid"/>
                      <a:round/>
                      <a:headEnd type="none" w="med" len="med"/>
                      <a:tailEnd type="none" w="med" len="med"/>
                    </a:lnL>
                  </a:tcPr>
                </a:tc>
              </a:tr>
              <a:tr h="239606">
                <a:tc>
                  <a:txBody>
                    <a:bodyPr/>
                    <a:lstStyle/>
                    <a:p>
                      <a:r>
                        <a:rPr lang="ru-RU" sz="1800" b="1" dirty="0" smtClean="0">
                          <a:latin typeface="Tahoma" pitchFamily="34" charset="0"/>
                          <a:cs typeface="Tahoma" pitchFamily="34" charset="0"/>
                        </a:rPr>
                        <a:t>Субвенции</a:t>
                      </a:r>
                      <a:endParaRPr lang="ru-RU" sz="1800" b="1" dirty="0">
                        <a:latin typeface="Tahoma" pitchFamily="34" charset="0"/>
                        <a:cs typeface="Tahoma" pitchFamily="34" charset="0"/>
                      </a:endParaRPr>
                    </a:p>
                  </a:txBody>
                  <a:tcPr/>
                </a:tc>
                <a:tc>
                  <a:txBody>
                    <a:bodyPr/>
                    <a:lstStyle/>
                    <a:p>
                      <a:pPr algn="ctr"/>
                      <a:r>
                        <a:rPr lang="ru-RU" sz="1800" b="1" dirty="0" smtClean="0">
                          <a:latin typeface="Tahoma" pitchFamily="34" charset="0"/>
                          <a:cs typeface="Tahoma" pitchFamily="34" charset="0"/>
                        </a:rPr>
                        <a:t>821 143,2</a:t>
                      </a:r>
                      <a:endParaRPr lang="ru-RU" sz="1800" b="1" dirty="0">
                        <a:latin typeface="Tahoma" pitchFamily="34" charset="0"/>
                        <a:cs typeface="Tahoma" pitchFamily="34" charset="0"/>
                      </a:endParaRPr>
                    </a:p>
                  </a:txBody>
                  <a:tcPr/>
                </a:tc>
                <a:tc>
                  <a:txBody>
                    <a:bodyPr/>
                    <a:lstStyle/>
                    <a:p>
                      <a:pPr algn="ctr"/>
                      <a:r>
                        <a:rPr lang="ru-RU" sz="1800" b="1" dirty="0" smtClean="0">
                          <a:latin typeface="Tahoma" pitchFamily="34" charset="0"/>
                          <a:cs typeface="Tahoma" pitchFamily="34" charset="0"/>
                        </a:rPr>
                        <a:t>923 012,7</a:t>
                      </a:r>
                      <a:endParaRPr lang="ru-RU" sz="1800" b="1" dirty="0">
                        <a:latin typeface="Tahoma" pitchFamily="34" charset="0"/>
                        <a:cs typeface="Tahoma" pitchFamily="34" charset="0"/>
                      </a:endParaRPr>
                    </a:p>
                  </a:txBody>
                  <a:tcPr>
                    <a:lnR w="12700" cap="flat" cmpd="sng" algn="ctr">
                      <a:solidFill>
                        <a:schemeClr val="bg1"/>
                      </a:solidFill>
                      <a:prstDash val="solid"/>
                      <a:round/>
                      <a:headEnd type="none" w="med" len="med"/>
                      <a:tailEnd type="none" w="med" len="med"/>
                    </a:lnR>
                  </a:tcPr>
                </a:tc>
                <a:tc>
                  <a:txBody>
                    <a:bodyPr/>
                    <a:lstStyle/>
                    <a:p>
                      <a:pPr algn="ctr"/>
                      <a:r>
                        <a:rPr lang="ru-RU" sz="1800" b="0" dirty="0" smtClean="0">
                          <a:solidFill>
                            <a:schemeClr val="tx1"/>
                          </a:solidFill>
                          <a:latin typeface="Tahoma" pitchFamily="34" charset="0"/>
                          <a:cs typeface="Tahoma" pitchFamily="34" charset="0"/>
                        </a:rPr>
                        <a:t>112</a:t>
                      </a:r>
                      <a:endParaRPr lang="ru-RU" sz="1800" b="0" dirty="0">
                        <a:solidFill>
                          <a:schemeClr val="tx1"/>
                        </a:solidFill>
                        <a:latin typeface="Tahoma" pitchFamily="34" charset="0"/>
                        <a:cs typeface="Tahoma" pitchFamily="34" charset="0"/>
                      </a:endParaRPr>
                    </a:p>
                  </a:txBody>
                  <a:tcPr>
                    <a:lnL w="12700" cap="flat" cmpd="sng" algn="ctr">
                      <a:solidFill>
                        <a:schemeClr val="bg1"/>
                      </a:solidFill>
                      <a:prstDash val="solid"/>
                      <a:round/>
                      <a:headEnd type="none" w="med" len="med"/>
                      <a:tailEnd type="none" w="med" len="med"/>
                    </a:lnL>
                  </a:tcPr>
                </a:tc>
              </a:tr>
              <a:tr h="239606">
                <a:tc>
                  <a:txBody>
                    <a:bodyPr/>
                    <a:lstStyle/>
                    <a:p>
                      <a:r>
                        <a:rPr lang="ru-RU" sz="1800" b="0" i="0" dirty="0" smtClean="0">
                          <a:latin typeface="Tahoma" pitchFamily="34" charset="0"/>
                          <a:cs typeface="Tahoma" pitchFamily="34" charset="0"/>
                        </a:rPr>
                        <a:t>в т.ч.</a:t>
                      </a:r>
                      <a:r>
                        <a:rPr lang="ru-RU" sz="1800" b="0" i="0" baseline="0" dirty="0" smtClean="0">
                          <a:latin typeface="Tahoma" pitchFamily="34" charset="0"/>
                          <a:cs typeface="Tahoma" pitchFamily="34" charset="0"/>
                        </a:rPr>
                        <a:t> ФОТ</a:t>
                      </a:r>
                      <a:endParaRPr lang="ru-RU" sz="1800" b="0" i="0" dirty="0">
                        <a:latin typeface="Tahoma" pitchFamily="34" charset="0"/>
                        <a:cs typeface="Tahoma" pitchFamily="34" charset="0"/>
                      </a:endParaRPr>
                    </a:p>
                  </a:txBody>
                  <a:tcPr/>
                </a:tc>
                <a:tc>
                  <a:txBody>
                    <a:bodyPr/>
                    <a:lstStyle/>
                    <a:p>
                      <a:pPr algn="ctr"/>
                      <a:r>
                        <a:rPr lang="ru-RU" sz="1800" b="1" i="0" dirty="0" smtClean="0">
                          <a:solidFill>
                            <a:srgbClr val="FF0000"/>
                          </a:solidFill>
                          <a:latin typeface="Tahoma" pitchFamily="34" charset="0"/>
                          <a:cs typeface="Tahoma" pitchFamily="34" charset="0"/>
                        </a:rPr>
                        <a:t>750 945,1</a:t>
                      </a:r>
                      <a:endParaRPr lang="ru-RU" sz="1800" b="1" i="0" dirty="0">
                        <a:solidFill>
                          <a:srgbClr val="FF0000"/>
                        </a:solidFill>
                        <a:latin typeface="Tahoma" pitchFamily="34" charset="0"/>
                        <a:cs typeface="Tahoma" pitchFamily="34" charset="0"/>
                      </a:endParaRPr>
                    </a:p>
                  </a:txBody>
                  <a:tcPr/>
                </a:tc>
                <a:tc>
                  <a:txBody>
                    <a:bodyPr/>
                    <a:lstStyle/>
                    <a:p>
                      <a:pPr algn="ctr"/>
                      <a:r>
                        <a:rPr lang="ru-RU" sz="1800" b="1" i="0" dirty="0" smtClean="0">
                          <a:solidFill>
                            <a:srgbClr val="FF0000"/>
                          </a:solidFill>
                          <a:latin typeface="Tahoma" pitchFamily="34" charset="0"/>
                          <a:cs typeface="Tahoma" pitchFamily="34" charset="0"/>
                        </a:rPr>
                        <a:t>836 010,4</a:t>
                      </a:r>
                      <a:endParaRPr lang="ru-RU" sz="1800" b="1" i="0" dirty="0">
                        <a:solidFill>
                          <a:srgbClr val="FF0000"/>
                        </a:solidFill>
                        <a:latin typeface="Tahoma" pitchFamily="34" charset="0"/>
                        <a:cs typeface="Tahoma" pitchFamily="34" charset="0"/>
                      </a:endParaRPr>
                    </a:p>
                  </a:txBody>
                  <a:tcPr>
                    <a:lnR w="12700" cap="flat" cmpd="sng" algn="ctr">
                      <a:solidFill>
                        <a:schemeClr val="bg1"/>
                      </a:solidFill>
                      <a:prstDash val="solid"/>
                      <a:round/>
                      <a:headEnd type="none" w="med" len="med"/>
                      <a:tailEnd type="none" w="med" len="med"/>
                    </a:lnR>
                  </a:tcPr>
                </a:tc>
                <a:tc>
                  <a:txBody>
                    <a:bodyPr/>
                    <a:lstStyle/>
                    <a:p>
                      <a:pPr algn="ctr"/>
                      <a:r>
                        <a:rPr lang="ru-RU" sz="1800" b="0" i="0" dirty="0" smtClean="0">
                          <a:solidFill>
                            <a:schemeClr val="tx1"/>
                          </a:solidFill>
                          <a:latin typeface="Tahoma" pitchFamily="34" charset="0"/>
                          <a:cs typeface="Tahoma" pitchFamily="34" charset="0"/>
                        </a:rPr>
                        <a:t>111</a:t>
                      </a:r>
                      <a:endParaRPr lang="ru-RU" sz="1800" b="0" i="0" dirty="0">
                        <a:solidFill>
                          <a:schemeClr val="tx1"/>
                        </a:solidFill>
                        <a:latin typeface="Tahoma" pitchFamily="34" charset="0"/>
                        <a:cs typeface="Tahoma" pitchFamily="34" charset="0"/>
                      </a:endParaRPr>
                    </a:p>
                  </a:txBody>
                  <a:tcPr>
                    <a:lnL w="12700" cap="flat" cmpd="sng" algn="ctr">
                      <a:solidFill>
                        <a:schemeClr val="bg1"/>
                      </a:solidFill>
                      <a:prstDash val="solid"/>
                      <a:round/>
                      <a:headEnd type="none" w="med" len="med"/>
                      <a:tailEnd type="none" w="med" len="med"/>
                    </a:lnL>
                  </a:tcPr>
                </a:tc>
              </a:tr>
              <a:tr h="239606">
                <a:tc>
                  <a:txBody>
                    <a:bodyPr/>
                    <a:lstStyle/>
                    <a:p>
                      <a:r>
                        <a:rPr lang="ru-RU" sz="1800" b="1" dirty="0" smtClean="0">
                          <a:latin typeface="Tahoma" pitchFamily="34" charset="0"/>
                          <a:cs typeface="Tahoma" pitchFamily="34" charset="0"/>
                        </a:rPr>
                        <a:t>Итого расходов </a:t>
                      </a:r>
                      <a:endParaRPr lang="ru-RU" sz="1800" b="1" dirty="0">
                        <a:latin typeface="Tahoma" pitchFamily="34" charset="0"/>
                        <a:cs typeface="Tahoma" pitchFamily="34" charset="0"/>
                      </a:endParaRPr>
                    </a:p>
                  </a:txBody>
                  <a:tcPr/>
                </a:tc>
                <a:tc>
                  <a:txBody>
                    <a:bodyPr/>
                    <a:lstStyle/>
                    <a:p>
                      <a:pPr algn="ctr"/>
                      <a:r>
                        <a:rPr lang="ru-RU" sz="1800" b="1" dirty="0" smtClean="0">
                          <a:latin typeface="Tahoma" pitchFamily="34" charset="0"/>
                          <a:cs typeface="Tahoma" pitchFamily="34" charset="0"/>
                        </a:rPr>
                        <a:t>1 524 327,2</a:t>
                      </a:r>
                      <a:endParaRPr lang="ru-RU" sz="1800" b="1" dirty="0">
                        <a:latin typeface="Tahoma" pitchFamily="34" charset="0"/>
                        <a:cs typeface="Tahoma" pitchFamily="34" charset="0"/>
                      </a:endParaRPr>
                    </a:p>
                  </a:txBody>
                  <a:tcPr/>
                </a:tc>
                <a:tc>
                  <a:txBody>
                    <a:bodyPr/>
                    <a:lstStyle/>
                    <a:p>
                      <a:pPr algn="ctr"/>
                      <a:r>
                        <a:rPr lang="ru-RU" sz="1800" b="1" dirty="0" smtClean="0">
                          <a:latin typeface="Tahoma" pitchFamily="34" charset="0"/>
                          <a:cs typeface="Tahoma" pitchFamily="34" charset="0"/>
                        </a:rPr>
                        <a:t>1 648 862,7</a:t>
                      </a:r>
                      <a:endParaRPr lang="ru-RU" sz="1800" b="1" dirty="0">
                        <a:latin typeface="Tahoma" pitchFamily="34" charset="0"/>
                        <a:cs typeface="Tahoma" pitchFamily="34" charset="0"/>
                      </a:endParaRPr>
                    </a:p>
                  </a:txBody>
                  <a:tcPr>
                    <a:lnR w="12700" cap="flat" cmpd="sng" algn="ctr">
                      <a:solidFill>
                        <a:schemeClr val="bg1"/>
                      </a:solidFill>
                      <a:prstDash val="solid"/>
                      <a:round/>
                      <a:headEnd type="none" w="med" len="med"/>
                      <a:tailEnd type="none" w="med" len="med"/>
                    </a:lnR>
                  </a:tcPr>
                </a:tc>
                <a:tc>
                  <a:txBody>
                    <a:bodyPr/>
                    <a:lstStyle/>
                    <a:p>
                      <a:pPr algn="ctr"/>
                      <a:r>
                        <a:rPr lang="ru-RU" sz="1800" b="0" dirty="0" smtClean="0">
                          <a:solidFill>
                            <a:schemeClr val="tx1"/>
                          </a:solidFill>
                          <a:latin typeface="Tahoma" pitchFamily="34" charset="0"/>
                          <a:cs typeface="Tahoma" pitchFamily="34" charset="0"/>
                        </a:rPr>
                        <a:t>108</a:t>
                      </a:r>
                      <a:endParaRPr lang="ru-RU" sz="1800" b="0" dirty="0">
                        <a:solidFill>
                          <a:schemeClr val="tx1"/>
                        </a:solidFill>
                        <a:latin typeface="Tahoma" pitchFamily="34" charset="0"/>
                        <a:cs typeface="Tahoma" pitchFamily="34" charset="0"/>
                      </a:endParaRPr>
                    </a:p>
                  </a:txBody>
                  <a:tcPr>
                    <a:lnL w="12700" cap="flat" cmpd="sng" algn="ctr">
                      <a:solidFill>
                        <a:schemeClr val="bg1"/>
                      </a:solidFill>
                      <a:prstDash val="solid"/>
                      <a:round/>
                      <a:headEnd type="none" w="med" len="med"/>
                      <a:tailEnd type="none" w="med" len="med"/>
                    </a:lnL>
                  </a:tcPr>
                </a:tc>
              </a:tr>
            </a:tbl>
          </a:graphicData>
        </a:graphic>
      </p:graphicFrame>
      <p:pic>
        <p:nvPicPr>
          <p:cNvPr id="12"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13" name="Заголовок 1"/>
          <p:cNvSpPr>
            <a:spLocks noGrp="1"/>
          </p:cNvSpPr>
          <p:nvPr>
            <p:ph type="title"/>
          </p:nvPr>
        </p:nvSpPr>
        <p:spPr>
          <a:xfrm>
            <a:off x="612648" y="0"/>
            <a:ext cx="8153400" cy="1071546"/>
          </a:xfrm>
        </p:spPr>
        <p:txBody>
          <a:bodyPr>
            <a:normAutofit/>
          </a:bodyPr>
          <a:lstStyle/>
          <a:p>
            <a:pPr algn="ctr"/>
            <a:r>
              <a:rPr lang="ru-RU" sz="2400" dirty="0" smtClean="0">
                <a:solidFill>
                  <a:schemeClr val="tx1">
                    <a:lumMod val="95000"/>
                    <a:lumOff val="5000"/>
                  </a:schemeClr>
                </a:solidFill>
                <a:latin typeface="Tahoma" pitchFamily="34" charset="0"/>
                <a:cs typeface="Tahoma" pitchFamily="34" charset="0"/>
              </a:rPr>
              <a:t>Структура расходов, </a:t>
            </a:r>
            <a:r>
              <a:rPr lang="ru-RU" sz="2400" dirty="0" err="1" smtClean="0">
                <a:solidFill>
                  <a:schemeClr val="tx1">
                    <a:lumMod val="95000"/>
                    <a:lumOff val="5000"/>
                  </a:schemeClr>
                </a:solidFill>
                <a:latin typeface="Tahoma" pitchFamily="34" charset="0"/>
                <a:cs typeface="Tahoma" pitchFamily="34" charset="0"/>
              </a:rPr>
              <a:t>тыс.руб</a:t>
            </a:r>
            <a:r>
              <a:rPr lang="ru-RU" sz="2400" dirty="0" smtClean="0">
                <a:solidFill>
                  <a:schemeClr val="tx1">
                    <a:lumMod val="95000"/>
                    <a:lumOff val="5000"/>
                  </a:schemeClr>
                </a:solidFill>
                <a:latin typeface="Tahoma" pitchFamily="34" charset="0"/>
                <a:cs typeface="Tahoma" pitchFamily="34" charset="0"/>
              </a:rPr>
              <a:t>.</a:t>
            </a:r>
            <a:endParaRPr lang="ru-RU" sz="2400" dirty="0">
              <a:solidFill>
                <a:schemeClr val="tx1">
                  <a:lumMod val="95000"/>
                  <a:lumOff val="5000"/>
                </a:schemeClr>
              </a:solidFill>
              <a:latin typeface="Tahoma" pitchFamily="34" charset="0"/>
              <a:cs typeface="Tahoma" pitchFamily="34" charset="0"/>
            </a:endParaRPr>
          </a:p>
        </p:txBody>
      </p:sp>
      <p:sp>
        <p:nvSpPr>
          <p:cNvPr id="7" name="Дата 2"/>
          <p:cNvSpPr txBox="1">
            <a:spLocks/>
          </p:cNvSpPr>
          <p:nvPr/>
        </p:nvSpPr>
        <p:spPr>
          <a:xfrm>
            <a:off x="285720" y="6429396"/>
            <a:ext cx="8534400" cy="228600"/>
          </a:xfrm>
          <a:prstGeom prst="rect">
            <a:avLst/>
          </a:prstGeom>
        </p:spPr>
        <p:txBody>
          <a:bodyPr vert="horz"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3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 </a:t>
            </a:r>
            <a:r>
              <a:rPr kumimoji="0" lang="ru-RU" sz="1300" b="0" i="0" u="none" strike="noStrike" kern="1200" cap="none" spc="0" normalizeH="0" baseline="0" noProof="0" dirty="0" err="1" smtClean="0">
                <a:ln>
                  <a:noFill/>
                </a:ln>
                <a:solidFill>
                  <a:schemeClr val="tx1">
                    <a:lumMod val="95000"/>
                    <a:lumOff val="5000"/>
                  </a:schemeClr>
                </a:solidFill>
                <a:effectLst/>
                <a:uLnTx/>
                <a:uFillTx/>
                <a:latin typeface="Tahoma" pitchFamily="34" charset="0"/>
                <a:cs typeface="Tahoma" pitchFamily="34" charset="0"/>
              </a:rPr>
              <a:t>Энергосервисный</a:t>
            </a:r>
            <a:r>
              <a:rPr kumimoji="0" lang="ru-RU" sz="1300" b="0" i="0" u="none" strike="noStrike" kern="1200" cap="none" spc="0" normalizeH="0" baseline="0" noProof="0" dirty="0" smtClean="0">
                <a:ln>
                  <a:noFill/>
                </a:ln>
                <a:solidFill>
                  <a:schemeClr val="tx1">
                    <a:lumMod val="95000"/>
                    <a:lumOff val="5000"/>
                  </a:schemeClr>
                </a:solidFill>
                <a:effectLst/>
                <a:uLnTx/>
                <a:uFillTx/>
                <a:latin typeface="Tahoma" pitchFamily="34" charset="0"/>
                <a:cs typeface="Tahoma" pitchFamily="34" charset="0"/>
              </a:rPr>
              <a:t> контракт</a:t>
            </a:r>
            <a:endParaRPr kumimoji="0" lang="en-US" sz="1300" b="0" i="0" u="none" strike="noStrike" kern="1200" cap="none" spc="0" normalizeH="0" baseline="0" noProof="0" dirty="0">
              <a:ln>
                <a:noFill/>
              </a:ln>
              <a:solidFill>
                <a:schemeClr val="tx1">
                  <a:lumMod val="95000"/>
                  <a:lumOff val="5000"/>
                </a:schemeClr>
              </a:solidFill>
              <a:effectLst/>
              <a:uLnTx/>
              <a:uFillTx/>
              <a:latin typeface="Tahoma" pitchFamily="34" charset="0"/>
              <a:cs typeface="Tahoma" pitchFamily="34" charset="0"/>
            </a:endParaRPr>
          </a:p>
        </p:txBody>
      </p:sp>
      <p:sp>
        <p:nvSpPr>
          <p:cNvPr id="8" name="Дата 2"/>
          <p:cNvSpPr txBox="1">
            <a:spLocks/>
          </p:cNvSpPr>
          <p:nvPr/>
        </p:nvSpPr>
        <p:spPr>
          <a:xfrm>
            <a:off x="214282" y="6643710"/>
            <a:ext cx="8677276" cy="214290"/>
          </a:xfrm>
          <a:prstGeom prst="rect">
            <a:avLst/>
          </a:prstGeom>
        </p:spPr>
        <p:txBody>
          <a:bodyPr vert="horz"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3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a:t>
            </a:r>
            <a:r>
              <a:rPr kumimoji="0" lang="ru-RU" sz="1300" b="0" i="0" u="none" strike="noStrike" kern="1200" cap="none" spc="0" normalizeH="0" baseline="0" noProof="0" dirty="0" smtClean="0">
                <a:ln>
                  <a:noFill/>
                </a:ln>
                <a:solidFill>
                  <a:schemeClr val="tx1">
                    <a:lumMod val="95000"/>
                    <a:lumOff val="5000"/>
                  </a:schemeClr>
                </a:solidFill>
                <a:effectLst/>
                <a:uLnTx/>
                <a:uFillTx/>
                <a:latin typeface="Tahoma" pitchFamily="34" charset="0"/>
                <a:ea typeface="+mn-ea"/>
                <a:cs typeface="Tahoma" pitchFamily="34" charset="0"/>
              </a:rPr>
              <a:t> Расчет  произведен </a:t>
            </a:r>
            <a:r>
              <a:rPr kumimoji="0" lang="ru-RU" sz="1300" b="0"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 </a:t>
            </a:r>
            <a:r>
              <a:rPr kumimoji="0" lang="ru-RU" sz="1300" b="0" i="0" u="none" strike="noStrike" kern="1200" cap="none" spc="0" normalizeH="0" baseline="0" noProof="0" dirty="0" smtClean="0">
                <a:ln>
                  <a:noFill/>
                </a:ln>
                <a:solidFill>
                  <a:schemeClr val="tx1">
                    <a:lumMod val="95000"/>
                    <a:lumOff val="5000"/>
                  </a:schemeClr>
                </a:solidFill>
                <a:effectLst/>
                <a:uLnTx/>
                <a:uFillTx/>
                <a:latin typeface="Tahoma" pitchFamily="34" charset="0"/>
                <a:ea typeface="+mn-ea"/>
                <a:cs typeface="Tahoma" pitchFamily="34" charset="0"/>
              </a:rPr>
              <a:t>за 4 периода (4квартал 2018г. + 1,2,3 квартал 2019г.)</a:t>
            </a:r>
            <a:endParaRPr kumimoji="0" lang="en-US" sz="1300" b="0" i="0" u="none" strike="noStrike" kern="1200" cap="none" spc="0" normalizeH="0" baseline="0" noProof="0" dirty="0">
              <a:ln>
                <a:noFill/>
              </a:ln>
              <a:solidFill>
                <a:schemeClr val="tx1">
                  <a:lumMod val="95000"/>
                  <a:lumOff val="5000"/>
                </a:schemeClr>
              </a:solidFill>
              <a:effectLst/>
              <a:uLnTx/>
              <a:uFillTx/>
              <a:latin typeface="Tahoma" pitchFamily="34" charset="0"/>
              <a:ea typeface="+mn-ea"/>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0"/>
            <a:ext cx="8153400" cy="1000108"/>
          </a:xfrm>
        </p:spPr>
        <p:txBody>
          <a:bodyPr/>
          <a:lstStyle/>
          <a:p>
            <a:pPr algn="ctr"/>
            <a:r>
              <a:rPr lang="ru-RU" dirty="0" smtClean="0"/>
              <a:t>Глоссарий</a:t>
            </a:r>
            <a:endParaRPr lang="ru-RU" dirty="0"/>
          </a:p>
        </p:txBody>
      </p:sp>
      <p:sp>
        <p:nvSpPr>
          <p:cNvPr id="3" name="Дата 2"/>
          <p:cNvSpPr>
            <a:spLocks noGrp="1"/>
          </p:cNvSpPr>
          <p:nvPr>
            <p:ph type="dt" sz="half" idx="10"/>
          </p:nvPr>
        </p:nvSpPr>
        <p:spPr/>
        <p:txBody>
          <a:bodyPr/>
          <a:lstStyle/>
          <a:p>
            <a:pPr algn="r"/>
            <a:fld id="{8F7E1C45-ECA1-4C4B-9A58-A8D53C64094D}" type="datetime1">
              <a:rPr lang="ru-RU" smtClean="0"/>
              <a:pPr algn="r"/>
              <a:t>07.02.2019</a:t>
            </a:fld>
            <a:endParaRPr lang="en-US"/>
          </a:p>
        </p:txBody>
      </p:sp>
      <p:sp>
        <p:nvSpPr>
          <p:cNvPr id="4" name="Номер слайда 3"/>
          <p:cNvSpPr>
            <a:spLocks noGrp="1"/>
          </p:cNvSpPr>
          <p:nvPr>
            <p:ph type="sldNum" sz="quarter" idx="12"/>
          </p:nvPr>
        </p:nvSpPr>
        <p:spPr/>
        <p:txBody>
          <a:bodyPr>
            <a:normAutofit fontScale="85000" lnSpcReduction="20000"/>
          </a:bodyPr>
          <a:lstStyle/>
          <a:p>
            <a:fld id="{A483448D-3A78-4528-A469-B745A65DA480}" type="slidenum">
              <a:rPr lang="en-US" smtClean="0"/>
              <a:pPr/>
              <a:t>2</a:t>
            </a:fld>
            <a:endParaRPr lang="en-US"/>
          </a:p>
        </p:txBody>
      </p:sp>
      <p:sp>
        <p:nvSpPr>
          <p:cNvPr id="5" name="Содержимое 4"/>
          <p:cNvSpPr>
            <a:spLocks noGrp="1"/>
          </p:cNvSpPr>
          <p:nvPr>
            <p:ph sz="quarter" idx="1"/>
          </p:nvPr>
        </p:nvSpPr>
        <p:spPr>
          <a:xfrm>
            <a:off x="571472" y="1428736"/>
            <a:ext cx="8572528" cy="5429264"/>
          </a:xfrm>
        </p:spPr>
        <p:txBody>
          <a:bodyPr>
            <a:noAutofit/>
          </a:bodyPr>
          <a:lstStyle/>
          <a:p>
            <a:r>
              <a:rPr lang="ru-RU" sz="1700" b="1" dirty="0" smtClean="0">
                <a:latin typeface="Tahoma" pitchFamily="34" charset="0"/>
                <a:cs typeface="Tahoma" pitchFamily="34" charset="0"/>
              </a:rPr>
              <a:t>Основные понятия и термины</a:t>
            </a:r>
            <a:endParaRPr lang="ru-RU" sz="1700" dirty="0" smtClean="0">
              <a:latin typeface="Tahoma" pitchFamily="34" charset="0"/>
              <a:cs typeface="Tahoma" pitchFamily="34" charset="0"/>
            </a:endParaRPr>
          </a:p>
          <a:p>
            <a:r>
              <a:rPr lang="ru-RU" sz="1700" b="1" dirty="0" smtClean="0">
                <a:latin typeface="Tahoma" pitchFamily="34" charset="0"/>
                <a:cs typeface="Tahoma" pitchFamily="34" charset="0"/>
              </a:rPr>
              <a:t>Бюджет</a:t>
            </a:r>
            <a:r>
              <a:rPr lang="ru-RU" sz="1700" dirty="0" smtClean="0">
                <a:latin typeface="Tahoma" pitchFamily="34" charset="0"/>
                <a:cs typeface="Tahoma" pitchFamily="34" charset="0"/>
              </a:rPr>
              <a:t> — (от </a:t>
            </a:r>
            <a:r>
              <a:rPr lang="ru-RU" sz="1700" dirty="0" err="1" smtClean="0">
                <a:latin typeface="Tahoma" pitchFamily="34" charset="0"/>
                <a:cs typeface="Tahoma" pitchFamily="34" charset="0"/>
              </a:rPr>
              <a:t>старонормандского</a:t>
            </a:r>
            <a:r>
              <a:rPr lang="ru-RU" sz="1700" dirty="0" smtClean="0">
                <a:latin typeface="Tahoma" pitchFamily="34" charset="0"/>
                <a:cs typeface="Tahoma" pitchFamily="34" charset="0"/>
              </a:rPr>
              <a:t> </a:t>
            </a:r>
            <a:r>
              <a:rPr lang="ru-RU" sz="1700" dirty="0" err="1" smtClean="0">
                <a:latin typeface="Tahoma" pitchFamily="34" charset="0"/>
                <a:cs typeface="Tahoma" pitchFamily="34" charset="0"/>
              </a:rPr>
              <a:t>bougette</a:t>
            </a:r>
            <a:r>
              <a:rPr lang="ru-RU" sz="1700" dirty="0" smtClean="0">
                <a:latin typeface="Tahoma" pitchFamily="34" charset="0"/>
                <a:cs typeface="Tahoma" pitchFamily="34" charset="0"/>
              </a:rPr>
              <a:t> — кошель, сумка, кожаный мешок) — форма образования и расходования денежных средств, предназначенных для финансового обеспечения задач и функций государства и местного самоуправления.</a:t>
            </a:r>
          </a:p>
          <a:p>
            <a:r>
              <a:rPr lang="ru-RU" sz="1700" b="1" dirty="0" smtClean="0">
                <a:latin typeface="Tahoma" pitchFamily="34" charset="0"/>
                <a:cs typeface="Tahoma" pitchFamily="34" charset="0"/>
              </a:rPr>
              <a:t>Бюджет муниципального образования </a:t>
            </a:r>
            <a:r>
              <a:rPr lang="ru-RU" sz="1700" dirty="0" smtClean="0">
                <a:latin typeface="Tahoma" pitchFamily="34" charset="0"/>
                <a:cs typeface="Tahoma" pitchFamily="34" charset="0"/>
              </a:rPr>
              <a:t>— фонд денежных средств, предназначенный для финансирования функций, отнесенных к предметам ведения местного самоуправления</a:t>
            </a:r>
          </a:p>
          <a:p>
            <a:r>
              <a:rPr lang="ru-RU" sz="1700" b="1" dirty="0" smtClean="0">
                <a:latin typeface="Tahoma" pitchFamily="34" charset="0"/>
                <a:cs typeface="Tahoma" pitchFamily="34" charset="0"/>
              </a:rPr>
              <a:t>Государственный или муниципальный долг </a:t>
            </a:r>
            <a:r>
              <a:rPr lang="ru-RU" sz="1700" dirty="0" smtClean="0">
                <a:latin typeface="Tahoma" pitchFamily="34" charset="0"/>
                <a:cs typeface="Tahoma" pitchFamily="34" charset="0"/>
              </a:rPr>
              <a:t>—  обязательства, возникающие из государственных или муниципальных заимствований, гарантий по обязательствам третьих лиц, другие обязательства в соответствии с видами долговых обязательств, установленными Бюджетным Кодексом РФ, принятые на себя Российской Федерацией, субъектом Российской Федерации или муниципальным образованием.</a:t>
            </a:r>
          </a:p>
          <a:p>
            <a:r>
              <a:rPr lang="ru-RU" sz="1700" b="1" dirty="0" smtClean="0">
                <a:latin typeface="Tahoma" pitchFamily="34" charset="0"/>
                <a:cs typeface="Tahoma" pitchFamily="34" charset="0"/>
              </a:rPr>
              <a:t>Доходы бюджета</a:t>
            </a:r>
            <a:r>
              <a:rPr lang="ru-RU" sz="1700" dirty="0" smtClean="0">
                <a:latin typeface="Tahoma" pitchFamily="34" charset="0"/>
                <a:cs typeface="Tahoma" pitchFamily="34" charset="0"/>
              </a:rPr>
              <a:t> — поступающие от населения, организаций, учреждений в бюджет денежные средства в виде:- налогов;- неналоговых поступлений (доходы от продажи имущества, штрафы и т.п.);- безвозмездных поступлений. </a:t>
            </a:r>
            <a:r>
              <a:rPr lang="ru-RU" sz="1700" b="1" dirty="0" smtClean="0">
                <a:latin typeface="Tahoma" pitchFamily="34" charset="0"/>
                <a:cs typeface="Tahoma" pitchFamily="34" charset="0"/>
              </a:rPr>
              <a:t>Не включаются</a:t>
            </a:r>
            <a:r>
              <a:rPr lang="ru-RU" sz="1700" dirty="0" smtClean="0">
                <a:latin typeface="Tahoma" pitchFamily="34" charset="0"/>
                <a:cs typeface="Tahoma" pitchFamily="34" charset="0"/>
              </a:rPr>
              <a:t> в состав доходов кредиты, доходы от выпуска ценных бумаг, полученные государством (органами местного самоуправления).</a:t>
            </a:r>
            <a:endParaRPr lang="ru-RU" sz="1700" b="1" dirty="0" smtClean="0">
              <a:latin typeface="Tahoma" pitchFamily="34" charset="0"/>
              <a:cs typeface="Tahoma" pitchFamily="34" charset="0"/>
            </a:endParaRPr>
          </a:p>
          <a:p>
            <a:endParaRPr lang="ru-RU" sz="1700" dirty="0"/>
          </a:p>
        </p:txBody>
      </p:sp>
      <p:pic>
        <p:nvPicPr>
          <p:cNvPr id="6" name="Picture 3" descr="gerb"/>
          <p:cNvPicPr>
            <a:picLocks noChangeAspect="1" noChangeArrowheads="1"/>
          </p:cNvPicPr>
          <p:nvPr/>
        </p:nvPicPr>
        <p:blipFill>
          <a:blip r:embed="rId2" cstate="print"/>
          <a:srcRect/>
          <a:stretch>
            <a:fillRect/>
          </a:stretch>
        </p:blipFill>
        <p:spPr bwMode="auto">
          <a:xfrm>
            <a:off x="76200" y="76201"/>
            <a:ext cx="609600" cy="1099297"/>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normAutofit fontScale="85000" lnSpcReduction="20000"/>
          </a:bodyPr>
          <a:lstStyle/>
          <a:p>
            <a:fld id="{A483448D-3A78-4528-A469-B745A65DA480}" type="slidenum">
              <a:rPr lang="en-US" smtClean="0"/>
              <a:pPr/>
              <a:t>20</a:t>
            </a:fld>
            <a:endParaRPr lang="en-US" dirty="0"/>
          </a:p>
        </p:txBody>
      </p:sp>
      <p:pic>
        <p:nvPicPr>
          <p:cNvPr id="12"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13" name="Заголовок 1"/>
          <p:cNvSpPr>
            <a:spLocks noGrp="1"/>
          </p:cNvSpPr>
          <p:nvPr>
            <p:ph type="title"/>
          </p:nvPr>
        </p:nvSpPr>
        <p:spPr>
          <a:xfrm>
            <a:off x="612648" y="228600"/>
            <a:ext cx="8153400" cy="990600"/>
          </a:xfrm>
        </p:spPr>
        <p:txBody>
          <a:bodyPr>
            <a:normAutofit fontScale="90000"/>
          </a:bodyPr>
          <a:lstStyle/>
          <a:p>
            <a:pPr algn="ctr"/>
            <a:r>
              <a:rPr lang="ru-RU" sz="2700" dirty="0" smtClean="0">
                <a:solidFill>
                  <a:schemeClr val="tx1">
                    <a:lumMod val="95000"/>
                    <a:lumOff val="5000"/>
                  </a:schemeClr>
                </a:solidFill>
                <a:latin typeface="Tahoma" pitchFamily="34" charset="0"/>
                <a:cs typeface="Tahoma" pitchFamily="34" charset="0"/>
              </a:rPr>
              <a:t>Доля социально значимых расходов</a:t>
            </a:r>
            <a:br>
              <a:rPr lang="ru-RU" sz="2700" dirty="0" smtClean="0">
                <a:solidFill>
                  <a:schemeClr val="tx1">
                    <a:lumMod val="95000"/>
                    <a:lumOff val="5000"/>
                  </a:schemeClr>
                </a:solidFill>
                <a:latin typeface="Tahoma" pitchFamily="34" charset="0"/>
                <a:cs typeface="Tahoma" pitchFamily="34" charset="0"/>
              </a:rPr>
            </a:br>
            <a:r>
              <a:rPr lang="ru-RU" sz="2700" dirty="0" smtClean="0">
                <a:solidFill>
                  <a:schemeClr val="tx1">
                    <a:lumMod val="95000"/>
                    <a:lumOff val="5000"/>
                  </a:schemeClr>
                </a:solidFill>
                <a:latin typeface="Tahoma" pitchFamily="34" charset="0"/>
                <a:cs typeface="Tahoma" pitchFamily="34" charset="0"/>
              </a:rPr>
              <a:t>2018-2019 годов</a:t>
            </a:r>
            <a:r>
              <a:rPr lang="ru-RU" sz="2400" dirty="0" smtClean="0">
                <a:solidFill>
                  <a:schemeClr val="tx1">
                    <a:lumMod val="95000"/>
                    <a:lumOff val="5000"/>
                  </a:schemeClr>
                </a:solidFill>
                <a:latin typeface="Tahoma" pitchFamily="34" charset="0"/>
                <a:cs typeface="Tahoma" pitchFamily="34" charset="0"/>
              </a:rPr>
              <a:t/>
            </a:r>
            <a:br>
              <a:rPr lang="ru-RU" sz="2400" dirty="0" smtClean="0">
                <a:solidFill>
                  <a:schemeClr val="tx1">
                    <a:lumMod val="95000"/>
                    <a:lumOff val="5000"/>
                  </a:schemeClr>
                </a:solidFill>
                <a:latin typeface="Tahoma" pitchFamily="34" charset="0"/>
                <a:cs typeface="Tahoma" pitchFamily="34" charset="0"/>
              </a:rPr>
            </a:br>
            <a:endParaRPr lang="ru-RU" sz="2400" dirty="0">
              <a:solidFill>
                <a:schemeClr val="tx1">
                  <a:lumMod val="95000"/>
                  <a:lumOff val="5000"/>
                </a:schemeClr>
              </a:solidFill>
              <a:latin typeface="Tahoma" pitchFamily="34" charset="0"/>
              <a:cs typeface="Tahoma" pitchFamily="34" charset="0"/>
            </a:endParaRPr>
          </a:p>
        </p:txBody>
      </p:sp>
      <p:graphicFrame>
        <p:nvGraphicFramePr>
          <p:cNvPr id="9" name="Диаграмма 8"/>
          <p:cNvGraphicFramePr/>
          <p:nvPr/>
        </p:nvGraphicFramePr>
        <p:xfrm>
          <a:off x="1600200" y="2362200"/>
          <a:ext cx="5791200" cy="3733800"/>
        </p:xfrm>
        <a:graphic>
          <a:graphicData uri="http://schemas.openxmlformats.org/drawingml/2006/chart">
            <c:chart xmlns:c="http://schemas.openxmlformats.org/drawingml/2006/chart" xmlns:r="http://schemas.openxmlformats.org/officeDocument/2006/relationships" r:id="rId4"/>
          </a:graphicData>
        </a:graphic>
      </p:graphicFrame>
      <p:sp>
        <p:nvSpPr>
          <p:cNvPr id="11" name="Прямоугольник 10"/>
          <p:cNvSpPr/>
          <p:nvPr/>
        </p:nvSpPr>
        <p:spPr>
          <a:xfrm>
            <a:off x="2514600" y="1600201"/>
            <a:ext cx="1219200" cy="646331"/>
          </a:xfrm>
          <a:prstGeom prst="rect">
            <a:avLst/>
          </a:prstGeom>
        </p:spPr>
        <p:txBody>
          <a:bodyPr wrap="square">
            <a:spAutoFit/>
          </a:bodyPr>
          <a:lstStyle/>
          <a:p>
            <a:pPr algn="ctr"/>
            <a:r>
              <a:rPr lang="ru-RU" dirty="0" smtClean="0">
                <a:latin typeface="Tahoma" pitchFamily="34" charset="0"/>
                <a:cs typeface="Tahoma" pitchFamily="34" charset="0"/>
              </a:rPr>
              <a:t>703 184,0 тыс.руб.</a:t>
            </a:r>
            <a:endParaRPr lang="ru-RU" i="1" dirty="0">
              <a:latin typeface="Tahoma" pitchFamily="34" charset="0"/>
              <a:cs typeface="Tahoma" pitchFamily="34" charset="0"/>
            </a:endParaRPr>
          </a:p>
        </p:txBody>
      </p:sp>
      <p:sp>
        <p:nvSpPr>
          <p:cNvPr id="14" name="Прямоугольник 13"/>
          <p:cNvSpPr/>
          <p:nvPr/>
        </p:nvSpPr>
        <p:spPr>
          <a:xfrm>
            <a:off x="5334000" y="1600201"/>
            <a:ext cx="1219200" cy="646331"/>
          </a:xfrm>
          <a:prstGeom prst="rect">
            <a:avLst/>
          </a:prstGeom>
        </p:spPr>
        <p:txBody>
          <a:bodyPr wrap="square">
            <a:spAutoFit/>
          </a:bodyPr>
          <a:lstStyle/>
          <a:p>
            <a:pPr algn="ctr"/>
            <a:r>
              <a:rPr lang="ru-RU" dirty="0" smtClean="0">
                <a:latin typeface="Tahoma" pitchFamily="34" charset="0"/>
                <a:cs typeface="Tahoma" pitchFamily="34" charset="0"/>
              </a:rPr>
              <a:t>725 850,0 тыс.руб.</a:t>
            </a:r>
            <a:endParaRPr lang="ru-RU" i="1" dirty="0">
              <a:latin typeface="Tahoma" pitchFamily="34" charset="0"/>
              <a:cs typeface="Tahoma" pitchFamily="34" charset="0"/>
            </a:endParaRPr>
          </a:p>
        </p:txBody>
      </p:sp>
      <p:sp>
        <p:nvSpPr>
          <p:cNvPr id="2" name="Дата 1"/>
          <p:cNvSpPr>
            <a:spLocks noGrp="1"/>
          </p:cNvSpPr>
          <p:nvPr>
            <p:ph type="dt" sz="half" idx="10"/>
          </p:nvPr>
        </p:nvSpPr>
        <p:spPr/>
        <p:txBody>
          <a:bodyPr/>
          <a:lstStyle/>
          <a:p>
            <a:pPr algn="r"/>
            <a:fld id="{351BFD2A-4F68-45EB-B378-D11622B8C08C}" type="datetime1">
              <a:rPr lang="ru-RU" smtClean="0"/>
              <a:pPr algn="r"/>
              <a:t>07.02.2019</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0600" y="152400"/>
            <a:ext cx="7775448" cy="990600"/>
          </a:xfrm>
        </p:spPr>
        <p:txBody>
          <a:bodyPr>
            <a:normAutofit/>
          </a:bodyPr>
          <a:lstStyle/>
          <a:p>
            <a:pPr algn="ctr"/>
            <a:r>
              <a:rPr lang="ru-RU" sz="2400" dirty="0" smtClean="0">
                <a:solidFill>
                  <a:schemeClr val="tx1"/>
                </a:solidFill>
                <a:latin typeface="Tahoma" pitchFamily="34" charset="0"/>
                <a:cs typeface="Tahoma" pitchFamily="34" charset="0"/>
              </a:rPr>
              <a:t>Муниципальная программа </a:t>
            </a:r>
            <a:br>
              <a:rPr lang="ru-RU" sz="2400" dirty="0" smtClean="0">
                <a:solidFill>
                  <a:schemeClr val="tx1"/>
                </a:solidFill>
                <a:latin typeface="Tahoma" pitchFamily="34" charset="0"/>
                <a:cs typeface="Tahoma" pitchFamily="34" charset="0"/>
              </a:rPr>
            </a:br>
            <a:r>
              <a:rPr lang="ru-RU" sz="2400" dirty="0" smtClean="0">
                <a:solidFill>
                  <a:schemeClr val="tx1"/>
                </a:solidFill>
                <a:latin typeface="Tahoma" pitchFamily="34" charset="0"/>
                <a:cs typeface="Tahoma" pitchFamily="34" charset="0"/>
              </a:rPr>
              <a:t>«Развитие образования и воспитание» (01)</a:t>
            </a:r>
            <a:endParaRPr lang="ru-RU" sz="2400" cap="all" dirty="0">
              <a:solidFill>
                <a:schemeClr val="tx1"/>
              </a:solidFill>
              <a:latin typeface="Tahoma" pitchFamily="34" charset="0"/>
              <a:cs typeface="Tahoma" pitchFamily="34" charset="0"/>
            </a:endParaRPr>
          </a:p>
        </p:txBody>
      </p:sp>
      <p:sp>
        <p:nvSpPr>
          <p:cNvPr id="3" name="Дата 2"/>
          <p:cNvSpPr>
            <a:spLocks noGrp="1"/>
          </p:cNvSpPr>
          <p:nvPr>
            <p:ph type="dt" sz="half" idx="10"/>
          </p:nvPr>
        </p:nvSpPr>
        <p:spPr>
          <a:xfrm>
            <a:off x="7315200" y="6477000"/>
            <a:ext cx="1828800" cy="381000"/>
          </a:xfrm>
        </p:spPr>
        <p:txBody>
          <a:bodyPr/>
          <a:lstStyle/>
          <a:p>
            <a:pPr algn="r"/>
            <a:fld id="{D76763C0-9E5C-4523-80FC-F38AAD4BAAA1}"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sp>
        <p:nvSpPr>
          <p:cNvPr id="4" name="Номер слайда 3"/>
          <p:cNvSpPr>
            <a:spLocks noGrp="1"/>
          </p:cNvSpPr>
          <p:nvPr>
            <p:ph type="sldNum" sz="quarter" idx="12"/>
          </p:nvPr>
        </p:nvSpPr>
        <p:spPr/>
        <p:txBody>
          <a:bodyPr>
            <a:normAutofit fontScale="85000" lnSpcReduction="20000"/>
          </a:bodyPr>
          <a:lstStyle/>
          <a:p>
            <a:fld id="{A483448D-3A78-4528-A469-B745A65DA480}" type="slidenum">
              <a:rPr lang="en-US" smtClean="0"/>
              <a:pPr/>
              <a:t>21</a:t>
            </a:fld>
            <a:endParaRPr lang="en-US" dirty="0"/>
          </a:p>
        </p:txBody>
      </p:sp>
      <p:pic>
        <p:nvPicPr>
          <p:cNvPr id="6"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10" name="Скругленная прямоугольная выноска 9"/>
          <p:cNvSpPr/>
          <p:nvPr/>
        </p:nvSpPr>
        <p:spPr>
          <a:xfrm>
            <a:off x="214281" y="1571612"/>
            <a:ext cx="8786875" cy="785818"/>
          </a:xfrm>
          <a:prstGeom prst="wedgeRoundRectCallou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ahoma" pitchFamily="34" charset="0"/>
                <a:cs typeface="Tahoma" pitchFamily="34" charset="0"/>
              </a:rPr>
              <a:t>Целью программа является обеспечение доступности качественного дошкольного, общего и дополнительного образования детей</a:t>
            </a:r>
            <a:endParaRPr lang="ru-RU" sz="2000" dirty="0">
              <a:solidFill>
                <a:schemeClr val="tx1"/>
              </a:solidFill>
              <a:latin typeface="Tahoma" pitchFamily="34" charset="0"/>
              <a:cs typeface="Tahoma" pitchFamily="34" charset="0"/>
            </a:endParaRPr>
          </a:p>
        </p:txBody>
      </p:sp>
      <p:sp>
        <p:nvSpPr>
          <p:cNvPr id="11" name="Text Box 6"/>
          <p:cNvSpPr txBox="1">
            <a:spLocks noGrp="1" noChangeArrowheads="1"/>
          </p:cNvSpPr>
          <p:nvPr>
            <p:ph sz="quarter" idx="1"/>
          </p:nvPr>
        </p:nvSpPr>
        <p:spPr bwMode="auto">
          <a:xfrm>
            <a:off x="612648" y="2514601"/>
            <a:ext cx="8153400" cy="402291"/>
          </a:xfrm>
          <a:prstGeom prst="rect">
            <a:avLst/>
          </a:prstGeom>
          <a:noFill/>
          <a:ln w="38100">
            <a:noFill/>
            <a:miter lim="800000"/>
            <a:headEnd/>
            <a:tailEnd/>
          </a:ln>
        </p:spPr>
        <p:txBody>
          <a:bodyPr wrap="square" lIns="90000" tIns="46800" rIns="90000" bIns="46800">
            <a:spAutoFit/>
          </a:bodyPr>
          <a:lstStyle/>
          <a:p>
            <a:pPr>
              <a:buNone/>
            </a:pPr>
            <a:r>
              <a:rPr lang="ru-RU" sz="2000" b="1" dirty="0" smtClean="0">
                <a:solidFill>
                  <a:schemeClr val="tx2">
                    <a:lumMod val="75000"/>
                  </a:schemeClr>
                </a:solidFill>
                <a:latin typeface="Tahoma" pitchFamily="34" charset="0"/>
                <a:cs typeface="Tahoma" pitchFamily="34" charset="0"/>
              </a:rPr>
              <a:t>    </a:t>
            </a:r>
            <a:r>
              <a:rPr lang="ru-RU" sz="2000" dirty="0" smtClean="0">
                <a:latin typeface="Tahoma" pitchFamily="34" charset="0"/>
                <a:cs typeface="Tahoma" pitchFamily="34" charset="0"/>
              </a:rPr>
              <a:t>Всего –  1 175 034,1 тыс. </a:t>
            </a:r>
            <a:r>
              <a:rPr lang="ru-RU" sz="2000" dirty="0">
                <a:latin typeface="Tahoma" pitchFamily="34" charset="0"/>
                <a:cs typeface="Tahoma" pitchFamily="34" charset="0"/>
              </a:rPr>
              <a:t>рублей, в том числе:</a:t>
            </a:r>
          </a:p>
        </p:txBody>
      </p:sp>
      <p:sp>
        <p:nvSpPr>
          <p:cNvPr id="14" name="Text Box 7"/>
          <p:cNvSpPr txBox="1">
            <a:spLocks noChangeArrowheads="1"/>
          </p:cNvSpPr>
          <p:nvPr/>
        </p:nvSpPr>
        <p:spPr bwMode="auto">
          <a:xfrm>
            <a:off x="388938" y="3048001"/>
            <a:ext cx="8526463" cy="3541612"/>
          </a:xfrm>
          <a:prstGeom prst="rect">
            <a:avLst/>
          </a:prstGeom>
          <a:noFill/>
          <a:ln w="38100">
            <a:noFill/>
            <a:miter lim="800000"/>
            <a:headEnd/>
            <a:tailEnd/>
          </a:ln>
        </p:spPr>
        <p:txBody>
          <a:bodyPr wrap="square" lIns="90000" tIns="46800" rIns="90000" bIns="46800">
            <a:spAutoFit/>
          </a:bodyPr>
          <a:lstStyle/>
          <a:p>
            <a:pPr>
              <a:buFont typeface="Wingdings" pitchFamily="2" charset="2"/>
              <a:buChar char="Ø"/>
            </a:pPr>
            <a:r>
              <a:rPr lang="ru-RU" sz="1600" b="1" dirty="0" smtClean="0">
                <a:solidFill>
                  <a:schemeClr val="tx2">
                    <a:lumMod val="75000"/>
                  </a:schemeClr>
                </a:solidFill>
                <a:latin typeface="Arial" charset="0"/>
              </a:rPr>
              <a:t> </a:t>
            </a:r>
            <a:r>
              <a:rPr lang="ru-RU" sz="1600" dirty="0" smtClean="0">
                <a:latin typeface="Tahoma" pitchFamily="34" charset="0"/>
                <a:cs typeface="Tahoma" pitchFamily="34" charset="0"/>
              </a:rPr>
              <a:t>развитие </a:t>
            </a:r>
            <a:r>
              <a:rPr lang="ru-RU" sz="1600" dirty="0">
                <a:latin typeface="Tahoma" pitchFamily="34" charset="0"/>
                <a:cs typeface="Tahoma" pitchFamily="34" charset="0"/>
              </a:rPr>
              <a:t>дошкольного </a:t>
            </a:r>
            <a:r>
              <a:rPr lang="ru-RU" sz="1600" dirty="0" smtClean="0">
                <a:latin typeface="Tahoma" pitchFamily="34" charset="0"/>
                <a:cs typeface="Tahoma" pitchFamily="34" charset="0"/>
              </a:rPr>
              <a:t>образования                                                        - 521 289,7</a:t>
            </a:r>
            <a:endParaRPr lang="ru-RU" sz="1600" dirty="0">
              <a:latin typeface="Tahoma" pitchFamily="34" charset="0"/>
              <a:cs typeface="Tahoma" pitchFamily="34" charset="0"/>
            </a:endParaRPr>
          </a:p>
          <a:p>
            <a:endParaRPr lang="ru-RU" sz="1600" dirty="0">
              <a:latin typeface="Tahoma" pitchFamily="34" charset="0"/>
              <a:cs typeface="Tahoma" pitchFamily="34" charset="0"/>
            </a:endParaRPr>
          </a:p>
          <a:p>
            <a:pPr>
              <a:buFont typeface="Wingdings" pitchFamily="2" charset="2"/>
              <a:buChar char="Ø"/>
            </a:pPr>
            <a:r>
              <a:rPr lang="ru-RU" sz="1600" dirty="0">
                <a:latin typeface="Tahoma" pitchFamily="34" charset="0"/>
                <a:cs typeface="Tahoma" pitchFamily="34" charset="0"/>
              </a:rPr>
              <a:t> </a:t>
            </a:r>
            <a:r>
              <a:rPr lang="ru-RU" sz="1600" dirty="0" smtClean="0">
                <a:latin typeface="Tahoma" pitchFamily="34" charset="0"/>
                <a:cs typeface="Tahoma" pitchFamily="34" charset="0"/>
              </a:rPr>
              <a:t>развитие </a:t>
            </a:r>
            <a:r>
              <a:rPr lang="ru-RU" sz="1600" dirty="0">
                <a:latin typeface="Tahoma" pitchFamily="34" charset="0"/>
                <a:cs typeface="Tahoma" pitchFamily="34" charset="0"/>
              </a:rPr>
              <a:t>общего </a:t>
            </a:r>
            <a:r>
              <a:rPr lang="ru-RU" sz="1600" dirty="0" smtClean="0">
                <a:latin typeface="Tahoma" pitchFamily="34" charset="0"/>
                <a:cs typeface="Tahoma" pitchFamily="34" charset="0"/>
              </a:rPr>
              <a:t>образования                                                                - 473 003,2</a:t>
            </a:r>
            <a:endParaRPr lang="ru-RU" sz="1600" dirty="0">
              <a:latin typeface="Tahoma" pitchFamily="34" charset="0"/>
              <a:cs typeface="Tahoma" pitchFamily="34" charset="0"/>
            </a:endParaRPr>
          </a:p>
          <a:p>
            <a:endParaRPr lang="ru-RU" sz="1600" dirty="0">
              <a:latin typeface="Tahoma" pitchFamily="34" charset="0"/>
              <a:cs typeface="Tahoma" pitchFamily="34" charset="0"/>
            </a:endParaRPr>
          </a:p>
          <a:p>
            <a:pPr>
              <a:buFont typeface="Wingdings" pitchFamily="2" charset="2"/>
              <a:buChar char="Ø"/>
            </a:pPr>
            <a:r>
              <a:rPr lang="ru-RU" sz="1600" dirty="0">
                <a:latin typeface="Tahoma" pitchFamily="34" charset="0"/>
                <a:cs typeface="Tahoma" pitchFamily="34" charset="0"/>
              </a:rPr>
              <a:t> </a:t>
            </a:r>
            <a:r>
              <a:rPr lang="ru-RU" sz="1600" dirty="0" smtClean="0">
                <a:latin typeface="Tahoma" pitchFamily="34" charset="0"/>
                <a:cs typeface="Tahoma" pitchFamily="34" charset="0"/>
              </a:rPr>
              <a:t>дополнительное  </a:t>
            </a:r>
            <a:r>
              <a:rPr lang="ru-RU" sz="1600" dirty="0">
                <a:latin typeface="Tahoma" pitchFamily="34" charset="0"/>
                <a:cs typeface="Tahoma" pitchFamily="34" charset="0"/>
              </a:rPr>
              <a:t>образование и воспитание </a:t>
            </a:r>
          </a:p>
          <a:p>
            <a:r>
              <a:rPr lang="ru-RU" sz="1600" dirty="0">
                <a:latin typeface="Tahoma" pitchFamily="34" charset="0"/>
                <a:cs typeface="Tahoma" pitchFamily="34" charset="0"/>
              </a:rPr>
              <a:t>  </a:t>
            </a:r>
            <a:r>
              <a:rPr lang="ru-RU" sz="1600" dirty="0" smtClean="0">
                <a:latin typeface="Tahoma" pitchFamily="34" charset="0"/>
                <a:cs typeface="Tahoma" pitchFamily="34" charset="0"/>
              </a:rPr>
              <a:t>детей                                                                                                      - 126 895,6</a:t>
            </a:r>
            <a:endParaRPr lang="ru-RU" sz="1600" dirty="0">
              <a:latin typeface="Tahoma" pitchFamily="34" charset="0"/>
              <a:cs typeface="Tahoma" pitchFamily="34" charset="0"/>
            </a:endParaRPr>
          </a:p>
          <a:p>
            <a:endParaRPr lang="ru-RU" sz="1600" dirty="0">
              <a:latin typeface="Tahoma" pitchFamily="34" charset="0"/>
              <a:cs typeface="Tahoma" pitchFamily="34" charset="0"/>
            </a:endParaRPr>
          </a:p>
          <a:p>
            <a:pPr>
              <a:buFont typeface="Wingdings" pitchFamily="2" charset="2"/>
              <a:buChar char="Ø"/>
            </a:pPr>
            <a:r>
              <a:rPr lang="ru-RU" sz="1600" dirty="0">
                <a:latin typeface="Tahoma" pitchFamily="34" charset="0"/>
                <a:cs typeface="Tahoma" pitchFamily="34" charset="0"/>
              </a:rPr>
              <a:t> </a:t>
            </a:r>
            <a:r>
              <a:rPr lang="ru-RU" sz="1600" dirty="0" smtClean="0">
                <a:latin typeface="Tahoma" pitchFamily="34" charset="0"/>
                <a:cs typeface="Tahoma" pitchFamily="34" charset="0"/>
              </a:rPr>
              <a:t>создание </a:t>
            </a:r>
            <a:r>
              <a:rPr lang="ru-RU" sz="1600" dirty="0">
                <a:latin typeface="Tahoma" pitchFamily="34" charset="0"/>
                <a:cs typeface="Tahoma" pitchFamily="34" charset="0"/>
              </a:rPr>
              <a:t>условий для реализации </a:t>
            </a:r>
          </a:p>
          <a:p>
            <a:r>
              <a:rPr lang="ru-RU" sz="1600" dirty="0">
                <a:latin typeface="Tahoma" pitchFamily="34" charset="0"/>
                <a:cs typeface="Tahoma" pitchFamily="34" charset="0"/>
              </a:rPr>
              <a:t>   муниципальной </a:t>
            </a:r>
            <a:r>
              <a:rPr lang="ru-RU" sz="1600" dirty="0" smtClean="0">
                <a:latin typeface="Tahoma" pitchFamily="34" charset="0"/>
                <a:cs typeface="Tahoma" pitchFamily="34" charset="0"/>
              </a:rPr>
              <a:t>программы                                                                       - 45 455,5</a:t>
            </a:r>
            <a:endParaRPr lang="ru-RU" sz="1600" dirty="0">
              <a:latin typeface="Tahoma" pitchFamily="34" charset="0"/>
              <a:cs typeface="Tahoma" pitchFamily="34" charset="0"/>
            </a:endParaRPr>
          </a:p>
          <a:p>
            <a:endParaRPr lang="ru-RU" sz="1600" dirty="0">
              <a:latin typeface="Tahoma" pitchFamily="34" charset="0"/>
              <a:cs typeface="Tahoma" pitchFamily="34" charset="0"/>
            </a:endParaRPr>
          </a:p>
          <a:p>
            <a:pPr>
              <a:buFont typeface="Wingdings" pitchFamily="2" charset="2"/>
              <a:buChar char="Ø"/>
            </a:pPr>
            <a:r>
              <a:rPr lang="ru-RU" sz="1600" dirty="0">
                <a:latin typeface="Tahoma" pitchFamily="34" charset="0"/>
                <a:cs typeface="Tahoma" pitchFamily="34" charset="0"/>
              </a:rPr>
              <a:t> </a:t>
            </a:r>
            <a:r>
              <a:rPr lang="ru-RU" sz="1600" dirty="0" smtClean="0">
                <a:latin typeface="Tahoma" pitchFamily="34" charset="0"/>
                <a:cs typeface="Tahoma" pitchFamily="34" charset="0"/>
              </a:rPr>
              <a:t>детское </a:t>
            </a:r>
            <a:r>
              <a:rPr lang="ru-RU" sz="1600" dirty="0">
                <a:latin typeface="Tahoma" pitchFamily="34" charset="0"/>
                <a:cs typeface="Tahoma" pitchFamily="34" charset="0"/>
              </a:rPr>
              <a:t>и школьное </a:t>
            </a:r>
            <a:r>
              <a:rPr lang="ru-RU" sz="1600" dirty="0" smtClean="0">
                <a:latin typeface="Tahoma" pitchFamily="34" charset="0"/>
                <a:cs typeface="Tahoma" pitchFamily="34" charset="0"/>
              </a:rPr>
              <a:t>питание               </a:t>
            </a:r>
            <a:r>
              <a:rPr lang="ru-RU" sz="1600" dirty="0">
                <a:latin typeface="Tahoma" pitchFamily="34" charset="0"/>
                <a:cs typeface="Tahoma" pitchFamily="34" charset="0"/>
              </a:rPr>
              <a:t>		</a:t>
            </a:r>
            <a:r>
              <a:rPr lang="ru-RU" sz="1600" dirty="0" smtClean="0">
                <a:latin typeface="Tahoma" pitchFamily="34" charset="0"/>
                <a:cs typeface="Tahoma" pitchFamily="34" charset="0"/>
              </a:rPr>
              <a:t>                             - 4 090,0</a:t>
            </a:r>
          </a:p>
          <a:p>
            <a:pPr>
              <a:buFontTx/>
              <a:buChar char="-"/>
            </a:pPr>
            <a:endParaRPr lang="ru-RU" sz="1600" dirty="0" smtClean="0">
              <a:latin typeface="Tahoma" pitchFamily="34" charset="0"/>
              <a:cs typeface="Tahoma" pitchFamily="34" charset="0"/>
            </a:endParaRPr>
          </a:p>
          <a:p>
            <a:pPr>
              <a:buFont typeface="Wingdings" pitchFamily="2" charset="2"/>
              <a:buChar char="Ø"/>
            </a:pPr>
            <a:r>
              <a:rPr lang="ru-RU" sz="1600" dirty="0" smtClean="0">
                <a:latin typeface="Tahoma" pitchFamily="34" charset="0"/>
                <a:cs typeface="Tahoma" pitchFamily="34" charset="0"/>
              </a:rPr>
              <a:t> организация отдыха детей в каникулярное</a:t>
            </a:r>
          </a:p>
          <a:p>
            <a:r>
              <a:rPr lang="ru-RU" sz="1600" dirty="0" smtClean="0">
                <a:latin typeface="Tahoma" pitchFamily="34" charset="0"/>
                <a:cs typeface="Tahoma" pitchFamily="34" charset="0"/>
              </a:rPr>
              <a:t>время                                                                                                           - 4 </a:t>
            </a:r>
            <a:r>
              <a:rPr lang="ru-RU" sz="1600" dirty="0" smtClean="0">
                <a:solidFill>
                  <a:schemeClr val="tx1">
                    <a:lumMod val="95000"/>
                    <a:lumOff val="5000"/>
                  </a:schemeClr>
                </a:solidFill>
                <a:latin typeface="Tahoma" pitchFamily="34" charset="0"/>
                <a:cs typeface="Tahoma" pitchFamily="34" charset="0"/>
              </a:rPr>
              <a:t>300</a:t>
            </a:r>
            <a:r>
              <a:rPr lang="ru-RU" sz="1600" b="1" dirty="0" smtClean="0">
                <a:solidFill>
                  <a:schemeClr val="tx1">
                    <a:lumMod val="95000"/>
                    <a:lumOff val="5000"/>
                  </a:schemeClr>
                </a:solidFill>
                <a:latin typeface="Arial" charset="0"/>
              </a:rPr>
              <a:t>,</a:t>
            </a:r>
            <a:r>
              <a:rPr lang="ru-RU" sz="1600" dirty="0" smtClean="0">
                <a:solidFill>
                  <a:schemeClr val="tx1">
                    <a:lumMod val="95000"/>
                    <a:lumOff val="5000"/>
                  </a:schemeClr>
                </a:solidFill>
                <a:latin typeface="Arial" charset="0"/>
              </a:rPr>
              <a:t>1</a:t>
            </a:r>
            <a:endParaRPr lang="ru-RU" sz="1600" dirty="0">
              <a:solidFill>
                <a:schemeClr val="tx1">
                  <a:lumMod val="95000"/>
                  <a:lumOff val="5000"/>
                </a:schemeClr>
              </a:solidFill>
              <a:latin typeface="Arial"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normAutofit fontScale="85000" lnSpcReduction="20000"/>
          </a:bodyPr>
          <a:lstStyle/>
          <a:p>
            <a:fld id="{A483448D-3A78-4528-A469-B745A65DA480}" type="slidenum">
              <a:rPr lang="en-US" smtClean="0"/>
              <a:pPr/>
              <a:t>22</a:t>
            </a:fld>
            <a:endParaRPr lang="en-US" dirty="0"/>
          </a:p>
        </p:txBody>
      </p:sp>
      <p:pic>
        <p:nvPicPr>
          <p:cNvPr id="6"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12" name="Заголовок 11"/>
          <p:cNvSpPr>
            <a:spLocks noGrp="1"/>
          </p:cNvSpPr>
          <p:nvPr>
            <p:ph type="title"/>
          </p:nvPr>
        </p:nvSpPr>
        <p:spPr>
          <a:xfrm>
            <a:off x="612648" y="0"/>
            <a:ext cx="8153400" cy="1219200"/>
          </a:xfrm>
        </p:spPr>
        <p:txBody>
          <a:bodyPr>
            <a:noAutofit/>
          </a:bodyPr>
          <a:lstStyle/>
          <a:p>
            <a:pPr algn="ctr"/>
            <a:r>
              <a:rPr lang="ru-RU" sz="2400" dirty="0" smtClean="0">
                <a:solidFill>
                  <a:schemeClr val="tx1"/>
                </a:solidFill>
                <a:latin typeface="Tahoma" pitchFamily="34" charset="0"/>
                <a:cs typeface="Tahoma" pitchFamily="34" charset="0"/>
              </a:rPr>
              <a:t>Муниципальная программа </a:t>
            </a:r>
            <a:br>
              <a:rPr lang="ru-RU" sz="2400" dirty="0" smtClean="0">
                <a:solidFill>
                  <a:schemeClr val="tx1"/>
                </a:solidFill>
                <a:latin typeface="Tahoma" pitchFamily="34" charset="0"/>
                <a:cs typeface="Tahoma" pitchFamily="34" charset="0"/>
              </a:rPr>
            </a:br>
            <a:r>
              <a:rPr lang="ru-RU" sz="2400" dirty="0" smtClean="0">
                <a:solidFill>
                  <a:schemeClr val="tx1"/>
                </a:solidFill>
                <a:latin typeface="Tahoma" pitchFamily="34" charset="0"/>
                <a:cs typeface="Tahoma" pitchFamily="34" charset="0"/>
              </a:rPr>
              <a:t>«Сохранение здоровья и формирование здорового образа жизни населения» (02)</a:t>
            </a:r>
            <a:endParaRPr lang="ru-RU" sz="2400" dirty="0">
              <a:solidFill>
                <a:schemeClr val="tx1"/>
              </a:solidFill>
              <a:latin typeface="Tahoma" pitchFamily="34" charset="0"/>
              <a:cs typeface="Tahoma" pitchFamily="34" charset="0"/>
            </a:endParaRPr>
          </a:p>
        </p:txBody>
      </p:sp>
      <p:sp>
        <p:nvSpPr>
          <p:cNvPr id="13" name="Скругленная прямоугольная выноска 12"/>
          <p:cNvSpPr/>
          <p:nvPr/>
        </p:nvSpPr>
        <p:spPr>
          <a:xfrm>
            <a:off x="214281" y="1571613"/>
            <a:ext cx="8786875" cy="928694"/>
          </a:xfrm>
          <a:prstGeom prst="wedgeRoundRectCallou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ahoma" pitchFamily="34" charset="0"/>
                <a:cs typeface="Tahoma" pitchFamily="34" charset="0"/>
              </a:rPr>
              <a:t>Целью программа является обеспечение и развитие физической культуры и массового спорта, формирование потребности в здоровом образе жизни</a:t>
            </a:r>
            <a:endParaRPr lang="ru-RU" sz="2000" dirty="0">
              <a:solidFill>
                <a:schemeClr val="tx1"/>
              </a:solidFill>
              <a:latin typeface="Tahoma" pitchFamily="34" charset="0"/>
              <a:cs typeface="Tahoma" pitchFamily="34" charset="0"/>
            </a:endParaRPr>
          </a:p>
        </p:txBody>
      </p:sp>
      <p:sp>
        <p:nvSpPr>
          <p:cNvPr id="15" name="Text Box 4"/>
          <p:cNvSpPr txBox="1">
            <a:spLocks noChangeArrowheads="1"/>
          </p:cNvSpPr>
          <p:nvPr/>
        </p:nvSpPr>
        <p:spPr bwMode="auto">
          <a:xfrm>
            <a:off x="609601" y="2590801"/>
            <a:ext cx="7500991" cy="402291"/>
          </a:xfrm>
          <a:prstGeom prst="rect">
            <a:avLst/>
          </a:prstGeom>
          <a:noFill/>
          <a:ln w="38100">
            <a:noFill/>
            <a:miter lim="800000"/>
            <a:headEnd/>
            <a:tailEnd/>
          </a:ln>
        </p:spPr>
        <p:txBody>
          <a:bodyPr wrap="square" lIns="90000" tIns="46800" rIns="90000" bIns="46800">
            <a:spAutoFit/>
          </a:bodyPr>
          <a:lstStyle/>
          <a:p>
            <a:pPr algn="ctr"/>
            <a:r>
              <a:rPr lang="ru-RU" sz="2000" dirty="0">
                <a:latin typeface="Tahoma" pitchFamily="34" charset="0"/>
                <a:cs typeface="Tahoma" pitchFamily="34" charset="0"/>
              </a:rPr>
              <a:t>Всего </a:t>
            </a:r>
            <a:r>
              <a:rPr lang="ru-RU" sz="2000" dirty="0" smtClean="0">
                <a:latin typeface="Tahoma" pitchFamily="34" charset="0"/>
                <a:cs typeface="Tahoma" pitchFamily="34" charset="0"/>
              </a:rPr>
              <a:t>– 74 170,4 тыс. </a:t>
            </a:r>
            <a:r>
              <a:rPr lang="ru-RU" sz="2000" dirty="0">
                <a:latin typeface="Tahoma" pitchFamily="34" charset="0"/>
                <a:cs typeface="Tahoma" pitchFamily="34" charset="0"/>
              </a:rPr>
              <a:t>рублей, в том числе:</a:t>
            </a:r>
          </a:p>
        </p:txBody>
      </p:sp>
      <p:sp>
        <p:nvSpPr>
          <p:cNvPr id="17" name="Text Box 5"/>
          <p:cNvSpPr txBox="1">
            <a:spLocks noChangeArrowheads="1"/>
          </p:cNvSpPr>
          <p:nvPr/>
        </p:nvSpPr>
        <p:spPr bwMode="auto">
          <a:xfrm>
            <a:off x="214282" y="3048001"/>
            <a:ext cx="8777319" cy="4264886"/>
          </a:xfrm>
          <a:prstGeom prst="rect">
            <a:avLst/>
          </a:prstGeom>
          <a:noFill/>
          <a:ln w="38100">
            <a:noFill/>
            <a:miter lim="800000"/>
            <a:headEnd/>
            <a:tailEnd/>
          </a:ln>
        </p:spPr>
        <p:txBody>
          <a:bodyPr wrap="square" lIns="90000" tIns="46800" rIns="90000" bIns="46800">
            <a:spAutoFit/>
          </a:bodyPr>
          <a:lstStyle/>
          <a:p>
            <a:pPr>
              <a:buFont typeface="Wingdings" pitchFamily="2" charset="2"/>
              <a:buChar char="Ø"/>
            </a:pPr>
            <a:r>
              <a:rPr lang="ru-RU" sz="1500" dirty="0" smtClean="0">
                <a:latin typeface="Tahoma" pitchFamily="34" charset="0"/>
                <a:cs typeface="Tahoma" pitchFamily="34" charset="0"/>
              </a:rPr>
              <a:t> спортивная подготовка по олимпийским и не олимпийским </a:t>
            </a:r>
          </a:p>
          <a:p>
            <a:r>
              <a:rPr lang="ru-RU" sz="1500" dirty="0" smtClean="0">
                <a:latin typeface="Tahoma" pitchFamily="34" charset="0"/>
                <a:cs typeface="Tahoma" pitchFamily="34" charset="0"/>
              </a:rPr>
              <a:t>видам спорта                                                                                                           - 62 628,4</a:t>
            </a:r>
          </a:p>
          <a:p>
            <a:endParaRPr lang="ru-RU" sz="1500" dirty="0" smtClean="0">
              <a:latin typeface="Tahoma" pitchFamily="34" charset="0"/>
              <a:cs typeface="Tahoma" pitchFamily="34" charset="0"/>
            </a:endParaRPr>
          </a:p>
          <a:p>
            <a:pPr>
              <a:buFont typeface="Wingdings" pitchFamily="2" charset="2"/>
              <a:buChar char="Ø"/>
            </a:pPr>
            <a:r>
              <a:rPr lang="ru-RU" sz="1500" dirty="0" smtClean="0">
                <a:latin typeface="Tahoma" pitchFamily="34" charset="0"/>
                <a:cs typeface="Tahoma" pitchFamily="34" charset="0"/>
              </a:rPr>
              <a:t> подготовка сборной команды по хоккею с мячом                                                     - 6 102,0</a:t>
            </a:r>
          </a:p>
          <a:p>
            <a:pPr>
              <a:buFontTx/>
              <a:buChar char="-"/>
            </a:pPr>
            <a:endParaRPr lang="ru-RU" sz="1500" dirty="0" smtClean="0">
              <a:latin typeface="Tahoma" pitchFamily="34" charset="0"/>
              <a:cs typeface="Tahoma" pitchFamily="34" charset="0"/>
            </a:endParaRPr>
          </a:p>
          <a:p>
            <a:pPr>
              <a:buFont typeface="Wingdings" pitchFamily="2" charset="2"/>
              <a:buChar char="Ø"/>
            </a:pPr>
            <a:r>
              <a:rPr lang="ru-RU" sz="1500" dirty="0" smtClean="0">
                <a:latin typeface="Tahoma" pitchFamily="34" charset="0"/>
                <a:cs typeface="Tahoma" pitchFamily="34" charset="0"/>
              </a:rPr>
              <a:t> организация тренировочного процесса спортсменов </a:t>
            </a:r>
          </a:p>
          <a:p>
            <a:r>
              <a:rPr lang="ru-RU" sz="1500" dirty="0" smtClean="0">
                <a:latin typeface="Tahoma" pitchFamily="34" charset="0"/>
                <a:cs typeface="Tahoma" pitchFamily="34" charset="0"/>
              </a:rPr>
              <a:t>высокого класса                                                                                                        - 2 000,0</a:t>
            </a:r>
          </a:p>
          <a:p>
            <a:endParaRPr lang="ru-RU" sz="1500" dirty="0" smtClean="0">
              <a:latin typeface="Tahoma" pitchFamily="34" charset="0"/>
              <a:cs typeface="Tahoma" pitchFamily="34" charset="0"/>
            </a:endParaRPr>
          </a:p>
          <a:p>
            <a:pPr>
              <a:buFont typeface="Wingdings" pitchFamily="2" charset="2"/>
              <a:buChar char="Ø"/>
            </a:pPr>
            <a:r>
              <a:rPr lang="ru-RU" sz="1500" dirty="0" smtClean="0">
                <a:latin typeface="Tahoma" pitchFamily="34" charset="0"/>
                <a:cs typeface="Tahoma" pitchFamily="34" charset="0"/>
              </a:rPr>
              <a:t> проведение спортивных мероприятий                                                                        - 800,0</a:t>
            </a:r>
          </a:p>
          <a:p>
            <a:endParaRPr lang="ru-RU" sz="1500" dirty="0" smtClean="0">
              <a:latin typeface="Tahoma" pitchFamily="34" charset="0"/>
              <a:cs typeface="Tahoma" pitchFamily="34" charset="0"/>
            </a:endParaRPr>
          </a:p>
          <a:p>
            <a:pPr>
              <a:buFont typeface="Wingdings" pitchFamily="2" charset="2"/>
              <a:buChar char="Ø"/>
            </a:pPr>
            <a:r>
              <a:rPr lang="ru-RU" sz="1500" dirty="0" smtClean="0">
                <a:latin typeface="Tahoma" pitchFamily="34" charset="0"/>
                <a:cs typeface="Tahoma" pitchFamily="34" charset="0"/>
              </a:rPr>
              <a:t> мероприятия по внедрению Всероссийского</a:t>
            </a:r>
          </a:p>
          <a:p>
            <a:r>
              <a:rPr lang="ru-RU" sz="1500" dirty="0" smtClean="0">
                <a:latin typeface="Tahoma" pitchFamily="34" charset="0"/>
                <a:cs typeface="Tahoma" pitchFamily="34" charset="0"/>
              </a:rPr>
              <a:t> физкультурно-спортивного комплекса  «Готов к труду и обороне»                                 - 170,0</a:t>
            </a:r>
          </a:p>
          <a:p>
            <a:pPr>
              <a:buFontTx/>
              <a:buChar char="-"/>
            </a:pPr>
            <a:endParaRPr lang="ru-RU" sz="1500" dirty="0" smtClean="0">
              <a:latin typeface="Tahoma" pitchFamily="34" charset="0"/>
              <a:cs typeface="Tahoma" pitchFamily="34" charset="0"/>
            </a:endParaRPr>
          </a:p>
          <a:p>
            <a:pPr>
              <a:buFont typeface="Wingdings" pitchFamily="2" charset="2"/>
              <a:buChar char="Ø"/>
            </a:pPr>
            <a:r>
              <a:rPr lang="ru-RU" sz="1500" dirty="0" smtClean="0">
                <a:latin typeface="Tahoma" pitchFamily="34" charset="0"/>
                <a:cs typeface="Tahoma" pitchFamily="34" charset="0"/>
              </a:rPr>
              <a:t> уплата земельного налога                                                                                       - 2 470,0</a:t>
            </a:r>
            <a:r>
              <a:rPr lang="ru-RU" sz="1500" b="1" dirty="0" smtClean="0">
                <a:latin typeface="Tahoma" pitchFamily="34" charset="0"/>
                <a:cs typeface="Tahoma" pitchFamily="34" charset="0"/>
              </a:rPr>
              <a:t>               </a:t>
            </a:r>
            <a:r>
              <a:rPr lang="ru-RU" sz="1600" b="1" dirty="0" smtClean="0">
                <a:latin typeface="Arial" charset="0"/>
              </a:rPr>
              <a:t>                                                 </a:t>
            </a:r>
            <a:endParaRPr lang="ru-RU" sz="1600" b="1" dirty="0">
              <a:latin typeface="Arial" charset="0"/>
            </a:endParaRPr>
          </a:p>
          <a:p>
            <a:endParaRPr lang="ru-RU" sz="2000" b="1" dirty="0">
              <a:solidFill>
                <a:schemeClr val="tx2">
                  <a:lumMod val="75000"/>
                </a:schemeClr>
              </a:solidFill>
              <a:latin typeface="Arial" charset="0"/>
            </a:endParaRPr>
          </a:p>
          <a:p>
            <a:r>
              <a:rPr lang="ru-RU" sz="2000" b="1" dirty="0">
                <a:solidFill>
                  <a:schemeClr val="tx2">
                    <a:lumMod val="75000"/>
                  </a:schemeClr>
                </a:solidFill>
                <a:latin typeface="Arial" charset="0"/>
              </a:rPr>
              <a:t>  </a:t>
            </a:r>
            <a:endParaRPr lang="ru-RU" b="1" dirty="0">
              <a:solidFill>
                <a:schemeClr val="tx2">
                  <a:lumMod val="75000"/>
                </a:schemeClr>
              </a:solidFill>
              <a:latin typeface="Arial" charset="0"/>
            </a:endParaRPr>
          </a:p>
          <a:p>
            <a:endParaRPr lang="ru-RU" sz="2000" b="1" dirty="0">
              <a:solidFill>
                <a:schemeClr val="tx2">
                  <a:lumMod val="75000"/>
                </a:schemeClr>
              </a:solidFill>
              <a:latin typeface="Arial" charset="0"/>
            </a:endParaRPr>
          </a:p>
        </p:txBody>
      </p:sp>
      <p:sp>
        <p:nvSpPr>
          <p:cNvPr id="18" name="Дата 2"/>
          <p:cNvSpPr>
            <a:spLocks noGrp="1"/>
          </p:cNvSpPr>
          <p:nvPr>
            <p:ph type="dt" sz="half" idx="10"/>
          </p:nvPr>
        </p:nvSpPr>
        <p:spPr>
          <a:xfrm>
            <a:off x="7315200" y="6477000"/>
            <a:ext cx="1828800" cy="381000"/>
          </a:xfrm>
        </p:spPr>
        <p:txBody>
          <a:bodyPr/>
          <a:lstStyle/>
          <a:p>
            <a:pPr algn="r"/>
            <a:fld id="{D7777C77-A242-45F0-B142-06E8252ED982}"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7315200" y="6477000"/>
            <a:ext cx="1828800" cy="381000"/>
          </a:xfrm>
        </p:spPr>
        <p:txBody>
          <a:bodyPr/>
          <a:lstStyle/>
          <a:p>
            <a:pPr algn="r"/>
            <a:fld id="{D69B97BE-22E6-4AB9-8CC4-23CEBDB1CF9D}"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sp>
        <p:nvSpPr>
          <p:cNvPr id="4" name="Номер слайда 3"/>
          <p:cNvSpPr>
            <a:spLocks noGrp="1"/>
          </p:cNvSpPr>
          <p:nvPr>
            <p:ph type="sldNum" sz="quarter" idx="12"/>
          </p:nvPr>
        </p:nvSpPr>
        <p:spPr/>
        <p:txBody>
          <a:bodyPr>
            <a:normAutofit fontScale="85000" lnSpcReduction="20000"/>
          </a:bodyPr>
          <a:lstStyle/>
          <a:p>
            <a:fld id="{A483448D-3A78-4528-A469-B745A65DA480}" type="slidenum">
              <a:rPr lang="en-US" smtClean="0"/>
              <a:pPr/>
              <a:t>23</a:t>
            </a:fld>
            <a:endParaRPr lang="en-US" dirty="0"/>
          </a:p>
        </p:txBody>
      </p:sp>
      <p:pic>
        <p:nvPicPr>
          <p:cNvPr id="6"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9" name="Заголовок 8"/>
          <p:cNvSpPr>
            <a:spLocks noGrp="1"/>
          </p:cNvSpPr>
          <p:nvPr>
            <p:ph type="title"/>
          </p:nvPr>
        </p:nvSpPr>
        <p:spPr>
          <a:xfrm>
            <a:off x="612648" y="0"/>
            <a:ext cx="8153400" cy="1219200"/>
          </a:xfrm>
        </p:spPr>
        <p:txBody>
          <a:bodyPr>
            <a:normAutofit/>
          </a:bodyPr>
          <a:lstStyle/>
          <a:p>
            <a:pPr algn="ctr"/>
            <a:r>
              <a:rPr lang="ru-RU" sz="2400" dirty="0" smtClean="0">
                <a:solidFill>
                  <a:schemeClr val="tx1"/>
                </a:solidFill>
                <a:latin typeface="Tahoma" pitchFamily="34" charset="0"/>
                <a:cs typeface="Tahoma" pitchFamily="34" charset="0"/>
              </a:rPr>
              <a:t>Муниципальная программа </a:t>
            </a:r>
            <a:br>
              <a:rPr lang="ru-RU" sz="2400" dirty="0" smtClean="0">
                <a:solidFill>
                  <a:schemeClr val="tx1"/>
                </a:solidFill>
                <a:latin typeface="Tahoma" pitchFamily="34" charset="0"/>
                <a:cs typeface="Tahoma" pitchFamily="34" charset="0"/>
              </a:rPr>
            </a:br>
            <a:r>
              <a:rPr lang="ru-RU" sz="2400" dirty="0" smtClean="0">
                <a:solidFill>
                  <a:schemeClr val="tx1"/>
                </a:solidFill>
                <a:latin typeface="Tahoma" pitchFamily="34" charset="0"/>
                <a:cs typeface="Tahoma" pitchFamily="34" charset="0"/>
              </a:rPr>
              <a:t>«Развитие культуры» (03)</a:t>
            </a:r>
            <a:endParaRPr lang="ru-RU" sz="2400" dirty="0">
              <a:solidFill>
                <a:schemeClr val="tx1"/>
              </a:solidFill>
              <a:latin typeface="Tahoma" pitchFamily="34" charset="0"/>
              <a:cs typeface="Tahoma" pitchFamily="34" charset="0"/>
            </a:endParaRPr>
          </a:p>
        </p:txBody>
      </p:sp>
      <p:sp>
        <p:nvSpPr>
          <p:cNvPr id="13" name="Скругленная прямоугольная выноска 12"/>
          <p:cNvSpPr/>
          <p:nvPr/>
        </p:nvSpPr>
        <p:spPr>
          <a:xfrm>
            <a:off x="214281" y="1571613"/>
            <a:ext cx="8786875" cy="942988"/>
          </a:xfrm>
          <a:prstGeom prst="wedgeRoundRectCallou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700" dirty="0" smtClean="0">
                <a:solidFill>
                  <a:schemeClr val="tx1"/>
                </a:solidFill>
                <a:latin typeface="Tahoma" pitchFamily="34" charset="0"/>
                <a:cs typeface="Tahoma" pitchFamily="34" charset="0"/>
              </a:rPr>
              <a:t>Целью программа является создание условий, обеспечивающих равных доступ населения города к культурным ценностям и услугам, формирование благоприятной среды для творческой самореализации граждан и развитие туризма</a:t>
            </a:r>
            <a:endParaRPr lang="ru-RU" sz="1700" dirty="0">
              <a:solidFill>
                <a:schemeClr val="tx1"/>
              </a:solidFill>
              <a:latin typeface="Tahoma" pitchFamily="34" charset="0"/>
              <a:cs typeface="Tahoma" pitchFamily="34" charset="0"/>
            </a:endParaRPr>
          </a:p>
        </p:txBody>
      </p:sp>
      <p:sp>
        <p:nvSpPr>
          <p:cNvPr id="15" name="Прямоугольник 14"/>
          <p:cNvSpPr/>
          <p:nvPr/>
        </p:nvSpPr>
        <p:spPr>
          <a:xfrm>
            <a:off x="285721" y="2571744"/>
            <a:ext cx="8643999" cy="400110"/>
          </a:xfrm>
          <a:prstGeom prst="rect">
            <a:avLst/>
          </a:prstGeom>
        </p:spPr>
        <p:txBody>
          <a:bodyPr wrap="square">
            <a:spAutoFit/>
          </a:bodyPr>
          <a:lstStyle/>
          <a:p>
            <a:pPr algn="ctr"/>
            <a:r>
              <a:rPr lang="ru-RU" sz="2000" dirty="0" smtClean="0">
                <a:latin typeface="Tahoma" pitchFamily="34" charset="0"/>
                <a:cs typeface="Tahoma" pitchFamily="34" charset="0"/>
              </a:rPr>
              <a:t>      Всего – 139 698,9 тыс. рублей, в том числе :</a:t>
            </a:r>
            <a:endParaRPr lang="ru-RU" sz="2000" dirty="0">
              <a:latin typeface="Tahoma" pitchFamily="34" charset="0"/>
              <a:cs typeface="Tahoma" pitchFamily="34" charset="0"/>
            </a:endParaRPr>
          </a:p>
        </p:txBody>
      </p:sp>
      <p:sp>
        <p:nvSpPr>
          <p:cNvPr id="16" name="Text Box 5"/>
          <p:cNvSpPr txBox="1">
            <a:spLocks noChangeArrowheads="1"/>
          </p:cNvSpPr>
          <p:nvPr/>
        </p:nvSpPr>
        <p:spPr bwMode="auto">
          <a:xfrm>
            <a:off x="214282" y="3200400"/>
            <a:ext cx="8766207" cy="3394873"/>
          </a:xfrm>
          <a:prstGeom prst="rect">
            <a:avLst/>
          </a:prstGeom>
          <a:noFill/>
          <a:ln w="38100">
            <a:noFill/>
            <a:miter lim="800000"/>
            <a:headEnd/>
            <a:tailEnd/>
          </a:ln>
        </p:spPr>
        <p:txBody>
          <a:bodyPr wrap="square" lIns="90000" tIns="46800" rIns="90000" bIns="46800">
            <a:spAutoFit/>
          </a:bodyPr>
          <a:lstStyle/>
          <a:p>
            <a:pPr>
              <a:buFont typeface="Wingdings" pitchFamily="2" charset="2"/>
              <a:buChar char="Ø"/>
            </a:pPr>
            <a:r>
              <a:rPr lang="ru-RU" sz="1600" b="1" dirty="0" smtClean="0">
                <a:solidFill>
                  <a:schemeClr val="tx2">
                    <a:lumMod val="75000"/>
                  </a:schemeClr>
                </a:solidFill>
                <a:latin typeface="Arial" charset="0"/>
              </a:rPr>
              <a:t> </a:t>
            </a:r>
            <a:r>
              <a:rPr lang="ru-RU" sz="1600" dirty="0" smtClean="0">
                <a:latin typeface="Tahoma" pitchFamily="34" charset="0"/>
                <a:cs typeface="Tahoma" pitchFamily="34" charset="0"/>
              </a:rPr>
              <a:t>библиотечное </a:t>
            </a:r>
            <a:r>
              <a:rPr lang="ru-RU" sz="1600" dirty="0">
                <a:latin typeface="Tahoma" pitchFamily="34" charset="0"/>
                <a:cs typeface="Tahoma" pitchFamily="34" charset="0"/>
              </a:rPr>
              <a:t>обслуживание </a:t>
            </a:r>
            <a:r>
              <a:rPr lang="ru-RU" sz="1600" dirty="0" smtClean="0">
                <a:latin typeface="Tahoma" pitchFamily="34" charset="0"/>
                <a:cs typeface="Tahoma" pitchFamily="34" charset="0"/>
              </a:rPr>
              <a:t>населения                                                         - 28 405,5</a:t>
            </a:r>
            <a:endParaRPr lang="ru-RU" sz="1600" dirty="0">
              <a:latin typeface="Tahoma" pitchFamily="34" charset="0"/>
              <a:cs typeface="Tahoma" pitchFamily="34" charset="0"/>
            </a:endParaRPr>
          </a:p>
          <a:p>
            <a:endParaRPr lang="ru-RU" sz="1600" dirty="0">
              <a:latin typeface="Tahoma" pitchFamily="34" charset="0"/>
              <a:cs typeface="Tahoma" pitchFamily="34" charset="0"/>
            </a:endParaRPr>
          </a:p>
          <a:p>
            <a:pPr>
              <a:buFont typeface="Wingdings" pitchFamily="2" charset="2"/>
              <a:buChar char="Ø"/>
            </a:pPr>
            <a:r>
              <a:rPr lang="ru-RU" sz="1600" dirty="0" smtClean="0">
                <a:latin typeface="Tahoma" pitchFamily="34" charset="0"/>
                <a:cs typeface="Tahoma" pitchFamily="34" charset="0"/>
              </a:rPr>
              <a:t> организация досуга, предоставления услуг</a:t>
            </a:r>
          </a:p>
          <a:p>
            <a:r>
              <a:rPr lang="ru-RU" sz="1600" dirty="0" smtClean="0">
                <a:latin typeface="Tahoma" pitchFamily="34" charset="0"/>
                <a:cs typeface="Tahoma" pitchFamily="34" charset="0"/>
              </a:rPr>
              <a:t>организаций культуры и доступа к музейным </a:t>
            </a:r>
          </a:p>
          <a:p>
            <a:r>
              <a:rPr lang="ru-RU" sz="1600" dirty="0" smtClean="0">
                <a:latin typeface="Tahoma" pitchFamily="34" charset="0"/>
                <a:cs typeface="Tahoma" pitchFamily="34" charset="0"/>
              </a:rPr>
              <a:t>фондам                                                                                                             - 90 027,6</a:t>
            </a:r>
            <a:endParaRPr lang="ru-RU" sz="1600" dirty="0">
              <a:latin typeface="Tahoma" pitchFamily="34" charset="0"/>
              <a:cs typeface="Tahoma" pitchFamily="34" charset="0"/>
            </a:endParaRPr>
          </a:p>
          <a:p>
            <a:endParaRPr lang="ru-RU" sz="1600" dirty="0">
              <a:latin typeface="Tahoma" pitchFamily="34" charset="0"/>
              <a:cs typeface="Tahoma" pitchFamily="34" charset="0"/>
            </a:endParaRPr>
          </a:p>
          <a:p>
            <a:pPr>
              <a:buFont typeface="Wingdings" pitchFamily="2" charset="2"/>
              <a:buChar char="Ø"/>
            </a:pPr>
            <a:r>
              <a:rPr lang="ru-RU" sz="1600" dirty="0" smtClean="0">
                <a:latin typeface="Tahoma" pitchFamily="34" charset="0"/>
                <a:cs typeface="Tahoma" pitchFamily="34" charset="0"/>
              </a:rPr>
              <a:t> развитие местного народного творчества                                                             - 50,0</a:t>
            </a:r>
          </a:p>
          <a:p>
            <a:pPr>
              <a:buFont typeface="Wingdings" pitchFamily="2" charset="2"/>
              <a:buChar char="Ø"/>
            </a:pPr>
            <a:endParaRPr lang="ru-RU" sz="1600" dirty="0" smtClean="0">
              <a:latin typeface="Tahoma" pitchFamily="34" charset="0"/>
              <a:cs typeface="Tahoma" pitchFamily="34" charset="0"/>
            </a:endParaRPr>
          </a:p>
          <a:p>
            <a:pPr>
              <a:buFont typeface="Wingdings" pitchFamily="2" charset="2"/>
              <a:buChar char="Ø"/>
            </a:pPr>
            <a:r>
              <a:rPr lang="ru-RU" sz="1600" dirty="0" smtClean="0">
                <a:latin typeface="Tahoma" pitchFamily="34" charset="0"/>
                <a:cs typeface="Tahoma" pitchFamily="34" charset="0"/>
              </a:rPr>
              <a:t> развитие туризма                                                                                            - 1 300,0</a:t>
            </a:r>
          </a:p>
          <a:p>
            <a:endParaRPr lang="ru-RU" sz="1600" dirty="0" smtClean="0">
              <a:latin typeface="Tahoma" pitchFamily="34" charset="0"/>
              <a:cs typeface="Tahoma" pitchFamily="34" charset="0"/>
            </a:endParaRPr>
          </a:p>
          <a:p>
            <a:pPr>
              <a:buFont typeface="Wingdings" pitchFamily="2" charset="2"/>
              <a:buChar char="Ø"/>
            </a:pPr>
            <a:r>
              <a:rPr lang="ru-RU" sz="1600" dirty="0" smtClean="0">
                <a:latin typeface="Tahoma" pitchFamily="34" charset="0"/>
                <a:cs typeface="Tahoma" pitchFamily="34" charset="0"/>
              </a:rPr>
              <a:t> создание условий для реализации муниципальной </a:t>
            </a:r>
          </a:p>
          <a:p>
            <a:r>
              <a:rPr lang="ru-RU" sz="1600" dirty="0" smtClean="0">
                <a:latin typeface="Tahoma" pitchFamily="34" charset="0"/>
                <a:cs typeface="Tahoma" pitchFamily="34" charset="0"/>
              </a:rPr>
              <a:t>программы                                                                                                        - 19 915,8</a:t>
            </a:r>
            <a:endParaRPr lang="ru-RU" sz="1600" dirty="0">
              <a:latin typeface="Tahoma" pitchFamily="34" charset="0"/>
              <a:cs typeface="Tahoma" pitchFamily="34" charset="0"/>
            </a:endParaRPr>
          </a:p>
          <a:p>
            <a:pPr>
              <a:buFontTx/>
              <a:buChar char="-"/>
            </a:pPr>
            <a:endParaRPr lang="ru-RU" sz="1600" dirty="0">
              <a:latin typeface="Tahoma" pitchFamily="34" charset="0"/>
              <a:cs typeface="Tahoma"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1" y="304800"/>
            <a:ext cx="8091519" cy="533400"/>
          </a:xfrm>
        </p:spPr>
        <p:txBody>
          <a:bodyPr>
            <a:noAutofit/>
          </a:bodyPr>
          <a:lstStyle/>
          <a:p>
            <a:pPr algn="ctr"/>
            <a:r>
              <a:rPr lang="ru-RU" sz="2400" dirty="0" smtClean="0">
                <a:solidFill>
                  <a:schemeClr val="tx1"/>
                </a:solidFill>
                <a:latin typeface="Tahoma" pitchFamily="34" charset="0"/>
                <a:cs typeface="Tahoma" pitchFamily="34" charset="0"/>
              </a:rPr>
              <a:t>Муниципальная программа </a:t>
            </a:r>
            <a:br>
              <a:rPr lang="ru-RU" sz="2400" dirty="0" smtClean="0">
                <a:solidFill>
                  <a:schemeClr val="tx1"/>
                </a:solidFill>
                <a:latin typeface="Tahoma" pitchFamily="34" charset="0"/>
                <a:cs typeface="Tahoma" pitchFamily="34" charset="0"/>
              </a:rPr>
            </a:br>
            <a:r>
              <a:rPr lang="ru-RU" sz="2400" dirty="0" smtClean="0">
                <a:solidFill>
                  <a:schemeClr val="tx1"/>
                </a:solidFill>
                <a:latin typeface="Tahoma" pitchFamily="34" charset="0"/>
                <a:cs typeface="Tahoma" pitchFamily="34" charset="0"/>
              </a:rPr>
              <a:t>«Социальная поддержка населения» (04)</a:t>
            </a:r>
            <a:endParaRPr lang="ru-RU" sz="2400" cap="all" dirty="0" smtClean="0">
              <a:ln>
                <a:solidFill>
                  <a:schemeClr val="tx2">
                    <a:lumMod val="60000"/>
                    <a:lumOff val="40000"/>
                  </a:schemeClr>
                </a:solidFill>
              </a:ln>
              <a:solidFill>
                <a:schemeClr val="tx1"/>
              </a:solidFill>
              <a:latin typeface="Tahoma" pitchFamily="34" charset="0"/>
              <a:ea typeface="Verdana" pitchFamily="34" charset="0"/>
              <a:cs typeface="Tahoma" pitchFamily="34" charset="0"/>
            </a:endParaRPr>
          </a:p>
        </p:txBody>
      </p:sp>
      <p:pic>
        <p:nvPicPr>
          <p:cNvPr id="10" name="Picture 3" descr="gerb"/>
          <p:cNvPicPr>
            <a:picLocks noChangeAspect="1" noChangeArrowheads="1"/>
          </p:cNvPicPr>
          <p:nvPr/>
        </p:nvPicPr>
        <p:blipFill>
          <a:blip r:embed="rId3"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solidFill>
            <a:schemeClr val="bg1">
              <a:alpha val="0"/>
            </a:schemeClr>
          </a:solid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7" name="Text Box 4"/>
          <p:cNvSpPr txBox="1">
            <a:spLocks noChangeArrowheads="1"/>
          </p:cNvSpPr>
          <p:nvPr/>
        </p:nvSpPr>
        <p:spPr bwMode="auto">
          <a:xfrm>
            <a:off x="642912" y="2286000"/>
            <a:ext cx="8501089" cy="1387176"/>
          </a:xfrm>
          <a:prstGeom prst="rect">
            <a:avLst/>
          </a:prstGeom>
          <a:noFill/>
          <a:ln w="38100">
            <a:noFill/>
            <a:miter lim="800000"/>
            <a:headEnd/>
            <a:tailEnd/>
          </a:ln>
        </p:spPr>
        <p:txBody>
          <a:bodyPr wrap="square" lIns="90000" tIns="46800" rIns="90000" bIns="46800">
            <a:spAutoFit/>
          </a:bodyPr>
          <a:lstStyle/>
          <a:p>
            <a:pPr algn="ctr"/>
            <a:endParaRPr lang="ru-RU" sz="2400" b="1" dirty="0">
              <a:solidFill>
                <a:schemeClr val="tx2">
                  <a:lumMod val="75000"/>
                </a:schemeClr>
              </a:solidFill>
              <a:latin typeface="Arial" charset="0"/>
            </a:endParaRPr>
          </a:p>
          <a:p>
            <a:pPr algn="ctr"/>
            <a:r>
              <a:rPr lang="ru-RU" sz="2000" dirty="0" smtClean="0">
                <a:latin typeface="Tahoma" pitchFamily="34" charset="0"/>
                <a:cs typeface="Tahoma" pitchFamily="34" charset="0"/>
              </a:rPr>
              <a:t>Всего – 59 403,9 тыс. рублей в том числе:</a:t>
            </a:r>
          </a:p>
          <a:p>
            <a:pPr algn="ctr"/>
            <a:endParaRPr lang="ru-RU" sz="2000" dirty="0">
              <a:latin typeface="Tahoma" pitchFamily="34" charset="0"/>
              <a:cs typeface="Tahoma" pitchFamily="34" charset="0"/>
            </a:endParaRPr>
          </a:p>
          <a:p>
            <a:pPr algn="ctr"/>
            <a:endParaRPr lang="ru-RU" sz="2000" dirty="0">
              <a:latin typeface="Tahoma" pitchFamily="34" charset="0"/>
              <a:cs typeface="Tahoma" pitchFamily="34" charset="0"/>
            </a:endParaRPr>
          </a:p>
        </p:txBody>
      </p:sp>
      <p:sp>
        <p:nvSpPr>
          <p:cNvPr id="8" name="Rectangle 3"/>
          <p:cNvSpPr txBox="1">
            <a:spLocks noChangeArrowheads="1"/>
          </p:cNvSpPr>
          <p:nvPr/>
        </p:nvSpPr>
        <p:spPr>
          <a:xfrm>
            <a:off x="357158" y="2819400"/>
            <a:ext cx="8786843" cy="3581400"/>
          </a:xfrm>
          <a:prstGeom prst="rect">
            <a:avLst/>
          </a:prstGeom>
        </p:spPr>
        <p:txBody>
          <a:bodyPr vert="horz" lIns="107287" tIns="53643" rIns="107287" bIns="53643">
            <a:normAutofit/>
          </a:bodyPr>
          <a:lstStyle/>
          <a:p>
            <a:pPr marL="375503" marR="0" lvl="0" indent="-375503" algn="ctr" defTabSz="914400" rtl="0" eaLnBrk="1" fontAlgn="auto" latinLnBrk="0" hangingPunct="1">
              <a:lnSpc>
                <a:spcPct val="80000"/>
              </a:lnSpc>
              <a:spcBef>
                <a:spcPct val="0"/>
              </a:spcBef>
              <a:spcAft>
                <a:spcPts val="0"/>
              </a:spcAft>
              <a:buClr>
                <a:schemeClr val="accent2"/>
              </a:buClr>
              <a:buSzPct val="60000"/>
              <a:buFontTx/>
              <a:buNone/>
              <a:tabLst/>
              <a:defRPr/>
            </a:pPr>
            <a:endParaRPr kumimoji="0" lang="ru-RU" sz="1600" b="1" i="1" u="none" strike="noStrike" kern="1200" cap="none" spc="0" normalizeH="0" baseline="0" noProof="0" dirty="0" smtClean="0">
              <a:ln>
                <a:noFill/>
              </a:ln>
              <a:solidFill>
                <a:schemeClr val="tx2">
                  <a:lumMod val="75000"/>
                </a:schemeClr>
              </a:solidFill>
              <a:effectLst/>
              <a:uLnTx/>
              <a:uFillTx/>
              <a:latin typeface="+mn-lt"/>
              <a:ea typeface="+mn-ea"/>
              <a:cs typeface="+mn-cs"/>
            </a:endParaRPr>
          </a:p>
          <a:p>
            <a:pPr marL="375503" marR="0" lvl="0" indent="-375503" algn="l" defTabSz="914400" rtl="0" eaLnBrk="1" fontAlgn="auto" latinLnBrk="0" hangingPunct="1">
              <a:lnSpc>
                <a:spcPct val="80000"/>
              </a:lnSpc>
              <a:spcBef>
                <a:spcPct val="0"/>
              </a:spcBef>
              <a:spcAft>
                <a:spcPts val="0"/>
              </a:spcAft>
              <a:buClr>
                <a:schemeClr val="accent2"/>
              </a:buClr>
              <a:buSzPct val="60000"/>
              <a:buFontTx/>
              <a:buNone/>
              <a:tabLst/>
              <a:defRPr/>
            </a:pPr>
            <a:endParaRPr kumimoji="0" lang="ru-RU" sz="1800" b="1" i="1" u="none" strike="noStrike" kern="1200" cap="none" spc="0" normalizeH="0" baseline="0" noProof="0" dirty="0" smtClean="0">
              <a:ln>
                <a:noFill/>
              </a:ln>
              <a:solidFill>
                <a:schemeClr val="tx2">
                  <a:lumMod val="75000"/>
                </a:schemeClr>
              </a:solidFill>
              <a:effectLst/>
              <a:uLnTx/>
              <a:uFillTx/>
              <a:latin typeface="+mn-lt"/>
              <a:ea typeface="+mn-ea"/>
              <a:cs typeface="+mn-cs"/>
            </a:endParaRPr>
          </a:p>
          <a:p>
            <a:pPr marL="375503" marR="0" lvl="0" indent="-375503" algn="l" defTabSz="914400" rtl="0" eaLnBrk="1" fontAlgn="auto" latinLnBrk="0" hangingPunct="1">
              <a:lnSpc>
                <a:spcPct val="80000"/>
              </a:lnSpc>
              <a:spcBef>
                <a:spcPct val="0"/>
              </a:spcBef>
              <a:spcAft>
                <a:spcPts val="0"/>
              </a:spcAft>
              <a:buClr>
                <a:schemeClr val="accent2"/>
              </a:buClr>
              <a:buSzPct val="60000"/>
              <a:buFontTx/>
              <a:buNone/>
              <a:tabLst/>
              <a:defRPr/>
            </a:pPr>
            <a:endParaRPr kumimoji="0" lang="ru-RU" sz="1800" b="1" i="1" u="none" strike="noStrike" kern="1200" cap="none" spc="0" normalizeH="0" baseline="0" noProof="0" dirty="0" smtClean="0">
              <a:ln>
                <a:noFill/>
              </a:ln>
              <a:solidFill>
                <a:schemeClr val="tx2">
                  <a:lumMod val="75000"/>
                </a:schemeClr>
              </a:solidFill>
              <a:effectLst/>
              <a:uLnTx/>
              <a:uFillTx/>
              <a:latin typeface="+mn-lt"/>
              <a:ea typeface="+mn-ea"/>
              <a:cs typeface="+mn-cs"/>
            </a:endParaRPr>
          </a:p>
          <a:p>
            <a:pPr marL="375503" marR="0" lvl="0" indent="-375503" algn="l" defTabSz="914400" rtl="0" eaLnBrk="1" fontAlgn="auto" latinLnBrk="0" hangingPunct="1">
              <a:lnSpc>
                <a:spcPct val="80000"/>
              </a:lnSpc>
              <a:spcBef>
                <a:spcPct val="0"/>
              </a:spcBef>
              <a:spcAft>
                <a:spcPts val="0"/>
              </a:spcAft>
              <a:buClr>
                <a:schemeClr val="tx1"/>
              </a:buClr>
              <a:buSzPct val="60000"/>
              <a:buFont typeface="Wingdings" pitchFamily="2" charset="2"/>
              <a:buChar char="Ø"/>
              <a:tabLst/>
              <a:defRPr/>
            </a:pPr>
            <a:r>
              <a:rPr lang="ru-RU" sz="1700" dirty="0" smtClean="0">
                <a:latin typeface="Tahoma" pitchFamily="34" charset="0"/>
                <a:cs typeface="Tahoma" pitchFamily="34" charset="0"/>
              </a:rPr>
              <a:t>социальная поддержка семьи и детей                                          - 51 639,6</a:t>
            </a:r>
          </a:p>
          <a:p>
            <a:pPr marL="375503" marR="0" lvl="0" indent="-375503" algn="l" defTabSz="914400" rtl="0" eaLnBrk="1" fontAlgn="auto" latinLnBrk="0" hangingPunct="1">
              <a:lnSpc>
                <a:spcPct val="80000"/>
              </a:lnSpc>
              <a:spcBef>
                <a:spcPct val="0"/>
              </a:spcBef>
              <a:spcAft>
                <a:spcPts val="0"/>
              </a:spcAft>
              <a:buClr>
                <a:schemeClr val="accent2"/>
              </a:buClr>
              <a:buSzPct val="60000"/>
              <a:buFontTx/>
              <a:buNone/>
              <a:tabLst/>
              <a:defRPr/>
            </a:pPr>
            <a:r>
              <a:rPr lang="ru-RU" sz="1700" dirty="0" smtClean="0">
                <a:latin typeface="Tahoma" pitchFamily="34" charset="0"/>
                <a:cs typeface="Tahoma" pitchFamily="34" charset="0"/>
              </a:rPr>
              <a:t>   </a:t>
            </a:r>
          </a:p>
          <a:p>
            <a:pPr marL="375503" marR="0" lvl="0" indent="-375503" algn="l" defTabSz="914400" rtl="0" eaLnBrk="1" fontAlgn="auto" latinLnBrk="0" hangingPunct="1">
              <a:lnSpc>
                <a:spcPct val="80000"/>
              </a:lnSpc>
              <a:spcBef>
                <a:spcPct val="0"/>
              </a:spcBef>
              <a:spcAft>
                <a:spcPts val="0"/>
              </a:spcAft>
              <a:buSzPct val="60000"/>
              <a:buFont typeface="Wingdings" pitchFamily="2" charset="2"/>
              <a:buChar char="Ø"/>
              <a:tabLst/>
              <a:defRPr/>
            </a:pPr>
            <a:r>
              <a:rPr lang="ru-RU" sz="1700" dirty="0" smtClean="0">
                <a:latin typeface="Tahoma" pitchFamily="34" charset="0"/>
                <a:cs typeface="Tahoma" pitchFamily="34" charset="0"/>
              </a:rPr>
              <a:t>социальная поддержка старшего поколения,</a:t>
            </a:r>
          </a:p>
          <a:p>
            <a:pPr marL="375503" marR="0" lvl="0" indent="-375503" algn="l" defTabSz="914400" rtl="0" eaLnBrk="1" fontAlgn="auto" latinLnBrk="0" hangingPunct="1">
              <a:lnSpc>
                <a:spcPct val="80000"/>
              </a:lnSpc>
              <a:spcBef>
                <a:spcPct val="0"/>
              </a:spcBef>
              <a:spcAft>
                <a:spcPts val="0"/>
              </a:spcAft>
              <a:buClr>
                <a:schemeClr val="accent2"/>
              </a:buClr>
              <a:buSzPct val="60000"/>
              <a:buFontTx/>
              <a:buNone/>
              <a:tabLst/>
              <a:defRPr/>
            </a:pPr>
            <a:r>
              <a:rPr lang="ru-RU" sz="1700" dirty="0" smtClean="0">
                <a:latin typeface="Tahoma" pitchFamily="34" charset="0"/>
                <a:cs typeface="Tahoma" pitchFamily="34" charset="0"/>
              </a:rPr>
              <a:t> ветеранов инвалидов и иных категорий граждан                               - 3 846,0</a:t>
            </a:r>
          </a:p>
          <a:p>
            <a:pPr marL="375503" marR="0" lvl="0" indent="-375503" algn="l" defTabSz="914400" rtl="0" eaLnBrk="1" fontAlgn="auto" latinLnBrk="0" hangingPunct="1">
              <a:lnSpc>
                <a:spcPct val="80000"/>
              </a:lnSpc>
              <a:spcBef>
                <a:spcPct val="0"/>
              </a:spcBef>
              <a:spcAft>
                <a:spcPts val="0"/>
              </a:spcAft>
              <a:buClr>
                <a:schemeClr val="accent2"/>
              </a:buClr>
              <a:buSzPct val="60000"/>
              <a:buFontTx/>
              <a:buNone/>
              <a:tabLst/>
              <a:defRPr/>
            </a:pPr>
            <a:endParaRPr lang="ru-RU" sz="1700" dirty="0" smtClean="0">
              <a:latin typeface="Tahoma" pitchFamily="34" charset="0"/>
              <a:cs typeface="Tahoma" pitchFamily="34" charset="0"/>
            </a:endParaRPr>
          </a:p>
          <a:p>
            <a:pPr marL="375503" marR="0" lvl="0" indent="-375503" algn="l" defTabSz="914400" rtl="0" eaLnBrk="1" fontAlgn="auto" latinLnBrk="0" hangingPunct="1">
              <a:lnSpc>
                <a:spcPct val="80000"/>
              </a:lnSpc>
              <a:spcBef>
                <a:spcPct val="0"/>
              </a:spcBef>
              <a:spcAft>
                <a:spcPts val="0"/>
              </a:spcAft>
              <a:buSzPct val="60000"/>
              <a:buFont typeface="Wingdings" pitchFamily="2" charset="2"/>
              <a:buChar char="Ø"/>
              <a:tabLst/>
              <a:defRPr/>
            </a:pPr>
            <a:r>
              <a:rPr lang="ru-RU" sz="1700" dirty="0" smtClean="0">
                <a:latin typeface="Tahoma" pitchFamily="34" charset="0"/>
                <a:cs typeface="Tahoma" pitchFamily="34" charset="0"/>
              </a:rPr>
              <a:t>обеспечение жильем отдельных категорий граждан,</a:t>
            </a:r>
          </a:p>
          <a:p>
            <a:pPr marL="375503" marR="0" lvl="0" indent="-375503" algn="l" defTabSz="914400" rtl="0" eaLnBrk="1" fontAlgn="auto" latinLnBrk="0" hangingPunct="1">
              <a:lnSpc>
                <a:spcPct val="80000"/>
              </a:lnSpc>
              <a:spcBef>
                <a:spcPct val="0"/>
              </a:spcBef>
              <a:spcAft>
                <a:spcPts val="0"/>
              </a:spcAft>
              <a:buClr>
                <a:schemeClr val="accent2"/>
              </a:buClr>
              <a:buSzPct val="60000"/>
              <a:buFontTx/>
              <a:buNone/>
              <a:tabLst/>
              <a:defRPr/>
            </a:pPr>
            <a:r>
              <a:rPr lang="ru-RU" sz="1700" dirty="0" smtClean="0">
                <a:latin typeface="Tahoma" pitchFamily="34" charset="0"/>
                <a:cs typeface="Tahoma" pitchFamily="34" charset="0"/>
              </a:rPr>
              <a:t>стимулирование улучшения жилищных условий                                    - 355,0</a:t>
            </a:r>
          </a:p>
          <a:p>
            <a:pPr marL="375503" marR="0" lvl="0" indent="-375503" algn="l" defTabSz="914400" rtl="0" eaLnBrk="1" fontAlgn="auto" latinLnBrk="0" hangingPunct="1">
              <a:lnSpc>
                <a:spcPct val="80000"/>
              </a:lnSpc>
              <a:spcBef>
                <a:spcPct val="0"/>
              </a:spcBef>
              <a:spcAft>
                <a:spcPts val="0"/>
              </a:spcAft>
              <a:buClr>
                <a:schemeClr val="accent2"/>
              </a:buClr>
              <a:buSzPct val="60000"/>
              <a:buFontTx/>
              <a:buNone/>
              <a:tabLst/>
              <a:defRPr/>
            </a:pPr>
            <a:endParaRPr lang="ru-RU" sz="1700" dirty="0" smtClean="0">
              <a:latin typeface="Tahoma" pitchFamily="34" charset="0"/>
              <a:cs typeface="Tahoma" pitchFamily="34" charset="0"/>
            </a:endParaRPr>
          </a:p>
          <a:p>
            <a:pPr marL="375503" marR="0" lvl="0" indent="-375503" algn="l" defTabSz="914400" rtl="0" eaLnBrk="1" fontAlgn="auto" latinLnBrk="0" hangingPunct="1">
              <a:lnSpc>
                <a:spcPct val="80000"/>
              </a:lnSpc>
              <a:spcBef>
                <a:spcPct val="0"/>
              </a:spcBef>
              <a:spcAft>
                <a:spcPts val="0"/>
              </a:spcAft>
              <a:buSzPct val="60000"/>
              <a:buFont typeface="Wingdings" pitchFamily="2" charset="2"/>
              <a:buChar char="Ø"/>
              <a:tabLst/>
              <a:defRPr/>
            </a:pPr>
            <a:r>
              <a:rPr lang="ru-RU" sz="1700" dirty="0" smtClean="0">
                <a:latin typeface="Tahoma" pitchFamily="34" charset="0"/>
                <a:cs typeface="Tahoma" pitchFamily="34" charset="0"/>
              </a:rPr>
              <a:t>предоставление субсидий и льгот по оплате </a:t>
            </a:r>
            <a:r>
              <a:rPr lang="ru-RU" sz="1700" dirty="0" err="1" smtClean="0">
                <a:latin typeface="Tahoma" pitchFamily="34" charset="0"/>
                <a:cs typeface="Tahoma" pitchFamily="34" charset="0"/>
              </a:rPr>
              <a:t>жилищно</a:t>
            </a:r>
            <a:r>
              <a:rPr lang="ru-RU" sz="1700" dirty="0" smtClean="0">
                <a:latin typeface="Tahoma" pitchFamily="34" charset="0"/>
                <a:cs typeface="Tahoma" pitchFamily="34" charset="0"/>
              </a:rPr>
              <a:t>-</a:t>
            </a:r>
          </a:p>
          <a:p>
            <a:pPr marL="375503" marR="0" lvl="0" indent="-375503" algn="l" defTabSz="914400" rtl="0" eaLnBrk="1" fontAlgn="auto" latinLnBrk="0" hangingPunct="1">
              <a:lnSpc>
                <a:spcPct val="80000"/>
              </a:lnSpc>
              <a:spcBef>
                <a:spcPct val="0"/>
              </a:spcBef>
              <a:spcAft>
                <a:spcPts val="0"/>
              </a:spcAft>
              <a:buClr>
                <a:schemeClr val="accent2"/>
              </a:buClr>
              <a:buSzPct val="60000"/>
              <a:buFontTx/>
              <a:buNone/>
              <a:tabLst/>
              <a:defRPr/>
            </a:pPr>
            <a:r>
              <a:rPr lang="ru-RU" sz="1700" dirty="0" smtClean="0">
                <a:latin typeface="Tahoma" pitchFamily="34" charset="0"/>
                <a:cs typeface="Tahoma" pitchFamily="34" charset="0"/>
              </a:rPr>
              <a:t>коммунальных услуг                                                                          - 3 563,3</a:t>
            </a:r>
          </a:p>
          <a:p>
            <a:pPr marL="375503" marR="0" lvl="0" indent="-375503" algn="l" defTabSz="914400" rtl="0" eaLnBrk="1" fontAlgn="auto" latinLnBrk="0" hangingPunct="1">
              <a:lnSpc>
                <a:spcPct val="80000"/>
              </a:lnSpc>
              <a:spcBef>
                <a:spcPct val="0"/>
              </a:spcBef>
              <a:spcAft>
                <a:spcPts val="0"/>
              </a:spcAft>
              <a:buClr>
                <a:schemeClr val="accent2"/>
              </a:buClr>
              <a:buSzPct val="60000"/>
              <a:buFontTx/>
              <a:buNone/>
              <a:tabLst/>
              <a:defRPr/>
            </a:pPr>
            <a:r>
              <a:rPr lang="ru-RU" sz="1700" dirty="0" smtClean="0">
                <a:latin typeface="Tahoma" pitchFamily="34" charset="0"/>
                <a:cs typeface="Tahoma" pitchFamily="34" charset="0"/>
              </a:rPr>
              <a:t>   </a:t>
            </a:r>
          </a:p>
          <a:p>
            <a:pPr marL="375503" marR="0" lvl="0" indent="-375503" algn="l" defTabSz="914400" rtl="0" eaLnBrk="1" fontAlgn="auto" latinLnBrk="0" hangingPunct="1">
              <a:lnSpc>
                <a:spcPct val="80000"/>
              </a:lnSpc>
              <a:spcBef>
                <a:spcPct val="0"/>
              </a:spcBef>
              <a:spcAft>
                <a:spcPts val="0"/>
              </a:spcAft>
              <a:buClr>
                <a:schemeClr val="accent2"/>
              </a:buClr>
              <a:buSzPct val="60000"/>
              <a:buFontTx/>
              <a:buNone/>
              <a:tabLst/>
              <a:defRPr/>
            </a:pPr>
            <a:endParaRPr kumimoji="0" lang="ru-RU" sz="1700" b="1" u="none" strike="noStrike" kern="1200" cap="none" spc="0" normalizeH="0" baseline="0" noProof="0" dirty="0" smtClean="0">
              <a:ln>
                <a:noFill/>
              </a:ln>
              <a:solidFill>
                <a:schemeClr val="tx2">
                  <a:lumMod val="75000"/>
                </a:schemeClr>
              </a:solidFill>
              <a:effectLst/>
              <a:uLnTx/>
              <a:uFillTx/>
              <a:latin typeface="Tahoma" pitchFamily="34" charset="0"/>
              <a:cs typeface="Tahoma" pitchFamily="34" charset="0"/>
            </a:endParaRPr>
          </a:p>
          <a:p>
            <a:pPr marL="375503" marR="0" lvl="0" indent="-375503" algn="l" defTabSz="914400" rtl="0" eaLnBrk="1" fontAlgn="auto" latinLnBrk="0" hangingPunct="1">
              <a:lnSpc>
                <a:spcPct val="80000"/>
              </a:lnSpc>
              <a:spcBef>
                <a:spcPct val="0"/>
              </a:spcBef>
              <a:spcAft>
                <a:spcPts val="0"/>
              </a:spcAft>
              <a:buClr>
                <a:schemeClr val="accent2"/>
              </a:buClr>
              <a:buSzPct val="60000"/>
              <a:buFontTx/>
              <a:buNone/>
              <a:tabLst/>
              <a:defRPr/>
            </a:pPr>
            <a:endParaRPr kumimoji="0" lang="ru-RU" sz="2400" b="1" u="none" strike="noStrike" kern="1200" cap="none" spc="0" normalizeH="0" baseline="0" noProof="0" dirty="0" smtClean="0">
              <a:ln>
                <a:noFill/>
              </a:ln>
              <a:solidFill>
                <a:schemeClr val="tx2">
                  <a:lumMod val="75000"/>
                </a:schemeClr>
              </a:solidFill>
              <a:effectLst/>
              <a:uLnTx/>
              <a:uFillTx/>
              <a:latin typeface="Tahoma" pitchFamily="34" charset="0"/>
              <a:cs typeface="Tahoma" pitchFamily="34" charset="0"/>
            </a:endParaRPr>
          </a:p>
          <a:p>
            <a:pPr marL="375503" marR="0" lvl="0" indent="-375503" algn="l" defTabSz="914400" rtl="0" eaLnBrk="1" fontAlgn="auto" latinLnBrk="0" hangingPunct="1">
              <a:lnSpc>
                <a:spcPct val="80000"/>
              </a:lnSpc>
              <a:spcBef>
                <a:spcPct val="0"/>
              </a:spcBef>
              <a:spcAft>
                <a:spcPts val="0"/>
              </a:spcAft>
              <a:buClr>
                <a:schemeClr val="accent2"/>
              </a:buClr>
              <a:buSzPct val="60000"/>
              <a:buFontTx/>
              <a:buChar char="-"/>
              <a:tabLst/>
              <a:defRPr/>
            </a:pPr>
            <a:endParaRPr kumimoji="0" lang="ru-RU" sz="2400" b="1" u="none" strike="noStrike" kern="1200" cap="none" spc="0" normalizeH="0" baseline="0" noProof="0" dirty="0" smtClean="0">
              <a:ln>
                <a:noFill/>
              </a:ln>
              <a:solidFill>
                <a:schemeClr val="tx2">
                  <a:lumMod val="75000"/>
                </a:schemeClr>
              </a:solidFill>
              <a:effectLst/>
              <a:uLnTx/>
              <a:uFillTx/>
              <a:latin typeface="+mn-lt"/>
              <a:ea typeface="+mn-ea"/>
              <a:cs typeface="+mn-cs"/>
            </a:endParaRPr>
          </a:p>
          <a:p>
            <a:pPr marL="375503" marR="0" lvl="0" indent="-375503" algn="l" defTabSz="914400" rtl="0" eaLnBrk="1" fontAlgn="auto" latinLnBrk="0" hangingPunct="1">
              <a:lnSpc>
                <a:spcPct val="80000"/>
              </a:lnSpc>
              <a:spcBef>
                <a:spcPct val="0"/>
              </a:spcBef>
              <a:spcAft>
                <a:spcPts val="0"/>
              </a:spcAft>
              <a:buClr>
                <a:schemeClr val="accent2"/>
              </a:buClr>
              <a:buSzPct val="60000"/>
              <a:buFontTx/>
              <a:buNone/>
              <a:tabLst/>
              <a:defRPr/>
            </a:pPr>
            <a:endParaRPr kumimoji="0" lang="ru-RU" sz="2400" b="1" u="none" strike="noStrike" kern="1200" cap="none" spc="0" normalizeH="0" baseline="0" noProof="0" dirty="0" smtClean="0">
              <a:ln>
                <a:noFill/>
              </a:ln>
              <a:solidFill>
                <a:schemeClr val="tx2">
                  <a:lumMod val="75000"/>
                </a:schemeClr>
              </a:solidFill>
              <a:effectLst/>
              <a:uLnTx/>
              <a:uFillTx/>
              <a:latin typeface="+mn-lt"/>
              <a:ea typeface="+mn-ea"/>
              <a:cs typeface="+mn-cs"/>
            </a:endParaRPr>
          </a:p>
        </p:txBody>
      </p:sp>
      <p:sp>
        <p:nvSpPr>
          <p:cNvPr id="9" name="Скругленная прямоугольная выноска 8"/>
          <p:cNvSpPr/>
          <p:nvPr/>
        </p:nvSpPr>
        <p:spPr>
          <a:xfrm>
            <a:off x="214281" y="1571613"/>
            <a:ext cx="8786875" cy="928694"/>
          </a:xfrm>
          <a:prstGeom prst="wedgeRoundRectCallou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900" dirty="0" smtClean="0">
                <a:solidFill>
                  <a:schemeClr val="tx1"/>
                </a:solidFill>
                <a:latin typeface="Tahoma" pitchFamily="34" charset="0"/>
                <a:cs typeface="Tahoma" pitchFamily="34" charset="0"/>
              </a:rPr>
              <a:t>Программа реализует задачи по укреплению престижа семьи и развитию института семьи, повышению качества жизни старшего  поколения, социальной поддержки граждан</a:t>
            </a:r>
            <a:endParaRPr lang="ru-RU" sz="1900" dirty="0">
              <a:solidFill>
                <a:schemeClr val="tx1"/>
              </a:solidFill>
              <a:latin typeface="Tahoma" pitchFamily="34" charset="0"/>
              <a:cs typeface="Tahoma" pitchFamily="34" charset="0"/>
            </a:endParaRPr>
          </a:p>
        </p:txBody>
      </p:sp>
      <p:sp>
        <p:nvSpPr>
          <p:cNvPr id="11" name="Дата 2"/>
          <p:cNvSpPr>
            <a:spLocks noGrp="1"/>
          </p:cNvSpPr>
          <p:nvPr>
            <p:ph type="dt" sz="half" idx="10"/>
          </p:nvPr>
        </p:nvSpPr>
        <p:spPr>
          <a:xfrm>
            <a:off x="7315200" y="6477000"/>
            <a:ext cx="1828800" cy="381000"/>
          </a:xfrm>
        </p:spPr>
        <p:txBody>
          <a:bodyPr/>
          <a:lstStyle/>
          <a:p>
            <a:pPr algn="r"/>
            <a:fld id="{95530281-4385-4C49-82B2-CBFD9DE29B1F}"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sp>
        <p:nvSpPr>
          <p:cNvPr id="12"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1" y="228601"/>
            <a:ext cx="8091519" cy="700070"/>
          </a:xfrm>
        </p:spPr>
        <p:txBody>
          <a:bodyPr>
            <a:noAutofit/>
          </a:bodyPr>
          <a:lstStyle/>
          <a:p>
            <a:pPr algn="ctr"/>
            <a:r>
              <a:rPr lang="ru-RU" sz="2400" dirty="0" smtClean="0">
                <a:solidFill>
                  <a:schemeClr val="tx1"/>
                </a:solidFill>
                <a:latin typeface="Tahoma" pitchFamily="34" charset="0"/>
                <a:cs typeface="Tahoma" pitchFamily="34" charset="0"/>
              </a:rPr>
              <a:t>Муниципальная программа </a:t>
            </a:r>
            <a:br>
              <a:rPr lang="ru-RU" sz="2400" dirty="0" smtClean="0">
                <a:solidFill>
                  <a:schemeClr val="tx1"/>
                </a:solidFill>
                <a:latin typeface="Tahoma" pitchFamily="34" charset="0"/>
                <a:cs typeface="Tahoma" pitchFamily="34" charset="0"/>
              </a:rPr>
            </a:br>
            <a:r>
              <a:rPr lang="ru-RU" sz="2400" dirty="0" smtClean="0">
                <a:solidFill>
                  <a:schemeClr val="tx1"/>
                </a:solidFill>
                <a:latin typeface="Tahoma" pitchFamily="34" charset="0"/>
                <a:cs typeface="Tahoma" pitchFamily="34" charset="0"/>
              </a:rPr>
              <a:t>«Создание условий для устойчивого </a:t>
            </a:r>
            <a:br>
              <a:rPr lang="ru-RU" sz="2400" dirty="0" smtClean="0">
                <a:solidFill>
                  <a:schemeClr val="tx1"/>
                </a:solidFill>
                <a:latin typeface="Tahoma" pitchFamily="34" charset="0"/>
                <a:cs typeface="Tahoma" pitchFamily="34" charset="0"/>
              </a:rPr>
            </a:br>
            <a:r>
              <a:rPr lang="ru-RU" sz="2400" dirty="0" smtClean="0">
                <a:solidFill>
                  <a:schemeClr val="tx1"/>
                </a:solidFill>
                <a:latin typeface="Tahoma" pitchFamily="34" charset="0"/>
                <a:cs typeface="Tahoma" pitchFamily="34" charset="0"/>
              </a:rPr>
              <a:t>экономического развития» (05)</a:t>
            </a:r>
            <a:endParaRPr lang="ru-RU" sz="2400" cap="all" dirty="0" smtClean="0">
              <a:ln>
                <a:solidFill>
                  <a:schemeClr val="tx2">
                    <a:lumMod val="60000"/>
                    <a:lumOff val="40000"/>
                  </a:schemeClr>
                </a:solidFill>
              </a:ln>
              <a:solidFill>
                <a:schemeClr val="tx1"/>
              </a:solidFill>
              <a:latin typeface="Tahoma" pitchFamily="34" charset="0"/>
              <a:ea typeface="Verdana" pitchFamily="34" charset="0"/>
              <a:cs typeface="Tahoma" pitchFamily="34" charset="0"/>
            </a:endParaRPr>
          </a:p>
        </p:txBody>
      </p:sp>
      <p:pic>
        <p:nvPicPr>
          <p:cNvPr id="10" name="Picture 3" descr="gerb"/>
          <p:cNvPicPr>
            <a:picLocks noChangeAspect="1" noChangeArrowheads="1"/>
          </p:cNvPicPr>
          <p:nvPr/>
        </p:nvPicPr>
        <p:blipFill>
          <a:blip r:embed="rId3"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solidFill>
            <a:schemeClr val="bg1">
              <a:alpha val="0"/>
            </a:schemeClr>
          </a:solid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7" name="Rectangle 4"/>
          <p:cNvSpPr txBox="1">
            <a:spLocks noChangeArrowheads="1"/>
          </p:cNvSpPr>
          <p:nvPr/>
        </p:nvSpPr>
        <p:spPr>
          <a:xfrm>
            <a:off x="381000" y="2830513"/>
            <a:ext cx="8534400" cy="1916112"/>
          </a:xfrm>
          <a:prstGeom prst="rect">
            <a:avLst/>
          </a:prstGeom>
        </p:spPr>
        <p:txBody>
          <a:bodyPr vert="horz" lIns="107287" tIns="53643" rIns="107287" bIns="53643">
            <a:noAutofit/>
          </a:bodyPr>
          <a:lstStyle/>
          <a:p>
            <a:pPr marL="0" marR="0" lvl="0" indent="0" algn="l" defTabSz="914400" rtl="0" eaLnBrk="1" fontAlgn="auto" latinLnBrk="0" hangingPunct="1">
              <a:lnSpc>
                <a:spcPct val="100000"/>
              </a:lnSpc>
              <a:spcBef>
                <a:spcPct val="0"/>
              </a:spcBef>
              <a:spcAft>
                <a:spcPts val="0"/>
              </a:spcAft>
              <a:buClr>
                <a:schemeClr val="accent2"/>
              </a:buClr>
              <a:buSzPct val="60000"/>
              <a:buFontTx/>
              <a:buNone/>
              <a:tabLst/>
              <a:defRPr/>
            </a:pPr>
            <a:r>
              <a:rPr kumimoji="0" lang="ru-RU" u="none" strike="noStrike" kern="1200" cap="none" spc="0" normalizeH="0" baseline="0" noProof="0" dirty="0" smtClean="0">
                <a:ln>
                  <a:noFill/>
                </a:ln>
                <a:effectLst/>
                <a:uLnTx/>
                <a:uFillTx/>
                <a:latin typeface="Tahoma" pitchFamily="34" charset="0"/>
                <a:cs typeface="Tahoma" pitchFamily="34" charset="0"/>
              </a:rPr>
              <a:t>Мероприятия по развитию потребительского рынка, </a:t>
            </a:r>
            <a:r>
              <a:rPr lang="ru-RU" dirty="0" smtClean="0">
                <a:latin typeface="Tahoma" pitchFamily="34" charset="0"/>
                <a:cs typeface="Tahoma" pitchFamily="34" charset="0"/>
              </a:rPr>
              <a:t>содействия занятости населения, формирование инвестиционного климата   </a:t>
            </a:r>
            <a:r>
              <a:rPr lang="ru-RU" sz="2000" dirty="0" smtClean="0">
                <a:latin typeface="Tahoma" pitchFamily="34" charset="0"/>
                <a:cs typeface="Tahoma" pitchFamily="34" charset="0"/>
              </a:rPr>
              <a:t>    </a:t>
            </a:r>
            <a:r>
              <a:rPr kumimoji="0" lang="ru-RU" sz="2000" u="none" strike="noStrike" kern="1200" cap="none" spc="0" normalizeH="0" noProof="0" dirty="0" smtClean="0">
                <a:ln>
                  <a:noFill/>
                </a:ln>
                <a:effectLst/>
                <a:uLnTx/>
                <a:uFillTx/>
                <a:latin typeface="Tahoma" pitchFamily="34" charset="0"/>
                <a:cs typeface="Tahoma" pitchFamily="34" charset="0"/>
              </a:rPr>
              <a:t>                                   </a:t>
            </a:r>
          </a:p>
          <a:p>
            <a:pPr marL="0" marR="0" lvl="0" indent="0" algn="l" defTabSz="914400" rtl="0" eaLnBrk="1" fontAlgn="auto" latinLnBrk="0" hangingPunct="1">
              <a:lnSpc>
                <a:spcPct val="100000"/>
              </a:lnSpc>
              <a:spcBef>
                <a:spcPct val="0"/>
              </a:spcBef>
              <a:spcAft>
                <a:spcPts val="0"/>
              </a:spcAft>
              <a:buClr>
                <a:schemeClr val="accent2"/>
              </a:buClr>
              <a:buSzPct val="60000"/>
              <a:buFontTx/>
              <a:buNone/>
              <a:tabLst/>
              <a:defRPr/>
            </a:pPr>
            <a:r>
              <a:rPr kumimoji="0" lang="ru-RU" sz="2000" u="none" strike="noStrike" kern="1200" cap="none" spc="0" normalizeH="0" noProof="0" dirty="0" smtClean="0">
                <a:ln>
                  <a:noFill/>
                </a:ln>
                <a:effectLst/>
                <a:uLnTx/>
                <a:uFillTx/>
                <a:latin typeface="Tahoma" pitchFamily="34" charset="0"/>
                <a:cs typeface="Tahoma" pitchFamily="34" charset="0"/>
              </a:rPr>
              <a:t>                                                                              </a:t>
            </a:r>
            <a:r>
              <a:rPr kumimoji="0" lang="ru-RU" u="none" strike="noStrike" kern="1200" cap="none" spc="0" normalizeH="0" noProof="0" dirty="0" smtClean="0">
                <a:ln>
                  <a:noFill/>
                </a:ln>
                <a:effectLst/>
                <a:uLnTx/>
                <a:uFillTx/>
                <a:latin typeface="Tahoma" pitchFamily="34" charset="0"/>
                <a:cs typeface="Tahoma" pitchFamily="34" charset="0"/>
              </a:rPr>
              <a:t>-  20,0 </a:t>
            </a:r>
            <a:r>
              <a:rPr kumimoji="0" lang="ru-RU" u="none" strike="noStrike" kern="1200" cap="none" spc="0" normalizeH="0" baseline="0" noProof="0" dirty="0" smtClean="0">
                <a:ln>
                  <a:noFill/>
                </a:ln>
                <a:effectLst/>
                <a:uLnTx/>
                <a:uFillTx/>
                <a:latin typeface="Tahoma" pitchFamily="34" charset="0"/>
                <a:cs typeface="Tahoma" pitchFamily="34" charset="0"/>
              </a:rPr>
              <a:t> тыс. рублей</a:t>
            </a:r>
          </a:p>
        </p:txBody>
      </p:sp>
      <p:sp>
        <p:nvSpPr>
          <p:cNvPr id="6" name="Скругленная прямоугольная выноска 5"/>
          <p:cNvSpPr/>
          <p:nvPr/>
        </p:nvSpPr>
        <p:spPr>
          <a:xfrm>
            <a:off x="214281" y="1571613"/>
            <a:ext cx="8786875" cy="928694"/>
          </a:xfrm>
          <a:prstGeom prst="wedgeRoundRectCallou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ahoma" pitchFamily="34" charset="0"/>
                <a:cs typeface="Tahoma" pitchFamily="34" charset="0"/>
              </a:rPr>
              <a:t>Целью программы является создание условий для устойчивого роста экономики, повышения эффективности управления, поддержка малого и среднего предпринимательства</a:t>
            </a:r>
            <a:endParaRPr lang="ru-RU" dirty="0">
              <a:solidFill>
                <a:schemeClr val="tx1"/>
              </a:solidFill>
              <a:latin typeface="Tahoma" pitchFamily="34" charset="0"/>
              <a:cs typeface="Tahoma" pitchFamily="34" charset="0"/>
            </a:endParaRPr>
          </a:p>
        </p:txBody>
      </p:sp>
      <p:sp>
        <p:nvSpPr>
          <p:cNvPr id="8"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25</a:t>
            </a:r>
            <a:endParaRPr lang="en-US" dirty="0"/>
          </a:p>
        </p:txBody>
      </p:sp>
      <p:sp>
        <p:nvSpPr>
          <p:cNvPr id="3" name="Дата 2"/>
          <p:cNvSpPr>
            <a:spLocks noGrp="1"/>
          </p:cNvSpPr>
          <p:nvPr>
            <p:ph type="dt" sz="half" idx="10"/>
          </p:nvPr>
        </p:nvSpPr>
        <p:spPr/>
        <p:txBody>
          <a:bodyPr/>
          <a:lstStyle/>
          <a:p>
            <a:pPr algn="r"/>
            <a:fld id="{32ED8233-E58A-490B-B614-FD0120917BC9}" type="datetime1">
              <a:rPr lang="ru-RU" smtClean="0"/>
              <a:pPr algn="r"/>
              <a:t>07.02.2019</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gerb"/>
          <p:cNvPicPr>
            <a:picLocks noChangeAspect="1" noChangeArrowheads="1"/>
          </p:cNvPicPr>
          <p:nvPr/>
        </p:nvPicPr>
        <p:blipFill>
          <a:blip r:embed="rId3"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no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7" name="Rectangle 3"/>
          <p:cNvSpPr>
            <a:spLocks noGrp="1" noChangeArrowheads="1"/>
          </p:cNvSpPr>
          <p:nvPr>
            <p:ph type="title"/>
          </p:nvPr>
        </p:nvSpPr>
        <p:spPr>
          <a:xfrm>
            <a:off x="838200" y="357166"/>
            <a:ext cx="8091488" cy="1285884"/>
          </a:xfrm>
        </p:spPr>
        <p:txBody>
          <a:bodyPr anchorCtr="1">
            <a:normAutofit fontScale="90000"/>
          </a:bodyPr>
          <a:lstStyle/>
          <a:p>
            <a:pPr algn="ctr" eaLnBrk="1" hangingPunct="1"/>
            <a:r>
              <a:rPr lang="ru-RU" sz="2800" b="1" i="1" dirty="0" smtClean="0">
                <a:solidFill>
                  <a:srgbClr val="FFFF00"/>
                </a:solidFill>
              </a:rPr>
              <a:t/>
            </a:r>
            <a:br>
              <a:rPr lang="ru-RU" sz="2800" b="1" i="1" dirty="0" smtClean="0">
                <a:solidFill>
                  <a:srgbClr val="FFFF00"/>
                </a:solidFill>
              </a:rPr>
            </a:br>
            <a:r>
              <a:rPr lang="ru-RU" sz="2800" b="1" i="1" dirty="0" smtClean="0">
                <a:solidFill>
                  <a:srgbClr val="FFFF00"/>
                </a:solidFill>
              </a:rPr>
              <a:t/>
            </a:r>
            <a:br>
              <a:rPr lang="ru-RU" sz="2800" b="1" i="1" dirty="0" smtClean="0">
                <a:solidFill>
                  <a:srgbClr val="FFFF00"/>
                </a:solidFill>
              </a:rPr>
            </a:br>
            <a:r>
              <a:rPr lang="ru-RU" sz="2700" dirty="0" smtClean="0">
                <a:solidFill>
                  <a:schemeClr val="tx1"/>
                </a:solidFill>
                <a:latin typeface="Tahoma" pitchFamily="34" charset="0"/>
                <a:cs typeface="Tahoma" pitchFamily="34" charset="0"/>
              </a:rPr>
              <a:t>Муниципальная программа </a:t>
            </a:r>
            <a:br>
              <a:rPr lang="ru-RU" sz="2700" dirty="0" smtClean="0">
                <a:solidFill>
                  <a:schemeClr val="tx1"/>
                </a:solidFill>
                <a:latin typeface="Tahoma" pitchFamily="34" charset="0"/>
                <a:cs typeface="Tahoma" pitchFamily="34" charset="0"/>
              </a:rPr>
            </a:br>
            <a:r>
              <a:rPr lang="ru-RU" sz="2700" dirty="0" smtClean="0">
                <a:solidFill>
                  <a:schemeClr val="tx1"/>
                </a:solidFill>
                <a:latin typeface="Tahoma" pitchFamily="34" charset="0"/>
                <a:cs typeface="Tahoma" pitchFamily="34" charset="0"/>
              </a:rPr>
              <a:t>«Безопасность» (06)</a:t>
            </a:r>
            <a:br>
              <a:rPr lang="ru-RU" sz="2700" dirty="0" smtClean="0">
                <a:solidFill>
                  <a:schemeClr val="tx1"/>
                </a:solidFill>
                <a:latin typeface="Tahoma" pitchFamily="34" charset="0"/>
                <a:cs typeface="Tahoma" pitchFamily="34" charset="0"/>
              </a:rPr>
            </a:br>
            <a:r>
              <a:rPr lang="ru-RU" sz="2700" dirty="0" smtClean="0">
                <a:solidFill>
                  <a:schemeClr val="tx1"/>
                </a:solidFill>
                <a:latin typeface="Tahoma" pitchFamily="34" charset="0"/>
                <a:cs typeface="Tahoma" pitchFamily="34" charset="0"/>
              </a:rPr>
              <a:t/>
            </a:r>
            <a:br>
              <a:rPr lang="ru-RU" sz="2700" dirty="0" smtClean="0">
                <a:solidFill>
                  <a:schemeClr val="tx1"/>
                </a:solidFill>
                <a:latin typeface="Tahoma" pitchFamily="34" charset="0"/>
                <a:cs typeface="Tahoma" pitchFamily="34" charset="0"/>
              </a:rPr>
            </a:br>
            <a:r>
              <a:rPr lang="ru-RU" sz="4000" b="1" dirty="0" smtClean="0">
                <a:solidFill>
                  <a:schemeClr val="tx2">
                    <a:lumMod val="75000"/>
                  </a:schemeClr>
                </a:solidFill>
              </a:rPr>
              <a:t/>
            </a:r>
            <a:br>
              <a:rPr lang="ru-RU" sz="4000" b="1" dirty="0" smtClean="0">
                <a:solidFill>
                  <a:schemeClr val="tx2">
                    <a:lumMod val="75000"/>
                  </a:schemeClr>
                </a:solidFill>
              </a:rPr>
            </a:br>
            <a:endParaRPr lang="ru-RU" sz="4000" b="1" dirty="0" smtClean="0">
              <a:solidFill>
                <a:schemeClr val="tx2">
                  <a:lumMod val="75000"/>
                </a:schemeClr>
              </a:solidFill>
            </a:endParaRPr>
          </a:p>
        </p:txBody>
      </p:sp>
      <p:sp>
        <p:nvSpPr>
          <p:cNvPr id="8" name="Прямоугольник 7"/>
          <p:cNvSpPr/>
          <p:nvPr/>
        </p:nvSpPr>
        <p:spPr>
          <a:xfrm>
            <a:off x="428597" y="2786058"/>
            <a:ext cx="8429684" cy="400110"/>
          </a:xfrm>
          <a:prstGeom prst="rect">
            <a:avLst/>
          </a:prstGeom>
        </p:spPr>
        <p:txBody>
          <a:bodyPr wrap="square">
            <a:spAutoFit/>
          </a:bodyPr>
          <a:lstStyle/>
          <a:p>
            <a:pPr algn="ctr"/>
            <a:r>
              <a:rPr lang="ru-RU" sz="2000" dirty="0" smtClean="0">
                <a:latin typeface="Tahoma" pitchFamily="34" charset="0"/>
                <a:cs typeface="Tahoma" pitchFamily="34" charset="0"/>
              </a:rPr>
              <a:t>Всего – 4 386,0 тыс. рублей в том числе:</a:t>
            </a:r>
            <a:endParaRPr lang="ru-RU" sz="2000" dirty="0">
              <a:latin typeface="Tahoma" pitchFamily="34" charset="0"/>
              <a:cs typeface="Tahoma" pitchFamily="34" charset="0"/>
            </a:endParaRPr>
          </a:p>
        </p:txBody>
      </p:sp>
      <p:sp>
        <p:nvSpPr>
          <p:cNvPr id="9" name="Text Box 5"/>
          <p:cNvSpPr txBox="1">
            <a:spLocks noChangeArrowheads="1"/>
          </p:cNvSpPr>
          <p:nvPr/>
        </p:nvSpPr>
        <p:spPr bwMode="auto">
          <a:xfrm>
            <a:off x="369888" y="3505200"/>
            <a:ext cx="8416955" cy="1771896"/>
          </a:xfrm>
          <a:prstGeom prst="rect">
            <a:avLst/>
          </a:prstGeom>
          <a:noFill/>
          <a:ln w="38100">
            <a:noFill/>
            <a:miter lim="800000"/>
            <a:headEnd/>
            <a:tailEnd/>
          </a:ln>
        </p:spPr>
        <p:txBody>
          <a:bodyPr wrap="square" lIns="90000" tIns="46800" rIns="90000" bIns="46800">
            <a:spAutoFit/>
          </a:bodyPr>
          <a:lstStyle/>
          <a:p>
            <a:pPr>
              <a:buClr>
                <a:schemeClr val="tx1"/>
              </a:buClr>
              <a:buFont typeface="Wingdings" pitchFamily="2" charset="2"/>
              <a:buChar char="Ø"/>
            </a:pPr>
            <a:r>
              <a:rPr lang="ru-RU" sz="2000" dirty="0" smtClean="0">
                <a:latin typeface="Tahoma" pitchFamily="34" charset="0"/>
                <a:cs typeface="Tahoma" pitchFamily="34" charset="0"/>
              </a:rPr>
              <a:t> предупреждение и ликвидация последствий </a:t>
            </a:r>
          </a:p>
          <a:p>
            <a:r>
              <a:rPr lang="ru-RU" sz="2000" dirty="0" smtClean="0">
                <a:latin typeface="Tahoma" pitchFamily="34" charset="0"/>
                <a:cs typeface="Tahoma" pitchFamily="34" charset="0"/>
              </a:rPr>
              <a:t>чрезвычайных ситуаций, реализация мер </a:t>
            </a:r>
          </a:p>
          <a:p>
            <a:r>
              <a:rPr lang="ru-RU" sz="2000" dirty="0" smtClean="0">
                <a:latin typeface="Tahoma" pitchFamily="34" charset="0"/>
                <a:cs typeface="Tahoma" pitchFamily="34" charset="0"/>
              </a:rPr>
              <a:t>пожарной безопасности                                                       - 4 162,1</a:t>
            </a:r>
            <a:endParaRPr lang="ru-RU" sz="2000" dirty="0">
              <a:latin typeface="Tahoma" pitchFamily="34" charset="0"/>
              <a:cs typeface="Tahoma" pitchFamily="34" charset="0"/>
            </a:endParaRPr>
          </a:p>
          <a:p>
            <a:pPr>
              <a:spcAft>
                <a:spcPts val="600"/>
              </a:spcAft>
            </a:pPr>
            <a:r>
              <a:rPr lang="ru-RU" sz="2000" dirty="0">
                <a:latin typeface="Tahoma" pitchFamily="34" charset="0"/>
                <a:cs typeface="Tahoma" pitchFamily="34" charset="0"/>
              </a:rPr>
              <a:t>                                                                                   </a:t>
            </a:r>
          </a:p>
          <a:p>
            <a:pPr>
              <a:buFont typeface="Wingdings" pitchFamily="2" charset="2"/>
              <a:buChar char="Ø"/>
            </a:pPr>
            <a:r>
              <a:rPr lang="ru-RU" sz="2000" dirty="0" smtClean="0">
                <a:latin typeface="Tahoma" pitchFamily="34" charset="0"/>
                <a:cs typeface="Tahoma" pitchFamily="34" charset="0"/>
              </a:rPr>
              <a:t> профилактика </a:t>
            </a:r>
            <a:r>
              <a:rPr lang="ru-RU" sz="2000" dirty="0">
                <a:latin typeface="Tahoma" pitchFamily="34" charset="0"/>
                <a:cs typeface="Tahoma" pitchFamily="34" charset="0"/>
              </a:rPr>
              <a:t>правонарушений </a:t>
            </a:r>
            <a:r>
              <a:rPr lang="ru-RU" sz="2000" dirty="0" smtClean="0">
                <a:latin typeface="Tahoma" pitchFamily="34" charset="0"/>
                <a:cs typeface="Tahoma" pitchFamily="34" charset="0"/>
              </a:rPr>
              <a:t>                                         - 223,9</a:t>
            </a:r>
            <a:endParaRPr lang="ru-RU" sz="2000" dirty="0">
              <a:latin typeface="Tahoma" pitchFamily="34" charset="0"/>
              <a:cs typeface="Tahoma" pitchFamily="34" charset="0"/>
            </a:endParaRPr>
          </a:p>
        </p:txBody>
      </p:sp>
      <p:sp>
        <p:nvSpPr>
          <p:cNvPr id="11" name="Скругленная прямоугольная выноска 10"/>
          <p:cNvSpPr/>
          <p:nvPr/>
        </p:nvSpPr>
        <p:spPr>
          <a:xfrm>
            <a:off x="214281" y="1524000"/>
            <a:ext cx="8786875" cy="976306"/>
          </a:xfrm>
          <a:prstGeom prst="wedgeRoundRectCallou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ahoma" pitchFamily="34" charset="0"/>
                <a:cs typeface="Tahoma" pitchFamily="34" charset="0"/>
              </a:rPr>
              <a:t>Целью программы является обеспечение общественного порядка и повышение уровня безопасности граждан на территории города</a:t>
            </a:r>
            <a:endParaRPr lang="ru-RU" sz="2000" dirty="0">
              <a:solidFill>
                <a:schemeClr val="tx1"/>
              </a:solidFill>
              <a:latin typeface="Tahoma" pitchFamily="34" charset="0"/>
              <a:cs typeface="Tahoma" pitchFamily="34" charset="0"/>
            </a:endParaRPr>
          </a:p>
        </p:txBody>
      </p:sp>
      <p:sp>
        <p:nvSpPr>
          <p:cNvPr id="12"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26</a:t>
            </a:r>
            <a:endParaRPr lang="en-US" dirty="0"/>
          </a:p>
        </p:txBody>
      </p:sp>
      <p:sp>
        <p:nvSpPr>
          <p:cNvPr id="2" name="Дата 1"/>
          <p:cNvSpPr>
            <a:spLocks noGrp="1"/>
          </p:cNvSpPr>
          <p:nvPr>
            <p:ph type="dt" sz="half" idx="10"/>
          </p:nvPr>
        </p:nvSpPr>
        <p:spPr/>
        <p:txBody>
          <a:bodyPr/>
          <a:lstStyle/>
          <a:p>
            <a:pPr algn="r"/>
            <a:fld id="{521E754D-2767-49E3-98FD-451EB2835F65}" type="datetime1">
              <a:rPr lang="ru-RU" smtClean="0"/>
              <a:pPr algn="r"/>
              <a:t>07.02.2019</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gerb"/>
          <p:cNvPicPr>
            <a:picLocks noChangeAspect="1" noChangeArrowheads="1"/>
          </p:cNvPicPr>
          <p:nvPr/>
        </p:nvPicPr>
        <p:blipFill>
          <a:blip r:embed="rId3"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no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7" name="Rectangle 3"/>
          <p:cNvSpPr>
            <a:spLocks noGrp="1" noChangeArrowheads="1"/>
          </p:cNvSpPr>
          <p:nvPr>
            <p:ph type="title"/>
          </p:nvPr>
        </p:nvSpPr>
        <p:spPr>
          <a:xfrm>
            <a:off x="857224" y="214290"/>
            <a:ext cx="8091488" cy="1000132"/>
          </a:xfrm>
        </p:spPr>
        <p:txBody>
          <a:bodyPr anchorCtr="1">
            <a:normAutofit fontScale="90000"/>
          </a:bodyPr>
          <a:lstStyle/>
          <a:p>
            <a:pPr algn="ctr" eaLnBrk="1" hangingPunct="1"/>
            <a:r>
              <a:rPr lang="ru-RU" sz="2800" b="1" i="1" dirty="0" smtClean="0">
                <a:solidFill>
                  <a:srgbClr val="FFFF00"/>
                </a:solidFill>
              </a:rPr>
              <a:t/>
            </a:r>
            <a:br>
              <a:rPr lang="ru-RU" sz="2800" b="1" i="1" dirty="0" smtClean="0">
                <a:solidFill>
                  <a:srgbClr val="FFFF00"/>
                </a:solidFill>
              </a:rPr>
            </a:br>
            <a:r>
              <a:rPr lang="ru-RU" sz="2800" b="1" i="1" dirty="0" smtClean="0">
                <a:solidFill>
                  <a:srgbClr val="FFFF00"/>
                </a:solidFill>
              </a:rPr>
              <a:t/>
            </a:r>
            <a:br>
              <a:rPr lang="ru-RU" sz="2800" b="1" i="1" dirty="0" smtClean="0">
                <a:solidFill>
                  <a:srgbClr val="FFFF00"/>
                </a:solidFill>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endParaRPr lang="ru-RU" sz="4000" b="1" dirty="0" smtClean="0">
              <a:solidFill>
                <a:schemeClr val="tx2">
                  <a:lumMod val="75000"/>
                </a:schemeClr>
              </a:solidFill>
            </a:endParaRPr>
          </a:p>
        </p:txBody>
      </p:sp>
      <p:sp>
        <p:nvSpPr>
          <p:cNvPr id="11" name="Прямоугольник 10"/>
          <p:cNvSpPr/>
          <p:nvPr/>
        </p:nvSpPr>
        <p:spPr>
          <a:xfrm>
            <a:off x="642909" y="228601"/>
            <a:ext cx="8501091" cy="830997"/>
          </a:xfrm>
          <a:prstGeom prst="rect">
            <a:avLst/>
          </a:prstGeom>
        </p:spPr>
        <p:txBody>
          <a:bodyPr wrap="square">
            <a:spAutoFit/>
          </a:bodyPr>
          <a:lstStyle/>
          <a:p>
            <a:pPr algn="ctr"/>
            <a:r>
              <a:rPr lang="ru-RU" sz="2400" dirty="0" smtClean="0">
                <a:latin typeface="Tahoma" pitchFamily="34" charset="0"/>
                <a:cs typeface="Tahoma" pitchFamily="34" charset="0"/>
              </a:rPr>
              <a:t>Муниципальная программа </a:t>
            </a:r>
            <a:br>
              <a:rPr lang="ru-RU" sz="2400" dirty="0" smtClean="0">
                <a:latin typeface="Tahoma" pitchFamily="34" charset="0"/>
                <a:cs typeface="Tahoma" pitchFamily="34" charset="0"/>
              </a:rPr>
            </a:br>
            <a:r>
              <a:rPr lang="ru-RU" sz="2400" dirty="0" smtClean="0">
                <a:latin typeface="Tahoma" pitchFamily="34" charset="0"/>
                <a:cs typeface="Tahoma" pitchFamily="34" charset="0"/>
              </a:rPr>
              <a:t>«Содержание и развитие городского хозяйства» (07)</a:t>
            </a:r>
            <a:endParaRPr lang="ru-RU" sz="2400" dirty="0">
              <a:latin typeface="Tahoma" pitchFamily="34" charset="0"/>
              <a:cs typeface="Tahoma" pitchFamily="34" charset="0"/>
            </a:endParaRPr>
          </a:p>
        </p:txBody>
      </p:sp>
      <p:sp>
        <p:nvSpPr>
          <p:cNvPr id="12" name="Text Box 4"/>
          <p:cNvSpPr txBox="1">
            <a:spLocks noChangeArrowheads="1"/>
          </p:cNvSpPr>
          <p:nvPr/>
        </p:nvSpPr>
        <p:spPr bwMode="auto">
          <a:xfrm>
            <a:off x="928662" y="2500307"/>
            <a:ext cx="7432675" cy="402291"/>
          </a:xfrm>
          <a:prstGeom prst="rect">
            <a:avLst/>
          </a:prstGeom>
          <a:noFill/>
          <a:ln w="38100">
            <a:noFill/>
            <a:miter lim="800000"/>
            <a:headEnd/>
            <a:tailEnd/>
          </a:ln>
        </p:spPr>
        <p:txBody>
          <a:bodyPr lIns="90000" tIns="46800" rIns="90000" bIns="46800">
            <a:spAutoFit/>
          </a:bodyPr>
          <a:lstStyle/>
          <a:p>
            <a:pPr algn="ctr"/>
            <a:r>
              <a:rPr lang="ru-RU" sz="2000" dirty="0">
                <a:latin typeface="Tahoma" pitchFamily="34" charset="0"/>
                <a:cs typeface="Tahoma" pitchFamily="34" charset="0"/>
              </a:rPr>
              <a:t>Всего – </a:t>
            </a:r>
            <a:r>
              <a:rPr lang="ru-RU" sz="2000" dirty="0" smtClean="0">
                <a:latin typeface="Tahoma" pitchFamily="34" charset="0"/>
                <a:cs typeface="Tahoma" pitchFamily="34" charset="0"/>
              </a:rPr>
              <a:t> 84 803,0   тыс. рублей в </a:t>
            </a:r>
            <a:r>
              <a:rPr lang="ru-RU" sz="2000" dirty="0">
                <a:latin typeface="Tahoma" pitchFamily="34" charset="0"/>
                <a:cs typeface="Tahoma" pitchFamily="34" charset="0"/>
              </a:rPr>
              <a:t>том числе </a:t>
            </a:r>
            <a:r>
              <a:rPr lang="ru-RU" sz="2000" dirty="0" smtClean="0">
                <a:latin typeface="Tahoma" pitchFamily="34" charset="0"/>
                <a:cs typeface="Tahoma" pitchFamily="34" charset="0"/>
              </a:rPr>
              <a:t>:</a:t>
            </a:r>
            <a:endParaRPr lang="ru-RU" sz="2000" dirty="0">
              <a:latin typeface="Tahoma" pitchFamily="34" charset="0"/>
              <a:cs typeface="Tahoma" pitchFamily="34" charset="0"/>
            </a:endParaRPr>
          </a:p>
        </p:txBody>
      </p:sp>
      <p:sp>
        <p:nvSpPr>
          <p:cNvPr id="13" name="Прямоугольник 12"/>
          <p:cNvSpPr/>
          <p:nvPr/>
        </p:nvSpPr>
        <p:spPr>
          <a:xfrm>
            <a:off x="214282" y="3200401"/>
            <a:ext cx="8929719" cy="3216265"/>
          </a:xfrm>
          <a:prstGeom prst="rect">
            <a:avLst/>
          </a:prstGeom>
        </p:spPr>
        <p:txBody>
          <a:bodyPr wrap="square">
            <a:spAutoFit/>
          </a:bodyPr>
          <a:lstStyle/>
          <a:p>
            <a:pPr>
              <a:buClr>
                <a:schemeClr val="tx1"/>
              </a:buClr>
              <a:buFont typeface="Wingdings" pitchFamily="2" charset="2"/>
              <a:buChar char="Ø"/>
              <a:defRPr/>
            </a:pPr>
            <a:r>
              <a:rPr lang="ru-RU" sz="1600" dirty="0" smtClean="0">
                <a:solidFill>
                  <a:schemeClr val="tx2">
                    <a:lumMod val="75000"/>
                  </a:schemeClr>
                </a:solidFill>
                <a:latin typeface="Arial" pitchFamily="34" charset="0"/>
                <a:cs typeface="Arial" pitchFamily="34" charset="0"/>
              </a:rPr>
              <a:t>  </a:t>
            </a:r>
            <a:r>
              <a:rPr lang="ru-RU" sz="1700" dirty="0" smtClean="0">
                <a:latin typeface="Tahoma" pitchFamily="34" charset="0"/>
                <a:cs typeface="Tahoma" pitchFamily="34" charset="0"/>
              </a:rPr>
              <a:t>содержание и развитие жилищного хозяйства                                       - 6 010,0</a:t>
            </a:r>
          </a:p>
          <a:p>
            <a:pPr algn="ctr">
              <a:defRPr/>
            </a:pPr>
            <a:endParaRPr lang="ru-RU" sz="1700" dirty="0" smtClean="0">
              <a:latin typeface="Tahoma" pitchFamily="34" charset="0"/>
              <a:cs typeface="Tahoma" pitchFamily="34" charset="0"/>
            </a:endParaRPr>
          </a:p>
          <a:p>
            <a:pPr>
              <a:buFont typeface="Wingdings" pitchFamily="2" charset="2"/>
              <a:buChar char="Ø"/>
              <a:defRPr/>
            </a:pPr>
            <a:r>
              <a:rPr lang="ru-RU" sz="1700" dirty="0" smtClean="0">
                <a:latin typeface="Tahoma" pitchFamily="34" charset="0"/>
                <a:cs typeface="Tahoma" pitchFamily="34" charset="0"/>
              </a:rPr>
              <a:t> содержание и развитие коммунальной инфраструктуры                         - 1 314,6</a:t>
            </a:r>
          </a:p>
          <a:p>
            <a:pPr>
              <a:defRPr/>
            </a:pPr>
            <a:r>
              <a:rPr lang="ru-RU" sz="1700" dirty="0" smtClean="0">
                <a:latin typeface="Tahoma" pitchFamily="34" charset="0"/>
                <a:cs typeface="Tahoma" pitchFamily="34" charset="0"/>
              </a:rPr>
              <a:t> </a:t>
            </a:r>
          </a:p>
          <a:p>
            <a:pPr>
              <a:buFont typeface="Wingdings" pitchFamily="2" charset="2"/>
              <a:buChar char="Ø"/>
              <a:defRPr/>
            </a:pPr>
            <a:r>
              <a:rPr lang="ru-RU" sz="1700" dirty="0" smtClean="0">
                <a:latin typeface="Tahoma" pitchFamily="34" charset="0"/>
                <a:cs typeface="Tahoma" pitchFamily="34" charset="0"/>
              </a:rPr>
              <a:t> благоустройство                                                                                  - 44 870,5</a:t>
            </a:r>
          </a:p>
          <a:p>
            <a:pPr algn="ctr">
              <a:defRPr/>
            </a:pPr>
            <a:endParaRPr lang="ru-RU" sz="1700" dirty="0" smtClean="0">
              <a:latin typeface="Tahoma" pitchFamily="34" charset="0"/>
              <a:cs typeface="Tahoma" pitchFamily="34" charset="0"/>
            </a:endParaRPr>
          </a:p>
          <a:p>
            <a:pPr>
              <a:buFont typeface="Wingdings" pitchFamily="2" charset="2"/>
              <a:buChar char="Ø"/>
              <a:defRPr/>
            </a:pPr>
            <a:r>
              <a:rPr lang="ru-RU" sz="1700" dirty="0" smtClean="0">
                <a:latin typeface="Tahoma" pitchFamily="34" charset="0"/>
                <a:cs typeface="Tahoma" pitchFamily="34" charset="0"/>
              </a:rPr>
              <a:t> развитие транспортной системы                                                           - 21 610,4</a:t>
            </a:r>
          </a:p>
          <a:p>
            <a:pPr>
              <a:defRPr/>
            </a:pPr>
            <a:endParaRPr lang="ru-RU" sz="1700" dirty="0" smtClean="0">
              <a:latin typeface="Tahoma" pitchFamily="34" charset="0"/>
              <a:cs typeface="Tahoma" pitchFamily="34" charset="0"/>
            </a:endParaRPr>
          </a:p>
          <a:p>
            <a:pPr>
              <a:buFont typeface="Wingdings" pitchFamily="2" charset="2"/>
              <a:buChar char="Ø"/>
              <a:defRPr/>
            </a:pPr>
            <a:r>
              <a:rPr lang="ru-RU" sz="1700" dirty="0" smtClean="0">
                <a:latin typeface="Tahoma" pitchFamily="34" charset="0"/>
                <a:cs typeface="Tahoma" pitchFamily="34" charset="0"/>
              </a:rPr>
              <a:t> создание условий для реализации муниципальной </a:t>
            </a:r>
          </a:p>
          <a:p>
            <a:pPr>
              <a:defRPr/>
            </a:pPr>
            <a:r>
              <a:rPr lang="ru-RU" sz="1700" dirty="0" smtClean="0">
                <a:latin typeface="Tahoma" pitchFamily="34" charset="0"/>
                <a:cs typeface="Tahoma" pitchFamily="34" charset="0"/>
              </a:rPr>
              <a:t>программы                                                                                              - 10 997,5</a:t>
            </a:r>
          </a:p>
          <a:p>
            <a:pPr>
              <a:defRPr/>
            </a:pPr>
            <a:r>
              <a:rPr lang="ru-RU" sz="1700" dirty="0" smtClean="0">
                <a:latin typeface="Tahoma" pitchFamily="34" charset="0"/>
                <a:cs typeface="Tahoma" pitchFamily="34" charset="0"/>
              </a:rPr>
              <a:t>    </a:t>
            </a:r>
          </a:p>
          <a:p>
            <a:pPr>
              <a:defRPr/>
            </a:pPr>
            <a:r>
              <a:rPr lang="ru-RU" sz="1600" b="1" dirty="0" smtClean="0">
                <a:solidFill>
                  <a:schemeClr val="tx2">
                    <a:lumMod val="75000"/>
                  </a:schemeClr>
                </a:solidFill>
                <a:latin typeface="Arial" pitchFamily="34" charset="0"/>
                <a:cs typeface="Arial" pitchFamily="34" charset="0"/>
              </a:rPr>
              <a:t>                                                 </a:t>
            </a:r>
            <a:r>
              <a:rPr lang="ru-RU" sz="1600" b="1" i="1" dirty="0" smtClean="0">
                <a:solidFill>
                  <a:schemeClr val="tx2">
                    <a:lumMod val="75000"/>
                  </a:schemeClr>
                </a:solidFill>
                <a:latin typeface="Arial" pitchFamily="34" charset="0"/>
                <a:cs typeface="Arial" pitchFamily="34" charset="0"/>
              </a:rPr>
              <a:t>   </a:t>
            </a:r>
            <a:endParaRPr lang="ru-RU" sz="1600" b="1" i="1" dirty="0">
              <a:solidFill>
                <a:schemeClr val="tx2">
                  <a:lumMod val="75000"/>
                </a:schemeClr>
              </a:solidFill>
              <a:latin typeface="Arial" pitchFamily="34" charset="0"/>
              <a:cs typeface="Arial" pitchFamily="34" charset="0"/>
            </a:endParaRPr>
          </a:p>
        </p:txBody>
      </p:sp>
      <p:sp>
        <p:nvSpPr>
          <p:cNvPr id="9" name="Скругленная прямоугольная выноска 8"/>
          <p:cNvSpPr/>
          <p:nvPr/>
        </p:nvSpPr>
        <p:spPr>
          <a:xfrm>
            <a:off x="152400" y="1524000"/>
            <a:ext cx="8786875" cy="857256"/>
          </a:xfrm>
          <a:prstGeom prst="wedgeRoundRectCallou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900" dirty="0" smtClean="0">
                <a:solidFill>
                  <a:schemeClr val="tx1"/>
                </a:solidFill>
                <a:latin typeface="Tahoma" pitchFamily="34" charset="0"/>
                <a:cs typeface="Tahoma" pitchFamily="34" charset="0"/>
              </a:rPr>
              <a:t>Программа направлена на развитие городского хозяйства и территории города в целях обеспечения комфортных условий для проживания граждан </a:t>
            </a:r>
            <a:endParaRPr lang="ru-RU" sz="1900" dirty="0">
              <a:solidFill>
                <a:schemeClr val="tx1"/>
              </a:solidFill>
              <a:latin typeface="Tahoma" pitchFamily="34" charset="0"/>
              <a:cs typeface="Tahoma" pitchFamily="34" charset="0"/>
            </a:endParaRPr>
          </a:p>
        </p:txBody>
      </p:sp>
      <p:sp>
        <p:nvSpPr>
          <p:cNvPr id="14"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27</a:t>
            </a:r>
            <a:endParaRPr lang="en-US" dirty="0"/>
          </a:p>
        </p:txBody>
      </p:sp>
      <p:sp>
        <p:nvSpPr>
          <p:cNvPr id="2" name="Дата 1"/>
          <p:cNvSpPr>
            <a:spLocks noGrp="1"/>
          </p:cNvSpPr>
          <p:nvPr>
            <p:ph type="dt" sz="half" idx="10"/>
          </p:nvPr>
        </p:nvSpPr>
        <p:spPr/>
        <p:txBody>
          <a:bodyPr/>
          <a:lstStyle/>
          <a:p>
            <a:pPr algn="r"/>
            <a:fld id="{CB581F90-D609-4EDC-890A-8F022E54F725}" type="datetime1">
              <a:rPr lang="ru-RU" smtClean="0"/>
              <a:pPr algn="r"/>
              <a:t>07.02.2019</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gerb"/>
          <p:cNvPicPr>
            <a:picLocks noChangeAspect="1" noChangeArrowheads="1"/>
          </p:cNvPicPr>
          <p:nvPr/>
        </p:nvPicPr>
        <p:blipFill>
          <a:blip r:embed="rId3"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solidFill>
            <a:schemeClr val="bg1">
              <a:alpha val="0"/>
            </a:schemeClr>
          </a:solid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7" name="Rectangle 3"/>
          <p:cNvSpPr>
            <a:spLocks noGrp="1" noChangeArrowheads="1"/>
          </p:cNvSpPr>
          <p:nvPr>
            <p:ph type="title"/>
          </p:nvPr>
        </p:nvSpPr>
        <p:spPr>
          <a:xfrm>
            <a:off x="857224" y="214290"/>
            <a:ext cx="8091488" cy="1000132"/>
          </a:xfrm>
        </p:spPr>
        <p:txBody>
          <a:bodyPr anchorCtr="1">
            <a:normAutofit fontScale="90000"/>
          </a:bodyPr>
          <a:lstStyle/>
          <a:p>
            <a:pPr algn="ctr" eaLnBrk="1" hangingPunct="1"/>
            <a:r>
              <a:rPr lang="ru-RU" sz="2800" b="1" i="1" dirty="0" smtClean="0">
                <a:solidFill>
                  <a:srgbClr val="FFFF00"/>
                </a:solidFill>
              </a:rPr>
              <a:t/>
            </a:r>
            <a:br>
              <a:rPr lang="ru-RU" sz="2800" b="1" i="1" dirty="0" smtClean="0">
                <a:solidFill>
                  <a:srgbClr val="FFFF00"/>
                </a:solidFill>
              </a:rPr>
            </a:br>
            <a:r>
              <a:rPr lang="ru-RU" sz="2800" b="1" i="1" dirty="0" smtClean="0">
                <a:solidFill>
                  <a:srgbClr val="FFFF00"/>
                </a:solidFill>
              </a:rPr>
              <a:t/>
            </a:r>
            <a:br>
              <a:rPr lang="ru-RU" sz="2800" b="1" i="1" dirty="0" smtClean="0">
                <a:solidFill>
                  <a:srgbClr val="FFFF00"/>
                </a:solidFill>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endParaRPr lang="ru-RU" sz="4000" b="1" dirty="0" smtClean="0">
              <a:solidFill>
                <a:schemeClr val="tx2">
                  <a:lumMod val="75000"/>
                </a:schemeClr>
              </a:solidFill>
            </a:endParaRPr>
          </a:p>
        </p:txBody>
      </p:sp>
      <p:sp>
        <p:nvSpPr>
          <p:cNvPr id="11" name="Прямоугольник 10"/>
          <p:cNvSpPr/>
          <p:nvPr/>
        </p:nvSpPr>
        <p:spPr>
          <a:xfrm>
            <a:off x="642909" y="2"/>
            <a:ext cx="8501091" cy="1200329"/>
          </a:xfrm>
          <a:prstGeom prst="rect">
            <a:avLst/>
          </a:prstGeom>
        </p:spPr>
        <p:txBody>
          <a:bodyPr wrap="square">
            <a:spAutoFit/>
          </a:bodyPr>
          <a:lstStyle/>
          <a:p>
            <a:pPr algn="ctr"/>
            <a:r>
              <a:rPr lang="ru-RU" sz="2400" dirty="0" smtClean="0">
                <a:latin typeface="Tahoma" pitchFamily="34" charset="0"/>
                <a:cs typeface="Tahoma" pitchFamily="34" charset="0"/>
              </a:rPr>
              <a:t>Муниципальная программа </a:t>
            </a:r>
            <a:br>
              <a:rPr lang="ru-RU" sz="2400" dirty="0" smtClean="0">
                <a:latin typeface="Tahoma" pitchFamily="34" charset="0"/>
                <a:cs typeface="Tahoma" pitchFamily="34" charset="0"/>
              </a:rPr>
            </a:br>
            <a:r>
              <a:rPr lang="ru-RU" sz="2400" dirty="0" smtClean="0">
                <a:latin typeface="Tahoma" pitchFamily="34" charset="0"/>
                <a:cs typeface="Tahoma" pitchFamily="34" charset="0"/>
              </a:rPr>
              <a:t>«Энергосбережение и повышение энергетической эффективности» (08)</a:t>
            </a:r>
            <a:endParaRPr lang="ru-RU" sz="2400" dirty="0">
              <a:latin typeface="Tahoma" pitchFamily="34" charset="0"/>
              <a:cs typeface="Tahoma" pitchFamily="34" charset="0"/>
            </a:endParaRPr>
          </a:p>
        </p:txBody>
      </p:sp>
      <p:sp>
        <p:nvSpPr>
          <p:cNvPr id="12" name="Text Box 4"/>
          <p:cNvSpPr txBox="1">
            <a:spLocks noChangeArrowheads="1"/>
          </p:cNvSpPr>
          <p:nvPr/>
        </p:nvSpPr>
        <p:spPr bwMode="auto">
          <a:xfrm>
            <a:off x="357157" y="3505201"/>
            <a:ext cx="8572560" cy="1818063"/>
          </a:xfrm>
          <a:prstGeom prst="rect">
            <a:avLst/>
          </a:prstGeom>
          <a:noFill/>
          <a:ln w="38100">
            <a:noFill/>
            <a:miter lim="800000"/>
            <a:headEnd/>
            <a:tailEnd/>
          </a:ln>
        </p:spPr>
        <p:txBody>
          <a:bodyPr wrap="square" lIns="90000" tIns="46800" rIns="90000" bIns="46800">
            <a:spAutoFit/>
          </a:bodyPr>
          <a:lstStyle/>
          <a:p>
            <a:r>
              <a:rPr lang="ru-RU" dirty="0" smtClean="0">
                <a:latin typeface="Tahoma" pitchFamily="34" charset="0"/>
                <a:cs typeface="Tahoma" pitchFamily="34" charset="0"/>
              </a:rPr>
              <a:t>Со финансирование мероприятий, направленных на техническое перевооружение системы теплоснабжения жилого фонда и объектов социальной сферы, восстановление устройств сетей уличного освещения</a:t>
            </a:r>
          </a:p>
          <a:p>
            <a:endParaRPr lang="ru-RU" sz="2000" dirty="0" smtClean="0">
              <a:latin typeface="Tahoma" pitchFamily="34" charset="0"/>
              <a:cs typeface="Tahoma" pitchFamily="34" charset="0"/>
            </a:endParaRPr>
          </a:p>
          <a:p>
            <a:r>
              <a:rPr lang="ru-RU" dirty="0" smtClean="0">
                <a:latin typeface="Tahoma" pitchFamily="34" charset="0"/>
                <a:cs typeface="Tahoma" pitchFamily="34" charset="0"/>
              </a:rPr>
              <a:t>                                                                                       –  646,5 тыс. </a:t>
            </a:r>
            <a:r>
              <a:rPr lang="ru-RU" dirty="0">
                <a:latin typeface="Tahoma" pitchFamily="34" charset="0"/>
                <a:cs typeface="Tahoma" pitchFamily="34" charset="0"/>
              </a:rPr>
              <a:t>рублей</a:t>
            </a:r>
          </a:p>
          <a:p>
            <a:r>
              <a:rPr lang="ru-RU" sz="2000" b="1" dirty="0">
                <a:solidFill>
                  <a:schemeClr val="tx2">
                    <a:lumMod val="75000"/>
                  </a:schemeClr>
                </a:solidFill>
                <a:latin typeface="Arial" charset="0"/>
              </a:rPr>
              <a:t> </a:t>
            </a:r>
          </a:p>
        </p:txBody>
      </p:sp>
      <p:sp>
        <p:nvSpPr>
          <p:cNvPr id="9" name="Скругленная прямоугольная выноска 8"/>
          <p:cNvSpPr/>
          <p:nvPr/>
        </p:nvSpPr>
        <p:spPr>
          <a:xfrm>
            <a:off x="214281" y="1571612"/>
            <a:ext cx="8786875" cy="1571636"/>
          </a:xfrm>
          <a:prstGeom prst="wedgeRoundRectCallou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700" dirty="0" smtClean="0">
                <a:solidFill>
                  <a:schemeClr val="tx1"/>
                </a:solidFill>
                <a:latin typeface="Tahoma" pitchFamily="34" charset="0"/>
                <a:cs typeface="Tahoma" pitchFamily="34" charset="0"/>
              </a:rPr>
              <a:t>Целью муниципальной программы является повышение энергетической эффективности экономики и бюджетной сферы муниципального образования за счет рационального использования энергетических ресурсов при их производстве, передаче и потреблении и обеспечения условий повышения энергетической эффективности, улучшение условий и качества жизни населения муниципального образования</a:t>
            </a:r>
            <a:endParaRPr lang="ru-RU" sz="1700" dirty="0">
              <a:solidFill>
                <a:schemeClr val="tx1"/>
              </a:solidFill>
              <a:latin typeface="Tahoma" pitchFamily="34" charset="0"/>
              <a:cs typeface="Tahoma" pitchFamily="34" charset="0"/>
            </a:endParaRPr>
          </a:p>
        </p:txBody>
      </p:sp>
      <p:sp>
        <p:nvSpPr>
          <p:cNvPr id="8"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28</a:t>
            </a:r>
            <a:endParaRPr lang="en-US" dirty="0"/>
          </a:p>
        </p:txBody>
      </p:sp>
      <p:sp>
        <p:nvSpPr>
          <p:cNvPr id="2" name="Дата 1"/>
          <p:cNvSpPr>
            <a:spLocks noGrp="1"/>
          </p:cNvSpPr>
          <p:nvPr>
            <p:ph type="dt" sz="half" idx="10"/>
          </p:nvPr>
        </p:nvSpPr>
        <p:spPr/>
        <p:txBody>
          <a:bodyPr/>
          <a:lstStyle/>
          <a:p>
            <a:pPr algn="r"/>
            <a:fld id="{EB609BA7-4C9B-4A5F-83A0-316291364356}" type="datetime1">
              <a:rPr lang="ru-RU" smtClean="0"/>
              <a:pPr algn="r"/>
              <a:t>07.02.2019</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gerb"/>
          <p:cNvPicPr>
            <a:picLocks noChangeAspect="1" noChangeArrowheads="1"/>
          </p:cNvPicPr>
          <p:nvPr/>
        </p:nvPicPr>
        <p:blipFill>
          <a:blip r:embed="rId3"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solidFill>
            <a:schemeClr val="bg1">
              <a:alpha val="0"/>
            </a:schemeClr>
          </a:solid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7" name="Rectangle 3"/>
          <p:cNvSpPr>
            <a:spLocks noGrp="1" noChangeArrowheads="1"/>
          </p:cNvSpPr>
          <p:nvPr>
            <p:ph type="title"/>
          </p:nvPr>
        </p:nvSpPr>
        <p:spPr>
          <a:xfrm>
            <a:off x="857224" y="1066800"/>
            <a:ext cx="8091488" cy="147622"/>
          </a:xfrm>
        </p:spPr>
        <p:txBody>
          <a:bodyPr anchorCtr="1">
            <a:normAutofit fontScale="90000"/>
          </a:bodyPr>
          <a:lstStyle/>
          <a:p>
            <a:pPr algn="ctr"/>
            <a:r>
              <a:rPr lang="ru-RU" sz="2800" b="1" i="1" dirty="0" smtClean="0">
                <a:solidFill>
                  <a:srgbClr val="FFFF00"/>
                </a:solidFill>
              </a:rPr>
              <a:t/>
            </a:r>
            <a:br>
              <a:rPr lang="ru-RU" sz="2800" b="1" i="1" dirty="0" smtClean="0">
                <a:solidFill>
                  <a:srgbClr val="FFFF00"/>
                </a:solidFill>
              </a:rPr>
            </a:br>
            <a:r>
              <a:rPr lang="ru-RU" sz="2800" b="1" i="1" dirty="0" smtClean="0">
                <a:solidFill>
                  <a:srgbClr val="FFFF00"/>
                </a:solidFill>
              </a:rPr>
              <a:t/>
            </a:r>
            <a:br>
              <a:rPr lang="ru-RU" sz="2800" b="1" i="1" dirty="0" smtClean="0">
                <a:solidFill>
                  <a:srgbClr val="FFFF00"/>
                </a:solidFill>
              </a:rPr>
            </a:br>
            <a:r>
              <a:rPr lang="ru-RU" sz="2800" b="1" i="1" dirty="0" smtClean="0">
                <a:solidFill>
                  <a:srgbClr val="FFFF00"/>
                </a:solidFill>
              </a:rPr>
              <a:t/>
            </a:r>
            <a:br>
              <a:rPr lang="ru-RU" sz="2800" b="1" i="1" dirty="0" smtClean="0">
                <a:solidFill>
                  <a:srgbClr val="FFFF00"/>
                </a:solidFill>
              </a:rPr>
            </a:br>
            <a:r>
              <a:rPr lang="ru-RU" sz="2700" dirty="0" smtClean="0">
                <a:solidFill>
                  <a:schemeClr val="tx1"/>
                </a:solidFill>
                <a:latin typeface="Tahoma" pitchFamily="34" charset="0"/>
                <a:cs typeface="Tahoma" pitchFamily="34" charset="0"/>
              </a:rPr>
              <a:t>Муниципальная программа </a:t>
            </a:r>
            <a:br>
              <a:rPr lang="ru-RU" sz="2700" dirty="0" smtClean="0">
                <a:solidFill>
                  <a:schemeClr val="tx1"/>
                </a:solidFill>
                <a:latin typeface="Tahoma" pitchFamily="34" charset="0"/>
                <a:cs typeface="Tahoma" pitchFamily="34" charset="0"/>
              </a:rPr>
            </a:br>
            <a:r>
              <a:rPr lang="ru-RU" sz="2700" dirty="0" smtClean="0">
                <a:solidFill>
                  <a:schemeClr val="tx1"/>
                </a:solidFill>
                <a:latin typeface="Tahoma" pitchFamily="34" charset="0"/>
                <a:cs typeface="Tahoma" pitchFamily="34" charset="0"/>
              </a:rPr>
              <a:t>«Муниципальное управление» (09)</a:t>
            </a:r>
            <a:r>
              <a:rPr lang="ru-RU" sz="3600" b="1" i="1" dirty="0" smtClean="0">
                <a:solidFill>
                  <a:schemeClr val="tx2">
                    <a:lumMod val="75000"/>
                  </a:schemeClr>
                </a:solidFill>
                <a:latin typeface="Arial" charset="0"/>
              </a:rPr>
              <a:t/>
            </a:r>
            <a:br>
              <a:rPr lang="ru-RU" sz="3600" b="1" i="1" dirty="0" smtClean="0">
                <a:solidFill>
                  <a:schemeClr val="tx2">
                    <a:lumMod val="75000"/>
                  </a:schemeClr>
                </a:solidFill>
                <a:latin typeface="Arial" charset="0"/>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endParaRPr lang="ru-RU" sz="4000" b="1" dirty="0" smtClean="0">
              <a:solidFill>
                <a:schemeClr val="tx2">
                  <a:lumMod val="75000"/>
                </a:schemeClr>
              </a:solidFill>
            </a:endParaRPr>
          </a:p>
        </p:txBody>
      </p:sp>
      <p:sp>
        <p:nvSpPr>
          <p:cNvPr id="8" name="Text Box 4"/>
          <p:cNvSpPr txBox="1">
            <a:spLocks noChangeArrowheads="1"/>
          </p:cNvSpPr>
          <p:nvPr/>
        </p:nvSpPr>
        <p:spPr bwMode="auto">
          <a:xfrm>
            <a:off x="990601" y="2667001"/>
            <a:ext cx="7843868" cy="402291"/>
          </a:xfrm>
          <a:prstGeom prst="rect">
            <a:avLst/>
          </a:prstGeom>
          <a:noFill/>
          <a:ln w="38100">
            <a:noFill/>
            <a:miter lim="800000"/>
            <a:headEnd/>
            <a:tailEnd/>
          </a:ln>
        </p:spPr>
        <p:txBody>
          <a:bodyPr wrap="square" lIns="90000" tIns="46800" rIns="90000" bIns="46800">
            <a:spAutoFit/>
          </a:bodyPr>
          <a:lstStyle/>
          <a:p>
            <a:pPr algn="ctr"/>
            <a:r>
              <a:rPr lang="ru-RU" sz="2000" dirty="0">
                <a:latin typeface="Tahoma" pitchFamily="34" charset="0"/>
                <a:cs typeface="Tahoma" pitchFamily="34" charset="0"/>
              </a:rPr>
              <a:t>Всего – </a:t>
            </a:r>
            <a:r>
              <a:rPr lang="ru-RU" sz="2000" dirty="0" smtClean="0">
                <a:latin typeface="Tahoma" pitchFamily="34" charset="0"/>
                <a:cs typeface="Tahoma" pitchFamily="34" charset="0"/>
              </a:rPr>
              <a:t>69 021,6 тыс. рублей, в том числе:</a:t>
            </a:r>
            <a:endParaRPr lang="ru-RU" sz="2000" dirty="0">
              <a:latin typeface="Tahoma" pitchFamily="34" charset="0"/>
              <a:cs typeface="Tahoma" pitchFamily="34" charset="0"/>
            </a:endParaRPr>
          </a:p>
        </p:txBody>
      </p:sp>
      <p:sp>
        <p:nvSpPr>
          <p:cNvPr id="11" name="Скругленная прямоугольная выноска 10"/>
          <p:cNvSpPr/>
          <p:nvPr/>
        </p:nvSpPr>
        <p:spPr>
          <a:xfrm>
            <a:off x="214281" y="1571613"/>
            <a:ext cx="8786875" cy="942988"/>
          </a:xfrm>
          <a:prstGeom prst="wedgeRoundRectCallou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ahoma" pitchFamily="34" charset="0"/>
                <a:cs typeface="Tahoma" pitchFamily="34" charset="0"/>
              </a:rPr>
              <a:t>Целью программы является совершенствование системы муниципального управления, реализация полномочий органов местного самоуправления по развитию муниципального образования</a:t>
            </a:r>
            <a:endParaRPr lang="ru-RU" sz="2000" dirty="0">
              <a:solidFill>
                <a:schemeClr val="tx1"/>
              </a:solidFill>
              <a:latin typeface="Tahoma" pitchFamily="34" charset="0"/>
              <a:cs typeface="Tahoma" pitchFamily="34" charset="0"/>
            </a:endParaRPr>
          </a:p>
        </p:txBody>
      </p:sp>
      <p:sp>
        <p:nvSpPr>
          <p:cNvPr id="9" name="Text Box 4"/>
          <p:cNvSpPr txBox="1">
            <a:spLocks noChangeArrowheads="1"/>
          </p:cNvSpPr>
          <p:nvPr/>
        </p:nvSpPr>
        <p:spPr bwMode="auto">
          <a:xfrm>
            <a:off x="357157" y="3352801"/>
            <a:ext cx="8572560" cy="2033506"/>
          </a:xfrm>
          <a:prstGeom prst="rect">
            <a:avLst/>
          </a:prstGeom>
          <a:noFill/>
          <a:ln w="38100">
            <a:noFill/>
            <a:miter lim="800000"/>
            <a:headEnd/>
            <a:tailEnd/>
          </a:ln>
        </p:spPr>
        <p:txBody>
          <a:bodyPr wrap="square" lIns="90000" tIns="46800" rIns="90000" bIns="46800">
            <a:spAutoFit/>
          </a:bodyPr>
          <a:lstStyle/>
          <a:p>
            <a:pPr>
              <a:buFont typeface="Wingdings" pitchFamily="2" charset="2"/>
              <a:buChar char="Ø"/>
            </a:pPr>
            <a:r>
              <a:rPr lang="ru-RU" dirty="0" smtClean="0">
                <a:latin typeface="Tahoma" pitchFamily="34" charset="0"/>
                <a:cs typeface="Tahoma" pitchFamily="34" charset="0"/>
              </a:rPr>
              <a:t> организация муниципального управления                                    - 59 270,5</a:t>
            </a:r>
          </a:p>
          <a:p>
            <a:pPr>
              <a:buFont typeface="Wingdings" pitchFamily="2" charset="2"/>
              <a:buChar char="Ø"/>
            </a:pPr>
            <a:endParaRPr lang="ru-RU" dirty="0" smtClean="0">
              <a:latin typeface="Tahoma" pitchFamily="34" charset="0"/>
              <a:cs typeface="Tahoma" pitchFamily="34" charset="0"/>
            </a:endParaRPr>
          </a:p>
          <a:p>
            <a:pPr>
              <a:buFont typeface="Wingdings" pitchFamily="2" charset="2"/>
              <a:buChar char="Ø"/>
            </a:pPr>
            <a:r>
              <a:rPr lang="ru-RU" dirty="0" smtClean="0">
                <a:latin typeface="Tahoma" pitchFamily="34" charset="0"/>
                <a:cs typeface="Tahoma" pitchFamily="34" charset="0"/>
              </a:rPr>
              <a:t> архивное дело                                                                              - 3 730,9</a:t>
            </a:r>
          </a:p>
          <a:p>
            <a:pPr>
              <a:buFont typeface="Wingdings" pitchFamily="2" charset="2"/>
              <a:buChar char="Ø"/>
            </a:pPr>
            <a:endParaRPr lang="ru-RU" dirty="0" smtClean="0">
              <a:latin typeface="Tahoma" pitchFamily="34" charset="0"/>
              <a:cs typeface="Tahoma" pitchFamily="34" charset="0"/>
            </a:endParaRPr>
          </a:p>
          <a:p>
            <a:pPr>
              <a:buFont typeface="Wingdings" pitchFamily="2" charset="2"/>
              <a:buChar char="Ø"/>
            </a:pPr>
            <a:r>
              <a:rPr lang="ru-RU" dirty="0" smtClean="0">
                <a:latin typeface="Tahoma" pitchFamily="34" charset="0"/>
                <a:cs typeface="Tahoma" pitchFamily="34" charset="0"/>
              </a:rPr>
              <a:t> создание условий для государственной регистрации</a:t>
            </a:r>
          </a:p>
          <a:p>
            <a:r>
              <a:rPr lang="ru-RU" dirty="0" smtClean="0">
                <a:latin typeface="Tahoma" pitchFamily="34" charset="0"/>
                <a:cs typeface="Tahoma" pitchFamily="34" charset="0"/>
              </a:rPr>
              <a:t> актов гражданского состояния                                                         - 6 020,2</a:t>
            </a:r>
          </a:p>
          <a:p>
            <a:r>
              <a:rPr lang="ru-RU" b="1" dirty="0" smtClean="0">
                <a:solidFill>
                  <a:schemeClr val="tx2">
                    <a:lumMod val="75000"/>
                  </a:schemeClr>
                </a:solidFill>
                <a:latin typeface="Arial" charset="0"/>
              </a:rPr>
              <a:t> </a:t>
            </a:r>
            <a:endParaRPr lang="ru-RU" b="1" dirty="0">
              <a:solidFill>
                <a:schemeClr val="tx2">
                  <a:lumMod val="75000"/>
                </a:schemeClr>
              </a:solidFill>
              <a:latin typeface="Arial" charset="0"/>
            </a:endParaRPr>
          </a:p>
        </p:txBody>
      </p:sp>
      <p:sp>
        <p:nvSpPr>
          <p:cNvPr id="12"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29</a:t>
            </a:r>
            <a:endParaRPr lang="en-US" dirty="0"/>
          </a:p>
        </p:txBody>
      </p:sp>
      <p:sp>
        <p:nvSpPr>
          <p:cNvPr id="2" name="Дата 1"/>
          <p:cNvSpPr>
            <a:spLocks noGrp="1"/>
          </p:cNvSpPr>
          <p:nvPr>
            <p:ph type="dt" sz="half" idx="10"/>
          </p:nvPr>
        </p:nvSpPr>
        <p:spPr/>
        <p:txBody>
          <a:bodyPr/>
          <a:lstStyle/>
          <a:p>
            <a:pPr algn="r"/>
            <a:fld id="{E0C7D5B4-9A66-4667-B529-005EC7E46857}" type="datetime1">
              <a:rPr lang="ru-RU" smtClean="0"/>
              <a:pPr algn="r"/>
              <a:t>07.02.2019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0"/>
            <a:ext cx="8153400" cy="1071546"/>
          </a:xfrm>
        </p:spPr>
        <p:txBody>
          <a:bodyPr/>
          <a:lstStyle/>
          <a:p>
            <a:pPr algn="ctr"/>
            <a:r>
              <a:rPr lang="ru-RU" dirty="0" smtClean="0"/>
              <a:t>Глоссарий</a:t>
            </a:r>
            <a:endParaRPr lang="ru-RU" dirty="0"/>
          </a:p>
        </p:txBody>
      </p:sp>
      <p:sp>
        <p:nvSpPr>
          <p:cNvPr id="4" name="Номер слайда 3"/>
          <p:cNvSpPr>
            <a:spLocks noGrp="1"/>
          </p:cNvSpPr>
          <p:nvPr>
            <p:ph type="sldNum" sz="quarter" idx="12"/>
          </p:nvPr>
        </p:nvSpPr>
        <p:spPr/>
        <p:txBody>
          <a:bodyPr>
            <a:normAutofit fontScale="85000" lnSpcReduction="20000"/>
          </a:bodyPr>
          <a:lstStyle/>
          <a:p>
            <a:fld id="{A483448D-3A78-4528-A469-B745A65DA480}" type="slidenum">
              <a:rPr lang="en-US" smtClean="0"/>
              <a:pPr/>
              <a:t>3</a:t>
            </a:fld>
            <a:endParaRPr lang="en-US"/>
          </a:p>
        </p:txBody>
      </p:sp>
      <p:sp>
        <p:nvSpPr>
          <p:cNvPr id="5" name="Содержимое 4"/>
          <p:cNvSpPr>
            <a:spLocks noGrp="1"/>
          </p:cNvSpPr>
          <p:nvPr>
            <p:ph sz="quarter" idx="1"/>
          </p:nvPr>
        </p:nvSpPr>
        <p:spPr>
          <a:xfrm>
            <a:off x="612648" y="1500174"/>
            <a:ext cx="8317070" cy="4857784"/>
          </a:xfrm>
        </p:spPr>
        <p:txBody>
          <a:bodyPr>
            <a:noAutofit/>
          </a:bodyPr>
          <a:lstStyle/>
          <a:p>
            <a:r>
              <a:rPr lang="ru-RU" sz="1500" b="1" dirty="0" smtClean="0">
                <a:latin typeface="Tahoma" pitchFamily="34" charset="0"/>
                <a:cs typeface="Tahoma" pitchFamily="34" charset="0"/>
              </a:rPr>
              <a:t>Расходы бюджета</a:t>
            </a:r>
            <a:r>
              <a:rPr lang="ru-RU" sz="1500" dirty="0" smtClean="0">
                <a:latin typeface="Tahoma" pitchFamily="34" charset="0"/>
                <a:cs typeface="Tahoma" pitchFamily="34" charset="0"/>
              </a:rPr>
              <a:t> — выплачиваемые из бюджета денежные средства.</a:t>
            </a:r>
            <a:endParaRPr lang="ru-RU" sz="1500" b="1" dirty="0" smtClean="0">
              <a:latin typeface="Tahoma" pitchFamily="34" charset="0"/>
              <a:cs typeface="Tahoma" pitchFamily="34" charset="0"/>
            </a:endParaRPr>
          </a:p>
          <a:p>
            <a:r>
              <a:rPr lang="ru-RU" sz="1500" b="1" dirty="0" smtClean="0">
                <a:latin typeface="Tahoma" pitchFamily="34" charset="0"/>
                <a:cs typeface="Tahoma" pitchFamily="34" charset="0"/>
              </a:rPr>
              <a:t>Дефицит бюджета</a:t>
            </a:r>
            <a:r>
              <a:rPr lang="ru-RU" sz="1500" dirty="0" smtClean="0">
                <a:latin typeface="Tahoma" pitchFamily="34" charset="0"/>
                <a:cs typeface="Tahoma" pitchFamily="34" charset="0"/>
              </a:rPr>
              <a:t> —</a:t>
            </a:r>
            <a:r>
              <a:rPr lang="ru-RU" sz="1500" b="1" dirty="0" smtClean="0">
                <a:latin typeface="Tahoma" pitchFamily="34" charset="0"/>
                <a:cs typeface="Tahoma" pitchFamily="34" charset="0"/>
              </a:rPr>
              <a:t> </a:t>
            </a:r>
            <a:r>
              <a:rPr lang="ru-RU" sz="1500" dirty="0" smtClean="0">
                <a:latin typeface="Tahoma" pitchFamily="34" charset="0"/>
                <a:cs typeface="Tahoma" pitchFamily="34" charset="0"/>
              </a:rPr>
              <a:t>превышение </a:t>
            </a:r>
            <a:r>
              <a:rPr lang="ru-RU" sz="1500" dirty="0" smtClean="0">
                <a:latin typeface="Tahoma" pitchFamily="34" charset="0"/>
                <a:cs typeface="Tahoma" pitchFamily="34" charset="0"/>
                <a:hlinkClick r:id="rId2" tooltip="Переход на расходы бюджета"/>
              </a:rPr>
              <a:t>расходов бюджета</a:t>
            </a:r>
            <a:r>
              <a:rPr lang="ru-RU" sz="1500" dirty="0" smtClean="0">
                <a:latin typeface="Tahoma" pitchFamily="34" charset="0"/>
                <a:cs typeface="Tahoma" pitchFamily="34" charset="0"/>
              </a:rPr>
              <a:t> над его доходами.</a:t>
            </a:r>
            <a:endParaRPr lang="ru-RU" sz="1500" b="1" dirty="0" smtClean="0">
              <a:latin typeface="Tahoma" pitchFamily="34" charset="0"/>
              <a:cs typeface="Tahoma" pitchFamily="34" charset="0"/>
            </a:endParaRPr>
          </a:p>
          <a:p>
            <a:r>
              <a:rPr lang="ru-RU" sz="1500" b="1" dirty="0" err="1" smtClean="0">
                <a:latin typeface="Tahoma" pitchFamily="34" charset="0"/>
                <a:cs typeface="Tahoma" pitchFamily="34" charset="0"/>
              </a:rPr>
              <a:t>Профицит</a:t>
            </a:r>
            <a:r>
              <a:rPr lang="ru-RU" sz="1500" b="1" dirty="0" smtClean="0">
                <a:latin typeface="Tahoma" pitchFamily="34" charset="0"/>
                <a:cs typeface="Tahoma" pitchFamily="34" charset="0"/>
              </a:rPr>
              <a:t> бюджета</a:t>
            </a:r>
            <a:r>
              <a:rPr lang="ru-RU" sz="1500" dirty="0" smtClean="0">
                <a:latin typeface="Tahoma" pitchFamily="34" charset="0"/>
                <a:cs typeface="Tahoma" pitchFamily="34" charset="0"/>
              </a:rPr>
              <a:t> — превышение доходов бюджета над его расходами.</a:t>
            </a:r>
            <a:endParaRPr lang="ru-RU" sz="1500" b="1" dirty="0" smtClean="0">
              <a:latin typeface="Tahoma" pitchFamily="34" charset="0"/>
              <a:cs typeface="Tahoma" pitchFamily="34" charset="0"/>
            </a:endParaRPr>
          </a:p>
          <a:p>
            <a:r>
              <a:rPr lang="ru-RU" sz="1500" b="1" dirty="0" smtClean="0">
                <a:latin typeface="Tahoma" pitchFamily="34" charset="0"/>
                <a:cs typeface="Tahoma" pitchFamily="34" charset="0"/>
              </a:rPr>
              <a:t>Дотации</a:t>
            </a:r>
            <a:r>
              <a:rPr lang="ru-RU" sz="1500" dirty="0" smtClean="0">
                <a:latin typeface="Tahoma" pitchFamily="34" charset="0"/>
                <a:cs typeface="Tahoma" pitchFamily="34" charset="0"/>
              </a:rPr>
              <a:t> (от </a:t>
            </a:r>
            <a:r>
              <a:rPr lang="ru-RU" sz="1500" u="sng" dirty="0" smtClean="0">
                <a:latin typeface="Tahoma" pitchFamily="34" charset="0"/>
                <a:cs typeface="Tahoma" pitchFamily="34" charset="0"/>
                <a:hlinkClick r:id="rId3" tooltip="Латинский язык"/>
              </a:rPr>
              <a:t>лат.</a:t>
            </a:r>
            <a:r>
              <a:rPr lang="ru-RU" sz="1500" dirty="0" smtClean="0">
                <a:latin typeface="Tahoma" pitchFamily="34" charset="0"/>
                <a:cs typeface="Tahoma" pitchFamily="34" charset="0"/>
              </a:rPr>
              <a:t> </a:t>
            </a:r>
            <a:r>
              <a:rPr lang="la-Latn" sz="1500" i="1" dirty="0" smtClean="0">
                <a:latin typeface="Tahoma" pitchFamily="34" charset="0"/>
                <a:cs typeface="Tahoma" pitchFamily="34" charset="0"/>
              </a:rPr>
              <a:t>dotatio</a:t>
            </a:r>
            <a:r>
              <a:rPr lang="ru-RU" sz="1500" dirty="0" smtClean="0">
                <a:latin typeface="Tahoma" pitchFamily="34" charset="0"/>
                <a:cs typeface="Tahoma" pitchFamily="34" charset="0"/>
              </a:rPr>
              <a:t> — дар, пожертвование) — межбюджетные </a:t>
            </a:r>
            <a:r>
              <a:rPr lang="ru-RU" sz="1500" u="sng" dirty="0" smtClean="0">
                <a:latin typeface="Tahoma" pitchFamily="34" charset="0"/>
                <a:cs typeface="Tahoma" pitchFamily="34" charset="0"/>
                <a:hlinkClick r:id="rId4" tooltip="Трансферт"/>
              </a:rPr>
              <a:t>трансферты</a:t>
            </a:r>
            <a:r>
              <a:rPr lang="ru-RU" sz="1500" dirty="0" smtClean="0">
                <a:latin typeface="Tahoma" pitchFamily="34" charset="0"/>
                <a:cs typeface="Tahoma" pitchFamily="34" charset="0"/>
              </a:rPr>
              <a:t>, предоставляемые на безвозмездной и безвозвратной основе без установления направлений и (или) условий их использования.  (Виды: </a:t>
            </a:r>
            <a:r>
              <a:rPr lang="ru-RU" sz="1500" b="1" dirty="0" smtClean="0">
                <a:latin typeface="Tahoma" pitchFamily="34" charset="0"/>
                <a:cs typeface="Tahoma" pitchFamily="34" charset="0"/>
              </a:rPr>
              <a:t>дотации на выравнивание бюджетной обеспеченности </a:t>
            </a:r>
            <a:r>
              <a:rPr lang="ru-RU" sz="1500" dirty="0" smtClean="0">
                <a:latin typeface="Tahoma" pitchFamily="34" charset="0"/>
                <a:cs typeface="Tahoma" pitchFamily="34" charset="0"/>
              </a:rPr>
              <a:t>(выравнивание финансовых возможностей территорий)</a:t>
            </a:r>
            <a:r>
              <a:rPr lang="ru-RU" sz="1500" b="1" dirty="0" smtClean="0">
                <a:latin typeface="Tahoma" pitchFamily="34" charset="0"/>
                <a:cs typeface="Tahoma" pitchFamily="34" charset="0"/>
              </a:rPr>
              <a:t>, дотации на сбалансированность </a:t>
            </a:r>
            <a:r>
              <a:rPr lang="ru-RU" sz="1500" dirty="0" smtClean="0">
                <a:latin typeface="Tahoma" pitchFamily="34" charset="0"/>
                <a:cs typeface="Tahoma" pitchFamily="34" charset="0"/>
              </a:rPr>
              <a:t>(на поддержку мер по обеспечению сбалансированности бюджетов). </a:t>
            </a:r>
          </a:p>
          <a:p>
            <a:r>
              <a:rPr lang="ru-RU" sz="1500" b="1" dirty="0" smtClean="0">
                <a:latin typeface="Tahoma" pitchFamily="34" charset="0"/>
                <a:cs typeface="Tahoma" pitchFamily="34" charset="0"/>
              </a:rPr>
              <a:t>Субсидии</a:t>
            </a:r>
            <a:r>
              <a:rPr lang="ru-RU" sz="1500" dirty="0" smtClean="0">
                <a:latin typeface="Tahoma" pitchFamily="34" charset="0"/>
                <a:cs typeface="Tahoma" pitchFamily="34" charset="0"/>
              </a:rPr>
              <a:t> (от </a:t>
            </a:r>
            <a:r>
              <a:rPr lang="ru-RU" sz="1500" u="sng" dirty="0" smtClean="0">
                <a:latin typeface="Tahoma" pitchFamily="34" charset="0"/>
                <a:cs typeface="Tahoma" pitchFamily="34" charset="0"/>
                <a:hlinkClick r:id="rId3" tooltip="Латинский язык"/>
              </a:rPr>
              <a:t>лат.</a:t>
            </a:r>
            <a:r>
              <a:rPr lang="ru-RU" sz="1500" dirty="0" smtClean="0">
                <a:latin typeface="Tahoma" pitchFamily="34" charset="0"/>
                <a:cs typeface="Tahoma" pitchFamily="34" charset="0"/>
              </a:rPr>
              <a:t> </a:t>
            </a:r>
            <a:r>
              <a:rPr lang="la-Latn" sz="1500" i="1" dirty="0" smtClean="0">
                <a:latin typeface="Tahoma" pitchFamily="34" charset="0"/>
                <a:cs typeface="Tahoma" pitchFamily="34" charset="0"/>
              </a:rPr>
              <a:t>subsidium</a:t>
            </a:r>
            <a:r>
              <a:rPr lang="ru-RU" sz="1500" dirty="0" smtClean="0">
                <a:latin typeface="Tahoma" pitchFamily="34" charset="0"/>
                <a:cs typeface="Tahoma" pitchFamily="34" charset="0"/>
              </a:rPr>
              <a:t> — помощь, поддержка) — межбюджетные </a:t>
            </a:r>
            <a:r>
              <a:rPr lang="ru-RU" sz="1500" u="sng" dirty="0" smtClean="0">
                <a:latin typeface="Tahoma" pitchFamily="34" charset="0"/>
                <a:cs typeface="Tahoma" pitchFamily="34" charset="0"/>
                <a:hlinkClick r:id="rId4" tooltip="Трансферт"/>
              </a:rPr>
              <a:t>трансферт</a:t>
            </a:r>
            <a:r>
              <a:rPr lang="ru-RU" sz="1500" dirty="0" smtClean="0">
                <a:latin typeface="Tahoma" pitchFamily="34" charset="0"/>
                <a:cs typeface="Tahoma" pitchFamily="34" charset="0"/>
              </a:rPr>
              <a:t>ы, предоставляемые в целях </a:t>
            </a:r>
            <a:r>
              <a:rPr lang="ru-RU" sz="1500" u="sng" dirty="0" err="1" smtClean="0">
                <a:latin typeface="Tahoma" pitchFamily="34" charset="0"/>
                <a:cs typeface="Tahoma" pitchFamily="34" charset="0"/>
              </a:rPr>
              <a:t>софинансирования</a:t>
            </a:r>
            <a:r>
              <a:rPr lang="ru-RU" sz="1500" dirty="0" smtClean="0">
                <a:latin typeface="Tahoma" pitchFamily="34" charset="0"/>
                <a:cs typeface="Tahoma" pitchFamily="34" charset="0"/>
              </a:rPr>
              <a:t> расходных обязательств того бюджета, которому они предоставляются.</a:t>
            </a:r>
          </a:p>
          <a:p>
            <a:r>
              <a:rPr lang="ru-RU" sz="1500" b="1" dirty="0" err="1" smtClean="0">
                <a:latin typeface="Tahoma" pitchFamily="34" charset="0"/>
                <a:cs typeface="Tahoma" pitchFamily="34" charset="0"/>
              </a:rPr>
              <a:t>Субве́нции</a:t>
            </a:r>
            <a:r>
              <a:rPr lang="ru-RU" sz="1500" dirty="0" smtClean="0">
                <a:latin typeface="Tahoma" pitchFamily="34" charset="0"/>
                <a:cs typeface="Tahoma" pitchFamily="34" charset="0"/>
              </a:rPr>
              <a:t> (от </a:t>
            </a:r>
            <a:r>
              <a:rPr lang="ru-RU" sz="1500" u="sng" dirty="0" smtClean="0">
                <a:latin typeface="Tahoma" pitchFamily="34" charset="0"/>
                <a:cs typeface="Tahoma" pitchFamily="34" charset="0"/>
                <a:hlinkClick r:id="rId5" tooltip="Латынь"/>
              </a:rPr>
              <a:t>лат.</a:t>
            </a:r>
            <a:r>
              <a:rPr lang="ru-RU" sz="1500" dirty="0" smtClean="0">
                <a:latin typeface="Tahoma" pitchFamily="34" charset="0"/>
                <a:cs typeface="Tahoma" pitchFamily="34" charset="0"/>
              </a:rPr>
              <a:t> </a:t>
            </a:r>
            <a:r>
              <a:rPr lang="ru-RU" sz="1500" i="1" dirty="0" err="1" smtClean="0">
                <a:latin typeface="Tahoma" pitchFamily="34" charset="0"/>
                <a:cs typeface="Tahoma" pitchFamily="34" charset="0"/>
              </a:rPr>
              <a:t>subvenire</a:t>
            </a:r>
            <a:r>
              <a:rPr lang="ru-RU" sz="1500" dirty="0" smtClean="0">
                <a:latin typeface="Tahoma" pitchFamily="34" charset="0"/>
                <a:cs typeface="Tahoma" pitchFamily="34" charset="0"/>
              </a:rPr>
              <a:t> — «приходить на помощь») — межбюджетные </a:t>
            </a:r>
            <a:r>
              <a:rPr lang="ru-RU" sz="1500" dirty="0" smtClean="0">
                <a:latin typeface="Tahoma" pitchFamily="34" charset="0"/>
                <a:cs typeface="Tahoma" pitchFamily="34" charset="0"/>
                <a:hlinkClick r:id="rId4" tooltip="Трансферт"/>
              </a:rPr>
              <a:t>трансферт</a:t>
            </a:r>
            <a:r>
              <a:rPr lang="ru-RU" sz="1500" dirty="0" smtClean="0">
                <a:latin typeface="Tahoma" pitchFamily="34" charset="0"/>
                <a:cs typeface="Tahoma" pitchFamily="34" charset="0"/>
              </a:rPr>
              <a:t>ы, предоставляемые в целях финансирования расходных обязательств того бюджета, которому они предоставляются, возникающих при передаче полномочий с того бюджета, из которого они предоставляются.</a:t>
            </a:r>
          </a:p>
          <a:p>
            <a:r>
              <a:rPr lang="ru-RU" sz="1500" b="1" dirty="0" smtClean="0">
                <a:latin typeface="Tahoma" pitchFamily="34" charset="0"/>
                <a:cs typeface="Tahoma" pitchFamily="34" charset="0"/>
              </a:rPr>
              <a:t>Уровень расчетной бюджетной обеспеченности муниципального образования </a:t>
            </a:r>
            <a:r>
              <a:rPr lang="ru-RU" sz="1500" dirty="0" smtClean="0">
                <a:latin typeface="Tahoma" pitchFamily="34" charset="0"/>
                <a:cs typeface="Tahoma" pitchFamily="34" charset="0"/>
              </a:rPr>
              <a:t>–  индекс, который показывает, насколько соотношение </a:t>
            </a:r>
            <a:r>
              <a:rPr lang="ru-RU" sz="1500" dirty="0" err="1" smtClean="0">
                <a:latin typeface="Tahoma" pitchFamily="34" charset="0"/>
                <a:cs typeface="Tahoma" pitchFamily="34" charset="0"/>
              </a:rPr>
              <a:t>подушевых</a:t>
            </a:r>
            <a:r>
              <a:rPr lang="ru-RU" sz="1500" dirty="0" smtClean="0">
                <a:latin typeface="Tahoma" pitchFamily="34" charset="0"/>
                <a:cs typeface="Tahoma" pitchFamily="34" charset="0"/>
              </a:rPr>
              <a:t> доходных возможностей и расходных потребностей муниципального образования выше или ниже среднего уровня по муниципальным образованиям.</a:t>
            </a:r>
          </a:p>
          <a:p>
            <a:pPr>
              <a:buNone/>
            </a:pPr>
            <a:endParaRPr lang="ru-RU" sz="1100" dirty="0" smtClean="0"/>
          </a:p>
          <a:p>
            <a:endParaRPr lang="ru-RU" sz="1100" dirty="0"/>
          </a:p>
        </p:txBody>
      </p:sp>
      <p:pic>
        <p:nvPicPr>
          <p:cNvPr id="6" name="Picture 3" descr="gerb"/>
          <p:cNvPicPr>
            <a:picLocks noChangeAspect="1" noChangeArrowheads="1"/>
          </p:cNvPicPr>
          <p:nvPr/>
        </p:nvPicPr>
        <p:blipFill>
          <a:blip r:embed="rId6" cstate="print"/>
          <a:srcRect/>
          <a:stretch>
            <a:fillRect/>
          </a:stretch>
        </p:blipFill>
        <p:spPr bwMode="auto">
          <a:xfrm>
            <a:off x="76200" y="76201"/>
            <a:ext cx="609600" cy="1099297"/>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gerb"/>
          <p:cNvPicPr>
            <a:picLocks noChangeAspect="1" noChangeArrowheads="1"/>
          </p:cNvPicPr>
          <p:nvPr/>
        </p:nvPicPr>
        <p:blipFill>
          <a:blip r:embed="rId3"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solidFill>
            <a:schemeClr val="bg1">
              <a:alpha val="0"/>
            </a:schemeClr>
          </a:solid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7" name="Rectangle 3"/>
          <p:cNvSpPr>
            <a:spLocks noGrp="1" noChangeArrowheads="1"/>
          </p:cNvSpPr>
          <p:nvPr>
            <p:ph type="title"/>
          </p:nvPr>
        </p:nvSpPr>
        <p:spPr>
          <a:xfrm>
            <a:off x="857224" y="1142985"/>
            <a:ext cx="8091488" cy="71438"/>
          </a:xfrm>
        </p:spPr>
        <p:txBody>
          <a:bodyPr anchorCtr="1">
            <a:normAutofit fontScale="90000"/>
          </a:bodyPr>
          <a:lstStyle/>
          <a:p>
            <a:pPr algn="ctr"/>
            <a:r>
              <a:rPr lang="ru-RU" sz="2800" b="1" i="1" dirty="0" smtClean="0">
                <a:solidFill>
                  <a:srgbClr val="FFFF00"/>
                </a:solidFill>
              </a:rPr>
              <a:t/>
            </a:r>
            <a:br>
              <a:rPr lang="ru-RU" sz="2800" b="1" i="1" dirty="0" smtClean="0">
                <a:solidFill>
                  <a:srgbClr val="FFFF00"/>
                </a:solidFill>
              </a:rPr>
            </a:br>
            <a:r>
              <a:rPr lang="ru-RU" sz="2800" b="1" i="1" dirty="0" smtClean="0">
                <a:solidFill>
                  <a:srgbClr val="FFFF00"/>
                </a:solidFill>
              </a:rPr>
              <a:t/>
            </a:r>
            <a:br>
              <a:rPr lang="ru-RU" sz="2800" b="1" i="1" dirty="0" smtClean="0">
                <a:solidFill>
                  <a:srgbClr val="FFFF00"/>
                </a:solidFill>
              </a:rPr>
            </a:br>
            <a:r>
              <a:rPr lang="ru-RU" sz="2700" dirty="0" smtClean="0">
                <a:solidFill>
                  <a:schemeClr val="tx1"/>
                </a:solidFill>
                <a:latin typeface="Tahoma" pitchFamily="34" charset="0"/>
                <a:cs typeface="Tahoma" pitchFamily="34" charset="0"/>
              </a:rPr>
              <a:t>Муниципальная программа </a:t>
            </a:r>
            <a:br>
              <a:rPr lang="ru-RU" sz="2700" dirty="0" smtClean="0">
                <a:solidFill>
                  <a:schemeClr val="tx1"/>
                </a:solidFill>
                <a:latin typeface="Tahoma" pitchFamily="34" charset="0"/>
                <a:cs typeface="Tahoma" pitchFamily="34" charset="0"/>
              </a:rPr>
            </a:br>
            <a:r>
              <a:rPr lang="ru-RU" sz="2700" dirty="0" smtClean="0">
                <a:solidFill>
                  <a:schemeClr val="tx1"/>
                </a:solidFill>
                <a:latin typeface="Tahoma" pitchFamily="34" charset="0"/>
                <a:cs typeface="Tahoma" pitchFamily="34" charset="0"/>
              </a:rPr>
              <a:t>«Реализация молодежной политики» (10)</a:t>
            </a:r>
            <a:r>
              <a:rPr lang="ru-RU" sz="2700" i="1" dirty="0" smtClean="0">
                <a:solidFill>
                  <a:schemeClr val="tx1"/>
                </a:solidFill>
                <a:latin typeface="Tahoma" pitchFamily="34" charset="0"/>
                <a:cs typeface="Tahoma" pitchFamily="34" charset="0"/>
              </a:rPr>
              <a:t/>
            </a:r>
            <a:br>
              <a:rPr lang="ru-RU" sz="2700" i="1" dirty="0" smtClean="0">
                <a:solidFill>
                  <a:schemeClr val="tx1"/>
                </a:solidFill>
                <a:latin typeface="Tahoma" pitchFamily="34" charset="0"/>
                <a:cs typeface="Tahoma" pitchFamily="34" charset="0"/>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endParaRPr lang="ru-RU" sz="4000" b="1" dirty="0" smtClean="0">
              <a:solidFill>
                <a:schemeClr val="tx2">
                  <a:lumMod val="75000"/>
                </a:schemeClr>
              </a:solidFill>
            </a:endParaRPr>
          </a:p>
        </p:txBody>
      </p:sp>
      <p:sp>
        <p:nvSpPr>
          <p:cNvPr id="8" name="Text Box 4"/>
          <p:cNvSpPr txBox="1">
            <a:spLocks noChangeArrowheads="1"/>
          </p:cNvSpPr>
          <p:nvPr/>
        </p:nvSpPr>
        <p:spPr bwMode="auto">
          <a:xfrm>
            <a:off x="1085850" y="2643183"/>
            <a:ext cx="7843868" cy="402291"/>
          </a:xfrm>
          <a:prstGeom prst="rect">
            <a:avLst/>
          </a:prstGeom>
          <a:noFill/>
          <a:ln w="38100">
            <a:noFill/>
            <a:miter lim="800000"/>
            <a:headEnd/>
            <a:tailEnd/>
          </a:ln>
        </p:spPr>
        <p:txBody>
          <a:bodyPr wrap="square" lIns="90000" tIns="46800" rIns="90000" bIns="46800">
            <a:spAutoFit/>
          </a:bodyPr>
          <a:lstStyle/>
          <a:p>
            <a:r>
              <a:rPr lang="ru-RU" sz="2000" dirty="0" smtClean="0">
                <a:latin typeface="Tahoma" pitchFamily="34" charset="0"/>
                <a:cs typeface="Tahoma" pitchFamily="34" charset="0"/>
              </a:rPr>
              <a:t>                    Всего </a:t>
            </a:r>
            <a:r>
              <a:rPr lang="ru-RU" sz="2000" dirty="0">
                <a:latin typeface="Tahoma" pitchFamily="34" charset="0"/>
                <a:cs typeface="Tahoma" pitchFamily="34" charset="0"/>
              </a:rPr>
              <a:t>– </a:t>
            </a:r>
            <a:r>
              <a:rPr lang="ru-RU" sz="2000" dirty="0" smtClean="0">
                <a:latin typeface="Tahoma" pitchFamily="34" charset="0"/>
                <a:cs typeface="Tahoma" pitchFamily="34" charset="0"/>
              </a:rPr>
              <a:t>4 384,3 тыс. </a:t>
            </a:r>
            <a:r>
              <a:rPr lang="ru-RU" sz="2000" dirty="0">
                <a:latin typeface="Tahoma" pitchFamily="34" charset="0"/>
                <a:cs typeface="Tahoma" pitchFamily="34" charset="0"/>
              </a:rPr>
              <a:t>рублей</a:t>
            </a:r>
          </a:p>
        </p:txBody>
      </p:sp>
      <p:sp>
        <p:nvSpPr>
          <p:cNvPr id="11" name="Скругленная прямоугольная выноска 10"/>
          <p:cNvSpPr/>
          <p:nvPr/>
        </p:nvSpPr>
        <p:spPr>
          <a:xfrm>
            <a:off x="214281" y="1571612"/>
            <a:ext cx="8786875" cy="857256"/>
          </a:xfrm>
          <a:prstGeom prst="wedgeRoundRectCallou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ahoma" pitchFamily="34" charset="0"/>
                <a:cs typeface="Tahoma" pitchFamily="34" charset="0"/>
              </a:rPr>
              <a:t>Целью программы является создание условий и гарантий, направленных на развитие и поддержку молодежи, ее самореализацию в интересах общества </a:t>
            </a:r>
            <a:endParaRPr lang="ru-RU" dirty="0">
              <a:solidFill>
                <a:schemeClr val="tx1"/>
              </a:solidFill>
              <a:latin typeface="Tahoma" pitchFamily="34" charset="0"/>
              <a:cs typeface="Tahoma" pitchFamily="34" charset="0"/>
            </a:endParaRPr>
          </a:p>
        </p:txBody>
      </p:sp>
      <p:sp>
        <p:nvSpPr>
          <p:cNvPr id="12" name="Text Box 4"/>
          <p:cNvSpPr txBox="1">
            <a:spLocks noChangeArrowheads="1"/>
          </p:cNvSpPr>
          <p:nvPr/>
        </p:nvSpPr>
        <p:spPr bwMode="auto">
          <a:xfrm>
            <a:off x="357157" y="3357563"/>
            <a:ext cx="8572560" cy="2310505"/>
          </a:xfrm>
          <a:prstGeom prst="rect">
            <a:avLst/>
          </a:prstGeom>
          <a:noFill/>
          <a:ln w="38100">
            <a:noFill/>
            <a:miter lim="800000"/>
            <a:headEnd/>
            <a:tailEnd/>
          </a:ln>
        </p:spPr>
        <p:txBody>
          <a:bodyPr wrap="square" lIns="90000" tIns="46800" rIns="90000" bIns="46800">
            <a:spAutoFit/>
          </a:bodyPr>
          <a:lstStyle/>
          <a:p>
            <a:pPr>
              <a:buFont typeface="Wingdings" pitchFamily="2" charset="2"/>
              <a:buChar char="Ø"/>
            </a:pPr>
            <a:r>
              <a:rPr lang="ru-RU" dirty="0" smtClean="0">
                <a:latin typeface="Tahoma" pitchFamily="34" charset="0"/>
                <a:cs typeface="Tahoma" pitchFamily="34" charset="0"/>
              </a:rPr>
              <a:t> организация и проведение культурно – </a:t>
            </a:r>
            <a:r>
              <a:rPr lang="ru-RU" dirty="0" err="1" smtClean="0">
                <a:latin typeface="Tahoma" pitchFamily="34" charset="0"/>
                <a:cs typeface="Tahoma" pitchFamily="34" charset="0"/>
              </a:rPr>
              <a:t>досуговых</a:t>
            </a:r>
            <a:r>
              <a:rPr lang="ru-RU" dirty="0" smtClean="0">
                <a:latin typeface="Tahoma" pitchFamily="34" charset="0"/>
                <a:cs typeface="Tahoma" pitchFamily="34" charset="0"/>
              </a:rPr>
              <a:t>, </a:t>
            </a:r>
          </a:p>
          <a:p>
            <a:r>
              <a:rPr lang="ru-RU" dirty="0" smtClean="0">
                <a:latin typeface="Tahoma" pitchFamily="34" charset="0"/>
                <a:cs typeface="Tahoma" pitchFamily="34" charset="0"/>
              </a:rPr>
              <a:t>культурно – зрелищных мероприятий, работа с молодежными </a:t>
            </a:r>
          </a:p>
          <a:p>
            <a:r>
              <a:rPr lang="ru-RU" dirty="0" smtClean="0">
                <a:latin typeface="Tahoma" pitchFamily="34" charset="0"/>
                <a:cs typeface="Tahoma" pitchFamily="34" charset="0"/>
              </a:rPr>
              <a:t>общественными организациями                                                         - 3 876,0</a:t>
            </a:r>
          </a:p>
          <a:p>
            <a:endParaRPr lang="ru-RU" dirty="0" smtClean="0">
              <a:latin typeface="Tahoma" pitchFamily="34" charset="0"/>
              <a:cs typeface="Tahoma" pitchFamily="34" charset="0"/>
            </a:endParaRPr>
          </a:p>
          <a:p>
            <a:pPr>
              <a:buFont typeface="Wingdings" pitchFamily="2" charset="2"/>
              <a:buChar char="Ø"/>
            </a:pPr>
            <a:r>
              <a:rPr lang="ru-RU" dirty="0" smtClean="0">
                <a:latin typeface="Tahoma" pitchFamily="34" charset="0"/>
                <a:cs typeface="Tahoma" pitchFamily="34" charset="0"/>
              </a:rPr>
              <a:t> проведение молодежных мероприятий                                             - 130,0</a:t>
            </a:r>
          </a:p>
          <a:p>
            <a:pPr>
              <a:buFont typeface="Wingdings" pitchFamily="2" charset="2"/>
              <a:buChar char="Ø"/>
            </a:pPr>
            <a:endParaRPr lang="ru-RU" dirty="0" smtClean="0">
              <a:latin typeface="Tahoma" pitchFamily="34" charset="0"/>
              <a:cs typeface="Tahoma" pitchFamily="34" charset="0"/>
            </a:endParaRPr>
          </a:p>
          <a:p>
            <a:pPr>
              <a:buFont typeface="Wingdings" pitchFamily="2" charset="2"/>
              <a:buChar char="Ø"/>
            </a:pPr>
            <a:r>
              <a:rPr lang="ru-RU" dirty="0" smtClean="0">
                <a:latin typeface="Tahoma" pitchFamily="34" charset="0"/>
                <a:cs typeface="Tahoma" pitchFamily="34" charset="0"/>
              </a:rPr>
              <a:t> уплата земельного налога                                                                - 378,3</a:t>
            </a:r>
          </a:p>
          <a:p>
            <a:r>
              <a:rPr lang="ru-RU" b="1" dirty="0" smtClean="0">
                <a:solidFill>
                  <a:schemeClr val="tx2">
                    <a:lumMod val="75000"/>
                  </a:schemeClr>
                </a:solidFill>
                <a:latin typeface="Arial" charset="0"/>
              </a:rPr>
              <a:t> </a:t>
            </a:r>
            <a:endParaRPr lang="ru-RU" b="1" dirty="0">
              <a:solidFill>
                <a:schemeClr val="tx2">
                  <a:lumMod val="75000"/>
                </a:schemeClr>
              </a:solidFill>
              <a:latin typeface="Arial" charset="0"/>
            </a:endParaRPr>
          </a:p>
        </p:txBody>
      </p:sp>
      <p:sp>
        <p:nvSpPr>
          <p:cNvPr id="9"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30</a:t>
            </a:r>
            <a:endParaRPr lang="en-US" dirty="0"/>
          </a:p>
        </p:txBody>
      </p:sp>
      <p:sp>
        <p:nvSpPr>
          <p:cNvPr id="2" name="Дата 1"/>
          <p:cNvSpPr>
            <a:spLocks noGrp="1"/>
          </p:cNvSpPr>
          <p:nvPr>
            <p:ph type="dt" sz="half" idx="10"/>
          </p:nvPr>
        </p:nvSpPr>
        <p:spPr/>
        <p:txBody>
          <a:bodyPr/>
          <a:lstStyle/>
          <a:p>
            <a:pPr algn="r"/>
            <a:fld id="{10A3604A-A8E1-40DB-BC88-45AEC58B9083}" type="datetime1">
              <a:rPr lang="ru-RU" smtClean="0"/>
              <a:pPr algn="r"/>
              <a:t>07.02.2019</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gerb"/>
          <p:cNvPicPr>
            <a:picLocks noChangeAspect="1" noChangeArrowheads="1"/>
          </p:cNvPicPr>
          <p:nvPr/>
        </p:nvPicPr>
        <p:blipFill>
          <a:blip r:embed="rId3"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no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7" name="Rectangle 3"/>
          <p:cNvSpPr>
            <a:spLocks noGrp="1" noChangeArrowheads="1"/>
          </p:cNvSpPr>
          <p:nvPr>
            <p:ph type="title"/>
          </p:nvPr>
        </p:nvSpPr>
        <p:spPr>
          <a:xfrm>
            <a:off x="857224" y="1142985"/>
            <a:ext cx="8091488" cy="357190"/>
          </a:xfrm>
        </p:spPr>
        <p:txBody>
          <a:bodyPr anchorCtr="1">
            <a:normAutofit fontScale="90000"/>
          </a:bodyPr>
          <a:lstStyle/>
          <a:p>
            <a:pPr algn="ctr"/>
            <a:r>
              <a:rPr lang="ru-RU" sz="2800" b="1" i="1" dirty="0" smtClean="0">
                <a:solidFill>
                  <a:srgbClr val="FFFF00"/>
                </a:solidFill>
              </a:rPr>
              <a:t/>
            </a:r>
            <a:br>
              <a:rPr lang="ru-RU" sz="2800" b="1" i="1" dirty="0" smtClean="0">
                <a:solidFill>
                  <a:srgbClr val="FFFF00"/>
                </a:solidFill>
              </a:rPr>
            </a:br>
            <a:r>
              <a:rPr lang="ru-RU" sz="2800" b="1" i="1" dirty="0" smtClean="0">
                <a:solidFill>
                  <a:srgbClr val="FFFF00"/>
                </a:solidFill>
              </a:rPr>
              <a:t/>
            </a:r>
            <a:br>
              <a:rPr lang="ru-RU" sz="2800" b="1" i="1" dirty="0" smtClean="0">
                <a:solidFill>
                  <a:srgbClr val="FFFF00"/>
                </a:solidFill>
              </a:rPr>
            </a:br>
            <a:r>
              <a:rPr lang="ru-RU" sz="2700" dirty="0" smtClean="0">
                <a:solidFill>
                  <a:schemeClr val="tx1"/>
                </a:solidFill>
                <a:latin typeface="Tahoma" pitchFamily="34" charset="0"/>
                <a:cs typeface="Tahoma" pitchFamily="34" charset="0"/>
              </a:rPr>
              <a:t>Муниципальная программа </a:t>
            </a:r>
            <a:br>
              <a:rPr lang="ru-RU" sz="2700" dirty="0" smtClean="0">
                <a:solidFill>
                  <a:schemeClr val="tx1"/>
                </a:solidFill>
                <a:latin typeface="Tahoma" pitchFamily="34" charset="0"/>
                <a:cs typeface="Tahoma" pitchFamily="34" charset="0"/>
              </a:rPr>
            </a:br>
            <a:r>
              <a:rPr lang="ru-RU" sz="2700" dirty="0" smtClean="0">
                <a:solidFill>
                  <a:schemeClr val="tx1"/>
                </a:solidFill>
                <a:latin typeface="Tahoma" pitchFamily="34" charset="0"/>
                <a:cs typeface="Tahoma" pitchFamily="34" charset="0"/>
              </a:rPr>
              <a:t>«Капитальное строительство, реконструкция и капитальный ремонт» (11)</a:t>
            </a:r>
            <a:r>
              <a:rPr lang="ru-RU" sz="3600" b="1" i="1" dirty="0" smtClean="0">
                <a:solidFill>
                  <a:schemeClr val="tx2">
                    <a:lumMod val="75000"/>
                  </a:schemeClr>
                </a:solidFill>
                <a:latin typeface="Arial" charset="0"/>
              </a:rPr>
              <a:t/>
            </a:r>
            <a:br>
              <a:rPr lang="ru-RU" sz="3600" b="1" i="1" dirty="0" smtClean="0">
                <a:solidFill>
                  <a:schemeClr val="tx2">
                    <a:lumMod val="75000"/>
                  </a:schemeClr>
                </a:solidFill>
                <a:latin typeface="Arial" charset="0"/>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endParaRPr lang="ru-RU" sz="4000" b="1" dirty="0" smtClean="0">
              <a:solidFill>
                <a:schemeClr val="tx2">
                  <a:lumMod val="75000"/>
                </a:schemeClr>
              </a:solidFill>
            </a:endParaRPr>
          </a:p>
        </p:txBody>
      </p:sp>
      <p:sp>
        <p:nvSpPr>
          <p:cNvPr id="8" name="Text Box 4"/>
          <p:cNvSpPr txBox="1">
            <a:spLocks noChangeArrowheads="1"/>
          </p:cNvSpPr>
          <p:nvPr/>
        </p:nvSpPr>
        <p:spPr bwMode="auto">
          <a:xfrm>
            <a:off x="1085850" y="3000373"/>
            <a:ext cx="7843868" cy="402291"/>
          </a:xfrm>
          <a:prstGeom prst="rect">
            <a:avLst/>
          </a:prstGeom>
          <a:noFill/>
          <a:ln w="38100">
            <a:noFill/>
            <a:miter lim="800000"/>
            <a:headEnd/>
            <a:tailEnd/>
          </a:ln>
        </p:spPr>
        <p:txBody>
          <a:bodyPr wrap="square" lIns="90000" tIns="46800" rIns="90000" bIns="46800">
            <a:spAutoFit/>
          </a:bodyPr>
          <a:lstStyle/>
          <a:p>
            <a:r>
              <a:rPr lang="ru-RU" sz="2000" dirty="0" smtClean="0">
                <a:latin typeface="Tahoma" pitchFamily="34" charset="0"/>
                <a:cs typeface="Tahoma" pitchFamily="34" charset="0"/>
              </a:rPr>
              <a:t>       Всего – 3 845,3 тыс. рублей, в том числе:</a:t>
            </a:r>
            <a:endParaRPr lang="ru-RU" sz="2000" dirty="0">
              <a:latin typeface="Tahoma" pitchFamily="34" charset="0"/>
              <a:cs typeface="Tahoma" pitchFamily="34" charset="0"/>
            </a:endParaRPr>
          </a:p>
        </p:txBody>
      </p:sp>
      <p:sp>
        <p:nvSpPr>
          <p:cNvPr id="6" name="Скругленная прямоугольная выноска 5"/>
          <p:cNvSpPr/>
          <p:nvPr/>
        </p:nvSpPr>
        <p:spPr>
          <a:xfrm>
            <a:off x="214281" y="1571613"/>
            <a:ext cx="8786875" cy="1214446"/>
          </a:xfrm>
          <a:prstGeom prst="wedgeRoundRectCallou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ahoma" pitchFamily="34" charset="0"/>
                <a:cs typeface="Tahoma" pitchFamily="34" charset="0"/>
              </a:rPr>
              <a:t>Целью программы является повышение качества и уровня жизни населения города в результате ввода в эксплуатацию объектов социальной сферы и газовых сетей, реализации муниципальных, республиканских, федеральных программ в части реконструкции и строительства</a:t>
            </a:r>
            <a:endParaRPr lang="ru-RU" dirty="0">
              <a:solidFill>
                <a:schemeClr val="tx1"/>
              </a:solidFill>
              <a:latin typeface="Tahoma" pitchFamily="34" charset="0"/>
              <a:cs typeface="Tahoma" pitchFamily="34" charset="0"/>
            </a:endParaRPr>
          </a:p>
        </p:txBody>
      </p:sp>
      <p:sp>
        <p:nvSpPr>
          <p:cNvPr id="11" name="Text Box 4"/>
          <p:cNvSpPr txBox="1">
            <a:spLocks noChangeArrowheads="1"/>
          </p:cNvSpPr>
          <p:nvPr/>
        </p:nvSpPr>
        <p:spPr bwMode="auto">
          <a:xfrm>
            <a:off x="357157" y="3733801"/>
            <a:ext cx="8572560" cy="2064284"/>
          </a:xfrm>
          <a:prstGeom prst="rect">
            <a:avLst/>
          </a:prstGeom>
          <a:noFill/>
          <a:ln w="38100">
            <a:noFill/>
            <a:miter lim="800000"/>
            <a:headEnd/>
            <a:tailEnd/>
          </a:ln>
        </p:spPr>
        <p:txBody>
          <a:bodyPr wrap="square" lIns="90000" tIns="46800" rIns="90000" bIns="46800">
            <a:spAutoFit/>
          </a:bodyPr>
          <a:lstStyle/>
          <a:p>
            <a:endParaRPr lang="ru-RU" sz="2000" dirty="0" smtClean="0">
              <a:latin typeface="Tahoma" pitchFamily="34" charset="0"/>
              <a:cs typeface="Tahoma" pitchFamily="34" charset="0"/>
            </a:endParaRPr>
          </a:p>
          <a:p>
            <a:pPr lvl="0">
              <a:buFont typeface="Wingdings" pitchFamily="2" charset="2"/>
              <a:buChar char="Ø"/>
            </a:pPr>
            <a:r>
              <a:rPr lang="ru-RU" dirty="0" smtClean="0">
                <a:latin typeface="Tahoma" pitchFamily="34" charset="0"/>
                <a:cs typeface="Tahoma" pitchFamily="34" charset="0"/>
              </a:rPr>
              <a:t> </a:t>
            </a:r>
            <a:r>
              <a:rPr lang="ru-RU" dirty="0" err="1" smtClean="0">
                <a:latin typeface="Tahoma" pitchFamily="34" charset="0"/>
                <a:cs typeface="Tahoma" pitchFamily="34" charset="0"/>
              </a:rPr>
              <a:t>со-финансирование</a:t>
            </a:r>
            <a:r>
              <a:rPr lang="ru-RU" dirty="0" smtClean="0">
                <a:latin typeface="Tahoma" pitchFamily="34" charset="0"/>
                <a:cs typeface="Tahoma" pitchFamily="34" charset="0"/>
              </a:rPr>
              <a:t>  мероприятий по капитальному строительству, </a:t>
            </a:r>
          </a:p>
          <a:p>
            <a:pPr lvl="0"/>
            <a:r>
              <a:rPr lang="ru-RU" dirty="0" smtClean="0">
                <a:latin typeface="Tahoma" pitchFamily="34" charset="0"/>
                <a:cs typeface="Tahoma" pitchFamily="34" charset="0"/>
              </a:rPr>
              <a:t>реконструкции и ремонту городских объектов и газификации улиц</a:t>
            </a:r>
          </a:p>
          <a:p>
            <a:pPr lvl="0"/>
            <a:r>
              <a:rPr lang="ru-RU" dirty="0" smtClean="0">
                <a:latin typeface="Tahoma" pitchFamily="34" charset="0"/>
                <a:cs typeface="Tahoma" pitchFamily="34" charset="0"/>
              </a:rPr>
              <a:t> частного сектора                                                                                - 101,0 </a:t>
            </a:r>
            <a:r>
              <a:rPr lang="ru-RU" i="1" dirty="0" smtClean="0">
                <a:latin typeface="Tahoma" pitchFamily="34" charset="0"/>
                <a:cs typeface="Tahoma" pitchFamily="34" charset="0"/>
              </a:rPr>
              <a:t> </a:t>
            </a:r>
            <a:endParaRPr lang="ru-RU" dirty="0" smtClean="0">
              <a:latin typeface="Tahoma" pitchFamily="34" charset="0"/>
              <a:cs typeface="Tahoma" pitchFamily="34" charset="0"/>
            </a:endParaRPr>
          </a:p>
          <a:p>
            <a:endParaRPr lang="ru-RU" dirty="0" smtClean="0">
              <a:latin typeface="Tahoma" pitchFamily="34" charset="0"/>
              <a:cs typeface="Tahoma" pitchFamily="34" charset="0"/>
            </a:endParaRPr>
          </a:p>
          <a:p>
            <a:pPr>
              <a:buFont typeface="Wingdings" pitchFamily="2" charset="2"/>
              <a:buChar char="Ø"/>
            </a:pPr>
            <a:r>
              <a:rPr lang="ru-RU" dirty="0" smtClean="0">
                <a:latin typeface="Tahoma" pitchFamily="34" charset="0"/>
                <a:cs typeface="Tahoma" pitchFamily="34" charset="0"/>
              </a:rPr>
              <a:t> создание условий для реализации программы                                - 3 744,3</a:t>
            </a:r>
          </a:p>
          <a:p>
            <a:r>
              <a:rPr lang="ru-RU" b="1" dirty="0" smtClean="0">
                <a:solidFill>
                  <a:schemeClr val="tx2">
                    <a:lumMod val="75000"/>
                  </a:schemeClr>
                </a:solidFill>
                <a:latin typeface="Arial" pitchFamily="34" charset="0"/>
                <a:cs typeface="Arial" pitchFamily="34" charset="0"/>
              </a:rPr>
              <a:t> </a:t>
            </a:r>
            <a:endParaRPr lang="ru-RU" b="1" dirty="0">
              <a:solidFill>
                <a:schemeClr val="tx2">
                  <a:lumMod val="75000"/>
                </a:schemeClr>
              </a:solidFill>
              <a:latin typeface="Arial" pitchFamily="34" charset="0"/>
              <a:cs typeface="Arial" pitchFamily="34" charset="0"/>
            </a:endParaRPr>
          </a:p>
        </p:txBody>
      </p:sp>
      <p:sp>
        <p:nvSpPr>
          <p:cNvPr id="12"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31</a:t>
            </a:r>
            <a:endParaRPr lang="en-US" dirty="0"/>
          </a:p>
        </p:txBody>
      </p:sp>
      <p:sp>
        <p:nvSpPr>
          <p:cNvPr id="2" name="Дата 1"/>
          <p:cNvSpPr>
            <a:spLocks noGrp="1"/>
          </p:cNvSpPr>
          <p:nvPr>
            <p:ph type="dt" sz="half" idx="10"/>
          </p:nvPr>
        </p:nvSpPr>
        <p:spPr/>
        <p:txBody>
          <a:bodyPr/>
          <a:lstStyle/>
          <a:p>
            <a:pPr algn="r"/>
            <a:fld id="{DD6A5798-0F3A-43A1-9772-0D0B93EAFE63}" type="datetime1">
              <a:rPr lang="ru-RU" smtClean="0"/>
              <a:pPr algn="r"/>
              <a:t>07.02.2019</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gerb"/>
          <p:cNvPicPr>
            <a:picLocks noChangeAspect="1" noChangeArrowheads="1"/>
          </p:cNvPicPr>
          <p:nvPr/>
        </p:nvPicPr>
        <p:blipFill>
          <a:blip r:embed="rId3"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no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7" name="Rectangle 3"/>
          <p:cNvSpPr>
            <a:spLocks noGrp="1" noChangeArrowheads="1"/>
          </p:cNvSpPr>
          <p:nvPr>
            <p:ph type="title"/>
          </p:nvPr>
        </p:nvSpPr>
        <p:spPr>
          <a:xfrm>
            <a:off x="285720" y="1000108"/>
            <a:ext cx="9072627" cy="714380"/>
          </a:xfrm>
        </p:spPr>
        <p:txBody>
          <a:bodyPr anchorCtr="1">
            <a:normAutofit fontScale="90000"/>
          </a:bodyPr>
          <a:lstStyle/>
          <a:p>
            <a:pPr algn="ctr"/>
            <a:r>
              <a:rPr lang="ru-RU" sz="2800" b="1" i="1" dirty="0" smtClean="0">
                <a:solidFill>
                  <a:srgbClr val="FFFF00"/>
                </a:solidFill>
              </a:rPr>
              <a:t/>
            </a:r>
            <a:br>
              <a:rPr lang="ru-RU" sz="2800" b="1" i="1" dirty="0" smtClean="0">
                <a:solidFill>
                  <a:srgbClr val="FFFF00"/>
                </a:solidFill>
              </a:rPr>
            </a:br>
            <a:r>
              <a:rPr lang="ru-RU" sz="2800" b="1" i="1" dirty="0" smtClean="0">
                <a:solidFill>
                  <a:srgbClr val="FFFF00"/>
                </a:solidFill>
              </a:rPr>
              <a:t/>
            </a:r>
            <a:br>
              <a:rPr lang="ru-RU" sz="2800" b="1" i="1" dirty="0" smtClean="0">
                <a:solidFill>
                  <a:srgbClr val="FFFF00"/>
                </a:solidFill>
              </a:rPr>
            </a:br>
            <a:r>
              <a:rPr lang="ru-RU" sz="2000" dirty="0" smtClean="0">
                <a:solidFill>
                  <a:schemeClr val="tx1"/>
                </a:solidFill>
                <a:latin typeface="Tahoma" pitchFamily="34" charset="0"/>
                <a:cs typeface="Tahoma" pitchFamily="34" charset="0"/>
              </a:rPr>
              <a:t>Муниципальная программа </a:t>
            </a:r>
            <a:br>
              <a:rPr lang="ru-RU" sz="2000" dirty="0" smtClean="0">
                <a:solidFill>
                  <a:schemeClr val="tx1"/>
                </a:solidFill>
                <a:latin typeface="Tahoma" pitchFamily="34" charset="0"/>
                <a:cs typeface="Tahoma" pitchFamily="34" charset="0"/>
              </a:rPr>
            </a:br>
            <a:r>
              <a:rPr lang="ru-RU" sz="2000" dirty="0" smtClean="0">
                <a:solidFill>
                  <a:schemeClr val="tx1"/>
                </a:solidFill>
                <a:latin typeface="Tahoma" pitchFamily="34" charset="0"/>
                <a:cs typeface="Tahoma" pitchFamily="34" charset="0"/>
              </a:rPr>
              <a:t>«Развитие институтов гражданского общества и поддержка </a:t>
            </a:r>
            <a:br>
              <a:rPr lang="ru-RU" sz="2000" dirty="0" smtClean="0">
                <a:solidFill>
                  <a:schemeClr val="tx1"/>
                </a:solidFill>
                <a:latin typeface="Tahoma" pitchFamily="34" charset="0"/>
                <a:cs typeface="Tahoma" pitchFamily="34" charset="0"/>
              </a:rPr>
            </a:br>
            <a:r>
              <a:rPr lang="ru-RU" sz="2000" dirty="0" smtClean="0">
                <a:solidFill>
                  <a:schemeClr val="tx1"/>
                </a:solidFill>
                <a:latin typeface="Tahoma" pitchFamily="34" charset="0"/>
                <a:cs typeface="Tahoma" pitchFamily="34" charset="0"/>
              </a:rPr>
              <a:t>социально ориентированных некоммерческих организаций, </a:t>
            </a:r>
            <a:br>
              <a:rPr lang="ru-RU" sz="2000" dirty="0" smtClean="0">
                <a:solidFill>
                  <a:schemeClr val="tx1"/>
                </a:solidFill>
                <a:latin typeface="Tahoma" pitchFamily="34" charset="0"/>
                <a:cs typeface="Tahoma" pitchFamily="34" charset="0"/>
              </a:rPr>
            </a:br>
            <a:r>
              <a:rPr lang="ru-RU" sz="2000" dirty="0" smtClean="0">
                <a:solidFill>
                  <a:schemeClr val="tx1"/>
                </a:solidFill>
                <a:latin typeface="Tahoma" pitchFamily="34" charset="0"/>
                <a:cs typeface="Tahoma" pitchFamily="34" charset="0"/>
              </a:rPr>
              <a:t>осуществляющих деятельность на территории МО «Город Воткинск»(12) </a:t>
            </a:r>
            <a:br>
              <a:rPr lang="ru-RU" sz="2000" dirty="0" smtClean="0">
                <a:solidFill>
                  <a:schemeClr val="tx1"/>
                </a:solidFill>
                <a:latin typeface="Tahoma" pitchFamily="34" charset="0"/>
                <a:cs typeface="Tahoma" pitchFamily="34" charset="0"/>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endParaRPr lang="ru-RU" sz="4000" b="1" dirty="0" smtClean="0">
              <a:solidFill>
                <a:schemeClr val="tx2">
                  <a:lumMod val="75000"/>
                </a:schemeClr>
              </a:solidFill>
            </a:endParaRPr>
          </a:p>
        </p:txBody>
      </p:sp>
      <p:sp>
        <p:nvSpPr>
          <p:cNvPr id="6" name="Text Box 4"/>
          <p:cNvSpPr txBox="1">
            <a:spLocks noChangeArrowheads="1"/>
          </p:cNvSpPr>
          <p:nvPr/>
        </p:nvSpPr>
        <p:spPr bwMode="auto">
          <a:xfrm>
            <a:off x="685800" y="3286124"/>
            <a:ext cx="8229600" cy="1571842"/>
          </a:xfrm>
          <a:prstGeom prst="rect">
            <a:avLst/>
          </a:prstGeom>
          <a:noFill/>
          <a:ln w="38100">
            <a:noFill/>
            <a:miter lim="800000"/>
            <a:headEnd/>
            <a:tailEnd/>
          </a:ln>
        </p:spPr>
        <p:txBody>
          <a:bodyPr wrap="square" lIns="90000" tIns="46800" rIns="90000" bIns="46800">
            <a:spAutoFit/>
          </a:bodyPr>
          <a:lstStyle/>
          <a:p>
            <a:r>
              <a:rPr lang="ru-RU" dirty="0" smtClean="0">
                <a:latin typeface="Tahoma" pitchFamily="34" charset="0"/>
                <a:cs typeface="Tahoma" pitchFamily="34" charset="0"/>
              </a:rPr>
              <a:t>Поддержка социально-ориентированных некоммерческих организаций, осуществляющих  деятельность на территории муниципального образования «Город Воткинск» </a:t>
            </a:r>
          </a:p>
          <a:p>
            <a:r>
              <a:rPr lang="ru-RU" dirty="0" smtClean="0">
                <a:latin typeface="Tahoma" pitchFamily="34" charset="0"/>
                <a:cs typeface="Tahoma" pitchFamily="34" charset="0"/>
              </a:rPr>
              <a:t>                                                                      </a:t>
            </a:r>
          </a:p>
          <a:p>
            <a:pPr algn="r"/>
            <a:r>
              <a:rPr lang="ru-RU" dirty="0" smtClean="0">
                <a:latin typeface="Tahoma" pitchFamily="34" charset="0"/>
                <a:cs typeface="Tahoma" pitchFamily="34" charset="0"/>
              </a:rPr>
              <a:t> – 764,0 тыс. рублей</a:t>
            </a:r>
            <a:r>
              <a:rPr lang="ru-RU" sz="2000" dirty="0" smtClean="0">
                <a:latin typeface="Tahoma" pitchFamily="34" charset="0"/>
                <a:cs typeface="Tahoma" pitchFamily="34" charset="0"/>
              </a:rPr>
              <a:t>  </a:t>
            </a:r>
            <a:r>
              <a:rPr lang="ru-RU" sz="2400" b="1" dirty="0" smtClean="0">
                <a:solidFill>
                  <a:schemeClr val="tx2">
                    <a:lumMod val="75000"/>
                  </a:schemeClr>
                </a:solidFill>
                <a:latin typeface="Arial" charset="0"/>
              </a:rPr>
              <a:t>                                                           </a:t>
            </a:r>
          </a:p>
        </p:txBody>
      </p:sp>
      <p:sp>
        <p:nvSpPr>
          <p:cNvPr id="9" name="Скругленная прямоугольная выноска 8"/>
          <p:cNvSpPr/>
          <p:nvPr/>
        </p:nvSpPr>
        <p:spPr>
          <a:xfrm>
            <a:off x="214281" y="1571613"/>
            <a:ext cx="8786875" cy="1214446"/>
          </a:xfrm>
          <a:prstGeom prst="wedgeRoundRectCallou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ahoma" pitchFamily="34" charset="0"/>
                <a:cs typeface="Tahoma" pitchFamily="34" charset="0"/>
              </a:rPr>
              <a:t>Целью программы является сохранение и развитие национальных культур народов, проживающих на территории города, создание условий  для наиболее эффективного оказания всесторонней поддержки</a:t>
            </a:r>
            <a:r>
              <a:rPr lang="ru-RU" b="1" dirty="0" smtClean="0">
                <a:solidFill>
                  <a:schemeClr val="tx1"/>
                </a:solidFill>
                <a:latin typeface="Tahoma" pitchFamily="34" charset="0"/>
                <a:cs typeface="Tahoma" pitchFamily="34" charset="0"/>
              </a:rPr>
              <a:t> </a:t>
            </a:r>
            <a:r>
              <a:rPr lang="ru-RU" dirty="0" smtClean="0">
                <a:solidFill>
                  <a:schemeClr val="tx1"/>
                </a:solidFill>
                <a:latin typeface="Tahoma" pitchFamily="34" charset="0"/>
                <a:cs typeface="Tahoma" pitchFamily="34" charset="0"/>
              </a:rPr>
              <a:t>социально</a:t>
            </a:r>
            <a:r>
              <a:rPr lang="ru-RU" b="1" dirty="0" smtClean="0">
                <a:solidFill>
                  <a:schemeClr val="tx1"/>
                </a:solidFill>
                <a:latin typeface="Tahoma" pitchFamily="34" charset="0"/>
                <a:cs typeface="Tahoma" pitchFamily="34" charset="0"/>
              </a:rPr>
              <a:t>  </a:t>
            </a:r>
            <a:r>
              <a:rPr lang="ru-RU" dirty="0" smtClean="0">
                <a:solidFill>
                  <a:schemeClr val="tx1"/>
                </a:solidFill>
                <a:latin typeface="Tahoma" pitchFamily="34" charset="0"/>
                <a:cs typeface="Tahoma" pitchFamily="34" charset="0"/>
              </a:rPr>
              <a:t>ориентированным некоммерческим организациям </a:t>
            </a:r>
            <a:endParaRPr lang="ru-RU" dirty="0">
              <a:solidFill>
                <a:schemeClr val="tx1"/>
              </a:solidFill>
              <a:latin typeface="Tahoma" pitchFamily="34" charset="0"/>
              <a:cs typeface="Tahoma" pitchFamily="34" charset="0"/>
            </a:endParaRPr>
          </a:p>
        </p:txBody>
      </p:sp>
      <p:sp>
        <p:nvSpPr>
          <p:cNvPr id="8"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32</a:t>
            </a:r>
            <a:endParaRPr lang="en-US" dirty="0"/>
          </a:p>
        </p:txBody>
      </p:sp>
      <p:sp>
        <p:nvSpPr>
          <p:cNvPr id="2" name="Дата 1"/>
          <p:cNvSpPr>
            <a:spLocks noGrp="1"/>
          </p:cNvSpPr>
          <p:nvPr>
            <p:ph type="dt" sz="half" idx="10"/>
          </p:nvPr>
        </p:nvSpPr>
        <p:spPr/>
        <p:txBody>
          <a:bodyPr/>
          <a:lstStyle/>
          <a:p>
            <a:pPr algn="r"/>
            <a:fld id="{4548B9E6-E6CF-4B05-B787-AAD4E227A025}" type="datetime1">
              <a:rPr lang="ru-RU" smtClean="0"/>
              <a:pPr algn="r"/>
              <a:t>07.02.2019</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gerb"/>
          <p:cNvPicPr>
            <a:picLocks noChangeAspect="1" noChangeArrowheads="1"/>
          </p:cNvPicPr>
          <p:nvPr/>
        </p:nvPicPr>
        <p:blipFill>
          <a:blip r:embed="rId3"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no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7" name="Rectangle 3"/>
          <p:cNvSpPr>
            <a:spLocks noGrp="1" noChangeArrowheads="1"/>
          </p:cNvSpPr>
          <p:nvPr>
            <p:ph type="title"/>
          </p:nvPr>
        </p:nvSpPr>
        <p:spPr>
          <a:xfrm>
            <a:off x="500033" y="1142985"/>
            <a:ext cx="9072627" cy="357190"/>
          </a:xfrm>
        </p:spPr>
        <p:txBody>
          <a:bodyPr anchorCtr="1">
            <a:normAutofit fontScale="90000"/>
          </a:bodyPr>
          <a:lstStyle/>
          <a:p>
            <a:pPr algn="ctr"/>
            <a:r>
              <a:rPr lang="ru-RU" sz="2800" b="1" i="1" dirty="0" smtClean="0">
                <a:solidFill>
                  <a:srgbClr val="FFFF00"/>
                </a:solidFill>
              </a:rPr>
              <a:t/>
            </a:r>
            <a:br>
              <a:rPr lang="ru-RU" sz="2800" b="1" i="1" dirty="0" smtClean="0">
                <a:solidFill>
                  <a:srgbClr val="FFFF00"/>
                </a:solidFill>
              </a:rPr>
            </a:br>
            <a:r>
              <a:rPr lang="ru-RU" sz="2800" b="1" i="1" dirty="0" smtClean="0">
                <a:solidFill>
                  <a:srgbClr val="FFFF00"/>
                </a:solidFill>
              </a:rPr>
              <a:t/>
            </a:r>
            <a:br>
              <a:rPr lang="ru-RU" sz="2800" b="1" i="1" dirty="0" smtClean="0">
                <a:solidFill>
                  <a:srgbClr val="FFFF00"/>
                </a:solidFill>
              </a:rPr>
            </a:br>
            <a:r>
              <a:rPr lang="ru-RU" sz="2600" dirty="0" smtClean="0">
                <a:solidFill>
                  <a:schemeClr val="tx1"/>
                </a:solidFill>
                <a:latin typeface="Tahoma" pitchFamily="34" charset="0"/>
                <a:cs typeface="Tahoma" pitchFamily="34" charset="0"/>
              </a:rPr>
              <a:t>Муниципальная программа </a:t>
            </a:r>
            <a:br>
              <a:rPr lang="ru-RU" sz="2600" dirty="0" smtClean="0">
                <a:solidFill>
                  <a:schemeClr val="tx1"/>
                </a:solidFill>
                <a:latin typeface="Tahoma" pitchFamily="34" charset="0"/>
                <a:cs typeface="Tahoma" pitchFamily="34" charset="0"/>
              </a:rPr>
            </a:br>
            <a:r>
              <a:rPr lang="ru-RU" sz="2600" dirty="0" smtClean="0">
                <a:solidFill>
                  <a:schemeClr val="tx1"/>
                </a:solidFill>
                <a:latin typeface="Tahoma" pitchFamily="34" charset="0"/>
                <a:cs typeface="Tahoma" pitchFamily="34" charset="0"/>
              </a:rPr>
              <a:t>«Комплексные меры противодействия злоупотреблению наркотиками и их незаконному обороту» (13)</a:t>
            </a:r>
            <a:r>
              <a:rPr lang="ru-RU" sz="3600" b="1" i="1" dirty="0" smtClean="0">
                <a:solidFill>
                  <a:schemeClr val="tx2">
                    <a:lumMod val="75000"/>
                  </a:schemeClr>
                </a:solidFill>
                <a:latin typeface="Arial" charset="0"/>
              </a:rPr>
              <a:t/>
            </a:r>
            <a:br>
              <a:rPr lang="ru-RU" sz="3600" b="1" i="1" dirty="0" smtClean="0">
                <a:solidFill>
                  <a:schemeClr val="tx2">
                    <a:lumMod val="75000"/>
                  </a:schemeClr>
                </a:solidFill>
                <a:latin typeface="Arial" charset="0"/>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endParaRPr lang="ru-RU" sz="4000" b="1" dirty="0" smtClean="0">
              <a:solidFill>
                <a:schemeClr val="tx2">
                  <a:lumMod val="75000"/>
                </a:schemeClr>
              </a:solidFill>
            </a:endParaRPr>
          </a:p>
        </p:txBody>
      </p:sp>
      <p:sp>
        <p:nvSpPr>
          <p:cNvPr id="8" name="Text Box 4"/>
          <p:cNvSpPr txBox="1">
            <a:spLocks noChangeArrowheads="1"/>
          </p:cNvSpPr>
          <p:nvPr/>
        </p:nvSpPr>
        <p:spPr bwMode="auto">
          <a:xfrm>
            <a:off x="533400" y="3143249"/>
            <a:ext cx="8396319" cy="1633397"/>
          </a:xfrm>
          <a:prstGeom prst="rect">
            <a:avLst/>
          </a:prstGeom>
          <a:noFill/>
          <a:ln w="38100">
            <a:noFill/>
            <a:miter lim="800000"/>
            <a:headEnd/>
            <a:tailEnd/>
          </a:ln>
        </p:spPr>
        <p:txBody>
          <a:bodyPr wrap="square" lIns="90000" tIns="46800" rIns="90000" bIns="46800">
            <a:spAutoFit/>
          </a:bodyPr>
          <a:lstStyle/>
          <a:p>
            <a:r>
              <a:rPr lang="ru-RU" sz="2000" dirty="0" smtClean="0">
                <a:latin typeface="Tahoma" pitchFamily="34" charset="0"/>
                <a:cs typeface="Tahoma" pitchFamily="34" charset="0"/>
              </a:rPr>
              <a:t>Обучение навыкам здорового образа жизни, организацию конкурсов и проектов, направленных на профилактику различных видов зависимости </a:t>
            </a:r>
          </a:p>
          <a:p>
            <a:r>
              <a:rPr lang="ru-RU" sz="2000" dirty="0" smtClean="0">
                <a:latin typeface="Tahoma" pitchFamily="34" charset="0"/>
                <a:cs typeface="Tahoma" pitchFamily="34" charset="0"/>
              </a:rPr>
              <a:t>                                                                          – 36,0  тыс. рублей</a:t>
            </a:r>
          </a:p>
          <a:p>
            <a:r>
              <a:rPr lang="ru-RU" sz="2000" dirty="0" smtClean="0">
                <a:latin typeface="Tahoma" pitchFamily="34" charset="0"/>
                <a:cs typeface="Tahoma" pitchFamily="34" charset="0"/>
              </a:rPr>
              <a:t>                                                                                         </a:t>
            </a:r>
            <a:endParaRPr lang="ru-RU" sz="2000" dirty="0">
              <a:latin typeface="Tahoma" pitchFamily="34" charset="0"/>
              <a:cs typeface="Tahoma" pitchFamily="34" charset="0"/>
            </a:endParaRPr>
          </a:p>
        </p:txBody>
      </p:sp>
      <p:sp>
        <p:nvSpPr>
          <p:cNvPr id="6" name="Скругленная прямоугольная выноска 5"/>
          <p:cNvSpPr/>
          <p:nvPr/>
        </p:nvSpPr>
        <p:spPr>
          <a:xfrm>
            <a:off x="214281" y="1643050"/>
            <a:ext cx="8786875" cy="928694"/>
          </a:xfrm>
          <a:prstGeom prst="wedgeRoundRectCallou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ahoma" pitchFamily="34" charset="0"/>
                <a:cs typeface="Tahoma" pitchFamily="34" charset="0"/>
              </a:rPr>
              <a:t>Целью программы является снижение числа лиц, злоупотребляющих наркотиками, сокращение количества преступлений, связанных со  злоупотреблением наркотическими и психотропными веществами </a:t>
            </a:r>
            <a:endParaRPr lang="ru-RU" dirty="0">
              <a:solidFill>
                <a:schemeClr val="tx1"/>
              </a:solidFill>
              <a:latin typeface="Tahoma" pitchFamily="34" charset="0"/>
              <a:cs typeface="Tahoma" pitchFamily="34" charset="0"/>
            </a:endParaRPr>
          </a:p>
        </p:txBody>
      </p:sp>
      <p:sp>
        <p:nvSpPr>
          <p:cNvPr id="9"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33</a:t>
            </a:r>
            <a:endParaRPr lang="en-US" dirty="0"/>
          </a:p>
        </p:txBody>
      </p:sp>
      <p:sp>
        <p:nvSpPr>
          <p:cNvPr id="2" name="Дата 1"/>
          <p:cNvSpPr>
            <a:spLocks noGrp="1"/>
          </p:cNvSpPr>
          <p:nvPr>
            <p:ph type="dt" sz="half" idx="10"/>
          </p:nvPr>
        </p:nvSpPr>
        <p:spPr/>
        <p:txBody>
          <a:bodyPr/>
          <a:lstStyle/>
          <a:p>
            <a:pPr algn="r"/>
            <a:fld id="{C5AB5DC4-473D-4BDF-92BA-D003F3F5F626}" type="datetime1">
              <a:rPr lang="ru-RU" smtClean="0"/>
              <a:pPr algn="r"/>
              <a:t>07.02.2019</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gerb"/>
          <p:cNvPicPr>
            <a:picLocks noChangeAspect="1" noChangeArrowheads="1"/>
          </p:cNvPicPr>
          <p:nvPr/>
        </p:nvPicPr>
        <p:blipFill>
          <a:blip r:embed="rId3"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solidFill>
            <a:schemeClr val="bg1">
              <a:alpha val="0"/>
            </a:schemeClr>
          </a:solid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7" name="Rectangle 3"/>
          <p:cNvSpPr>
            <a:spLocks noGrp="1" noChangeArrowheads="1"/>
          </p:cNvSpPr>
          <p:nvPr>
            <p:ph type="title"/>
          </p:nvPr>
        </p:nvSpPr>
        <p:spPr>
          <a:xfrm>
            <a:off x="500033" y="990600"/>
            <a:ext cx="9072627" cy="509574"/>
          </a:xfrm>
        </p:spPr>
        <p:txBody>
          <a:bodyPr anchorCtr="1">
            <a:normAutofit fontScale="90000"/>
          </a:bodyPr>
          <a:lstStyle/>
          <a:p>
            <a:pPr algn="ctr"/>
            <a:r>
              <a:rPr lang="ru-RU" sz="2800" b="1" i="1" dirty="0" smtClean="0">
                <a:solidFill>
                  <a:srgbClr val="FFFF00"/>
                </a:solidFill>
              </a:rPr>
              <a:t/>
            </a:r>
            <a:br>
              <a:rPr lang="ru-RU" sz="2800" b="1" i="1" dirty="0" smtClean="0">
                <a:solidFill>
                  <a:srgbClr val="FFFF00"/>
                </a:solidFill>
              </a:rPr>
            </a:br>
            <a:r>
              <a:rPr lang="ru-RU" sz="2800" b="1" i="1" dirty="0" smtClean="0">
                <a:solidFill>
                  <a:srgbClr val="FFFF00"/>
                </a:solidFill>
              </a:rPr>
              <a:t/>
            </a:r>
            <a:br>
              <a:rPr lang="ru-RU" sz="2800" b="1" i="1" dirty="0" smtClean="0">
                <a:solidFill>
                  <a:srgbClr val="FFFF00"/>
                </a:solidFill>
              </a:rPr>
            </a:br>
            <a:r>
              <a:rPr lang="ru-RU" sz="2700" dirty="0" smtClean="0">
                <a:solidFill>
                  <a:schemeClr val="tx1"/>
                </a:solidFill>
                <a:latin typeface="Tahoma" pitchFamily="34" charset="0"/>
                <a:cs typeface="Tahoma" pitchFamily="34" charset="0"/>
              </a:rPr>
              <a:t>Муниципальная программа </a:t>
            </a:r>
            <a:br>
              <a:rPr lang="ru-RU" sz="2700" dirty="0" smtClean="0">
                <a:solidFill>
                  <a:schemeClr val="tx1"/>
                </a:solidFill>
                <a:latin typeface="Tahoma" pitchFamily="34" charset="0"/>
                <a:cs typeface="Tahoma" pitchFamily="34" charset="0"/>
              </a:rPr>
            </a:br>
            <a:r>
              <a:rPr lang="ru-RU" sz="2700" dirty="0" smtClean="0">
                <a:solidFill>
                  <a:schemeClr val="tx1"/>
                </a:solidFill>
                <a:latin typeface="Tahoma" pitchFamily="34" charset="0"/>
                <a:cs typeface="Tahoma" pitchFamily="34" charset="0"/>
              </a:rPr>
              <a:t>«Управление муниципальными финансами» (14)</a:t>
            </a:r>
            <a:r>
              <a:rPr lang="ru-RU" sz="2700" i="1" dirty="0" smtClean="0">
                <a:solidFill>
                  <a:schemeClr val="tx1"/>
                </a:solidFill>
                <a:latin typeface="Tahoma" pitchFamily="34" charset="0"/>
                <a:cs typeface="Tahoma" pitchFamily="34" charset="0"/>
              </a:rPr>
              <a:t/>
            </a:r>
            <a:br>
              <a:rPr lang="ru-RU" sz="2700" i="1" dirty="0" smtClean="0">
                <a:solidFill>
                  <a:schemeClr val="tx1"/>
                </a:solidFill>
                <a:latin typeface="Tahoma" pitchFamily="34" charset="0"/>
                <a:cs typeface="Tahoma" pitchFamily="34" charset="0"/>
              </a:rPr>
            </a:br>
            <a:r>
              <a:rPr lang="ru-RU" sz="2700" dirty="0" smtClean="0">
                <a:solidFill>
                  <a:schemeClr val="tx1"/>
                </a:solidFill>
                <a:latin typeface="Tahoma" pitchFamily="34" charset="0"/>
                <a:cs typeface="Tahoma" pitchFamily="34" charset="0"/>
              </a:rPr>
              <a:t/>
            </a:r>
            <a:br>
              <a:rPr lang="ru-RU" sz="2700" dirty="0" smtClean="0">
                <a:solidFill>
                  <a:schemeClr val="tx1"/>
                </a:solidFill>
                <a:latin typeface="Tahoma" pitchFamily="34" charset="0"/>
                <a:cs typeface="Tahoma" pitchFamily="34" charset="0"/>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endParaRPr lang="ru-RU" sz="4000" b="1" dirty="0" smtClean="0">
              <a:solidFill>
                <a:schemeClr val="tx2">
                  <a:lumMod val="75000"/>
                </a:schemeClr>
              </a:solidFill>
            </a:endParaRPr>
          </a:p>
        </p:txBody>
      </p:sp>
      <p:sp>
        <p:nvSpPr>
          <p:cNvPr id="8" name="Text Box 4"/>
          <p:cNvSpPr txBox="1">
            <a:spLocks noChangeArrowheads="1"/>
          </p:cNvSpPr>
          <p:nvPr/>
        </p:nvSpPr>
        <p:spPr bwMode="auto">
          <a:xfrm>
            <a:off x="1371600" y="2743200"/>
            <a:ext cx="7358115" cy="463846"/>
          </a:xfrm>
          <a:prstGeom prst="rect">
            <a:avLst/>
          </a:prstGeom>
          <a:noFill/>
          <a:ln w="38100">
            <a:noFill/>
            <a:miter lim="800000"/>
            <a:headEnd/>
            <a:tailEnd/>
          </a:ln>
        </p:spPr>
        <p:txBody>
          <a:bodyPr wrap="square" lIns="90000" tIns="46800" rIns="90000" bIns="46800">
            <a:spAutoFit/>
          </a:bodyPr>
          <a:lstStyle/>
          <a:p>
            <a:r>
              <a:rPr lang="ru-RU" sz="2400" b="1" dirty="0" smtClean="0">
                <a:solidFill>
                  <a:schemeClr val="tx2">
                    <a:lumMod val="75000"/>
                  </a:schemeClr>
                </a:solidFill>
                <a:latin typeface="Arial" charset="0"/>
              </a:rPr>
              <a:t>      </a:t>
            </a:r>
            <a:r>
              <a:rPr lang="ru-RU" sz="2200" dirty="0" smtClean="0">
                <a:latin typeface="Tahoma" pitchFamily="34" charset="0"/>
                <a:cs typeface="Tahoma" pitchFamily="34" charset="0"/>
              </a:rPr>
              <a:t>Всего </a:t>
            </a:r>
            <a:r>
              <a:rPr lang="ru-RU" sz="2200" dirty="0">
                <a:latin typeface="Tahoma" pitchFamily="34" charset="0"/>
                <a:cs typeface="Tahoma" pitchFamily="34" charset="0"/>
              </a:rPr>
              <a:t>– </a:t>
            </a:r>
            <a:r>
              <a:rPr lang="ru-RU" sz="2200" dirty="0" smtClean="0">
                <a:latin typeface="Tahoma" pitchFamily="34" charset="0"/>
                <a:cs typeface="Tahoma" pitchFamily="34" charset="0"/>
              </a:rPr>
              <a:t>9 221,5 тыс. рублей</a:t>
            </a:r>
          </a:p>
        </p:txBody>
      </p:sp>
      <p:sp>
        <p:nvSpPr>
          <p:cNvPr id="12" name="Rectangle 3"/>
          <p:cNvSpPr txBox="1">
            <a:spLocks noChangeArrowheads="1"/>
          </p:cNvSpPr>
          <p:nvPr/>
        </p:nvSpPr>
        <p:spPr bwMode="auto">
          <a:xfrm>
            <a:off x="381000" y="2971800"/>
            <a:ext cx="8763000" cy="2057400"/>
          </a:xfrm>
          <a:prstGeom prst="rect">
            <a:avLst/>
          </a:prstGeom>
          <a:noFill/>
          <a:ln w="9525">
            <a:noFill/>
            <a:miter lim="800000"/>
            <a:headEnd/>
            <a:tailEnd/>
          </a:ln>
        </p:spPr>
        <p:txBody>
          <a:bodyPr anchor="t" anchorCtr="0"/>
          <a:lstStyle/>
          <a:p>
            <a:pPr algn="just">
              <a:defRPr/>
            </a:pPr>
            <a:endParaRPr lang="ru-RU" sz="2000" b="1" dirty="0" smtClean="0">
              <a:solidFill>
                <a:schemeClr val="tx2">
                  <a:lumMod val="75000"/>
                </a:schemeClr>
              </a:solidFill>
              <a:latin typeface="Times New Roman" pitchFamily="18" charset="0"/>
              <a:ea typeface="+mj-ea"/>
              <a:cs typeface="Times New Roman" pitchFamily="18" charset="0"/>
            </a:endParaRPr>
          </a:p>
          <a:p>
            <a:pPr algn="just">
              <a:buFont typeface="Wingdings" pitchFamily="2" charset="2"/>
              <a:buChar char="Ø"/>
              <a:defRPr/>
            </a:pPr>
            <a:endParaRPr lang="ru-RU" sz="2000" b="1" dirty="0">
              <a:solidFill>
                <a:schemeClr val="tx2">
                  <a:lumMod val="75000"/>
                </a:schemeClr>
              </a:solidFill>
              <a:latin typeface="Times New Roman" pitchFamily="18" charset="0"/>
              <a:ea typeface="+mj-ea"/>
              <a:cs typeface="Times New Roman" pitchFamily="18" charset="0"/>
            </a:endParaRPr>
          </a:p>
          <a:p>
            <a:pPr>
              <a:buFont typeface="Wingdings" pitchFamily="2" charset="2"/>
              <a:buChar char="Ø"/>
              <a:defRPr/>
            </a:pPr>
            <a:r>
              <a:rPr lang="ru-RU" dirty="0">
                <a:latin typeface="Tahoma" pitchFamily="34" charset="0"/>
                <a:ea typeface="+mj-ea"/>
                <a:cs typeface="Tahoma" pitchFamily="34" charset="0"/>
              </a:rPr>
              <a:t>   </a:t>
            </a:r>
            <a:r>
              <a:rPr lang="ru-RU" dirty="0" smtClean="0">
                <a:latin typeface="Tahoma" pitchFamily="34" charset="0"/>
                <a:ea typeface="+mj-ea"/>
                <a:cs typeface="Tahoma" pitchFamily="34" charset="0"/>
              </a:rPr>
              <a:t>организация бюджетного процесса </a:t>
            </a:r>
          </a:p>
          <a:p>
            <a:pPr>
              <a:defRPr/>
            </a:pPr>
            <a:r>
              <a:rPr lang="ru-RU" dirty="0" smtClean="0">
                <a:latin typeface="Tahoma" pitchFamily="34" charset="0"/>
                <a:ea typeface="+mj-ea"/>
                <a:cs typeface="Tahoma" pitchFamily="34" charset="0"/>
              </a:rPr>
              <a:t>     в МО «Город Воткинск»                                                              - 9 102,3</a:t>
            </a:r>
          </a:p>
          <a:p>
            <a:pPr algn="just">
              <a:defRPr/>
            </a:pPr>
            <a:r>
              <a:rPr lang="ru-RU" dirty="0" smtClean="0">
                <a:latin typeface="Tahoma" pitchFamily="34" charset="0"/>
                <a:ea typeface="+mj-ea"/>
                <a:cs typeface="Tahoma" pitchFamily="34" charset="0"/>
              </a:rPr>
              <a:t>          </a:t>
            </a:r>
          </a:p>
          <a:p>
            <a:pPr algn="just">
              <a:defRPr/>
            </a:pPr>
            <a:endParaRPr lang="ru-RU" dirty="0">
              <a:latin typeface="Tahoma" pitchFamily="34" charset="0"/>
              <a:ea typeface="+mj-ea"/>
              <a:cs typeface="Tahoma" pitchFamily="34" charset="0"/>
            </a:endParaRPr>
          </a:p>
          <a:p>
            <a:pPr algn="just">
              <a:buFont typeface="Wingdings" pitchFamily="2" charset="2"/>
              <a:buChar char="Ø"/>
              <a:defRPr/>
            </a:pPr>
            <a:r>
              <a:rPr lang="ru-RU" dirty="0">
                <a:latin typeface="Tahoma" pitchFamily="34" charset="0"/>
                <a:ea typeface="+mj-ea"/>
                <a:cs typeface="Tahoma" pitchFamily="34" charset="0"/>
              </a:rPr>
              <a:t>   </a:t>
            </a:r>
            <a:r>
              <a:rPr lang="ru-RU" dirty="0" smtClean="0">
                <a:latin typeface="Tahoma" pitchFamily="34" charset="0"/>
                <a:ea typeface="+mj-ea"/>
                <a:cs typeface="Tahoma" pitchFamily="34" charset="0"/>
              </a:rPr>
              <a:t>повышение эффективности расходов </a:t>
            </a:r>
          </a:p>
          <a:p>
            <a:pPr algn="just">
              <a:defRPr/>
            </a:pPr>
            <a:r>
              <a:rPr lang="ru-RU" dirty="0" smtClean="0">
                <a:latin typeface="Tahoma" pitchFamily="34" charset="0"/>
                <a:ea typeface="+mj-ea"/>
                <a:cs typeface="Tahoma" pitchFamily="34" charset="0"/>
              </a:rPr>
              <a:t>бюджета                                                                                            - 119,2</a:t>
            </a:r>
            <a:endParaRPr lang="ru-RU" i="1" dirty="0">
              <a:latin typeface="Tahoma" pitchFamily="34" charset="0"/>
              <a:ea typeface="+mj-ea"/>
              <a:cs typeface="Tahoma" pitchFamily="34" charset="0"/>
            </a:endParaRPr>
          </a:p>
          <a:p>
            <a:pPr>
              <a:defRPr/>
            </a:pPr>
            <a:endParaRPr lang="ru-RU" sz="2000" i="1" dirty="0">
              <a:latin typeface="Tahoma" pitchFamily="34" charset="0"/>
              <a:ea typeface="+mj-ea"/>
              <a:cs typeface="Tahoma" pitchFamily="34" charset="0"/>
            </a:endParaRPr>
          </a:p>
          <a:p>
            <a:pPr>
              <a:defRPr/>
            </a:pPr>
            <a:endParaRPr lang="ru-RU" sz="2000" i="1" dirty="0">
              <a:latin typeface="Tahoma" pitchFamily="34" charset="0"/>
              <a:ea typeface="+mj-ea"/>
              <a:cs typeface="Tahoma" pitchFamily="34" charset="0"/>
            </a:endParaRPr>
          </a:p>
        </p:txBody>
      </p:sp>
      <p:sp>
        <p:nvSpPr>
          <p:cNvPr id="9" name="Скругленная прямоугольная выноска 8"/>
          <p:cNvSpPr/>
          <p:nvPr/>
        </p:nvSpPr>
        <p:spPr>
          <a:xfrm>
            <a:off x="152400" y="1600200"/>
            <a:ext cx="8786875" cy="971544"/>
          </a:xfrm>
          <a:prstGeom prst="wedgeRoundRectCallou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ahoma" pitchFamily="34" charset="0"/>
                <a:cs typeface="Tahoma" pitchFamily="34" charset="0"/>
              </a:rPr>
              <a:t>Целью программы является обеспечение организации исполнения Бюджета, расходных обязательств, предусмотренных Бюджетом, устойчивости и сбалансированности Бюджета, обслуживание муниципального долга </a:t>
            </a:r>
            <a:endParaRPr lang="ru-RU" dirty="0">
              <a:solidFill>
                <a:schemeClr val="tx1"/>
              </a:solidFill>
              <a:latin typeface="Tahoma" pitchFamily="34" charset="0"/>
              <a:cs typeface="Tahoma" pitchFamily="34" charset="0"/>
            </a:endParaRPr>
          </a:p>
        </p:txBody>
      </p:sp>
      <p:sp>
        <p:nvSpPr>
          <p:cNvPr id="11" name="Номер слайда 9"/>
          <p:cNvSpPr>
            <a:spLocks noGrp="1"/>
          </p:cNvSpPr>
          <p:nvPr>
            <p:ph type="sldNum" sz="quarter" idx="12"/>
          </p:nvPr>
        </p:nvSpPr>
        <p:spPr>
          <a:xfrm>
            <a:off x="0" y="1285860"/>
            <a:ext cx="533400" cy="244476"/>
          </a:xfrm>
        </p:spPr>
        <p:txBody>
          <a:bodyPr>
            <a:normAutofit fontScale="85000" lnSpcReduction="20000"/>
          </a:bodyPr>
          <a:lstStyle/>
          <a:p>
            <a:r>
              <a:rPr lang="ru-RU" dirty="0" smtClean="0"/>
              <a:t>34</a:t>
            </a:r>
            <a:endParaRPr lang="en-US" dirty="0"/>
          </a:p>
        </p:txBody>
      </p:sp>
      <p:sp>
        <p:nvSpPr>
          <p:cNvPr id="2" name="Дата 1"/>
          <p:cNvSpPr>
            <a:spLocks noGrp="1"/>
          </p:cNvSpPr>
          <p:nvPr>
            <p:ph type="dt" sz="half" idx="10"/>
          </p:nvPr>
        </p:nvSpPr>
        <p:spPr/>
        <p:txBody>
          <a:bodyPr/>
          <a:lstStyle/>
          <a:p>
            <a:pPr algn="r"/>
            <a:fld id="{BFE4EF38-04FF-43A6-9FC8-9934BC8EB84E}" type="datetime1">
              <a:rPr lang="ru-RU" smtClean="0"/>
              <a:pPr algn="r"/>
              <a:t>07.02.2019</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gerb"/>
          <p:cNvPicPr>
            <a:picLocks noChangeAspect="1" noChangeArrowheads="1"/>
          </p:cNvPicPr>
          <p:nvPr/>
        </p:nvPicPr>
        <p:blipFill>
          <a:blip r:embed="rId3"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solidFill>
            <a:schemeClr val="bg1">
              <a:alpha val="0"/>
            </a:schemeClr>
          </a:solid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7" name="Rectangle 3"/>
          <p:cNvSpPr>
            <a:spLocks noGrp="1" noChangeArrowheads="1"/>
          </p:cNvSpPr>
          <p:nvPr>
            <p:ph type="title"/>
          </p:nvPr>
        </p:nvSpPr>
        <p:spPr>
          <a:xfrm>
            <a:off x="500033" y="1142985"/>
            <a:ext cx="9072627" cy="357190"/>
          </a:xfrm>
        </p:spPr>
        <p:txBody>
          <a:bodyPr anchorCtr="1">
            <a:normAutofit fontScale="90000"/>
          </a:bodyPr>
          <a:lstStyle/>
          <a:p>
            <a:pPr algn="ctr"/>
            <a:r>
              <a:rPr lang="ru-RU" sz="2800" b="1" i="1" dirty="0" smtClean="0">
                <a:solidFill>
                  <a:srgbClr val="FFFF00"/>
                </a:solidFill>
              </a:rPr>
              <a:t/>
            </a:r>
            <a:br>
              <a:rPr lang="ru-RU" sz="2800" b="1" i="1" dirty="0" smtClean="0">
                <a:solidFill>
                  <a:srgbClr val="FFFF00"/>
                </a:solidFill>
              </a:rPr>
            </a:br>
            <a:r>
              <a:rPr lang="ru-RU" sz="2800" b="1" i="1" dirty="0" smtClean="0">
                <a:solidFill>
                  <a:srgbClr val="FFFF00"/>
                </a:solidFill>
              </a:rPr>
              <a:t/>
            </a:r>
            <a:br>
              <a:rPr lang="ru-RU" sz="2800" b="1" i="1" dirty="0" smtClean="0">
                <a:solidFill>
                  <a:srgbClr val="FFFF00"/>
                </a:solidFill>
              </a:rPr>
            </a:br>
            <a:r>
              <a:rPr lang="ru-RU" sz="2700" dirty="0" smtClean="0">
                <a:solidFill>
                  <a:schemeClr val="tx1"/>
                </a:solidFill>
                <a:latin typeface="Tahoma" pitchFamily="34" charset="0"/>
                <a:cs typeface="Tahoma" pitchFamily="34" charset="0"/>
              </a:rPr>
              <a:t>Муниципальная программа </a:t>
            </a:r>
            <a:br>
              <a:rPr lang="ru-RU" sz="2700" dirty="0" smtClean="0">
                <a:solidFill>
                  <a:schemeClr val="tx1"/>
                </a:solidFill>
                <a:latin typeface="Tahoma" pitchFamily="34" charset="0"/>
                <a:cs typeface="Tahoma" pitchFamily="34" charset="0"/>
              </a:rPr>
            </a:br>
            <a:r>
              <a:rPr lang="ru-RU" sz="2700" dirty="0" smtClean="0">
                <a:solidFill>
                  <a:schemeClr val="tx1"/>
                </a:solidFill>
                <a:latin typeface="Tahoma" pitchFamily="34" charset="0"/>
                <a:cs typeface="Tahoma" pitchFamily="34" charset="0"/>
              </a:rPr>
              <a:t>«Управление муниципальным имуществом</a:t>
            </a:r>
            <a:br>
              <a:rPr lang="ru-RU" sz="2700" dirty="0" smtClean="0">
                <a:solidFill>
                  <a:schemeClr val="tx1"/>
                </a:solidFill>
                <a:latin typeface="Tahoma" pitchFamily="34" charset="0"/>
                <a:cs typeface="Tahoma" pitchFamily="34" charset="0"/>
              </a:rPr>
            </a:br>
            <a:r>
              <a:rPr lang="ru-RU" sz="2700" dirty="0" smtClean="0">
                <a:solidFill>
                  <a:schemeClr val="tx1"/>
                </a:solidFill>
                <a:latin typeface="Tahoma" pitchFamily="34" charset="0"/>
                <a:cs typeface="Tahoma" pitchFamily="34" charset="0"/>
              </a:rPr>
              <a:t>и земельными ресурсами» (15)</a:t>
            </a:r>
            <a:r>
              <a:rPr lang="ru-RU" sz="3100" b="1" i="1" dirty="0" smtClean="0">
                <a:solidFill>
                  <a:schemeClr val="tx2">
                    <a:lumMod val="75000"/>
                  </a:schemeClr>
                </a:solidFill>
                <a:latin typeface="Arial" charset="0"/>
              </a:rPr>
              <a:t/>
            </a:r>
            <a:br>
              <a:rPr lang="ru-RU" sz="3100" b="1" i="1" dirty="0" smtClean="0">
                <a:solidFill>
                  <a:schemeClr val="tx2">
                    <a:lumMod val="75000"/>
                  </a:schemeClr>
                </a:solidFill>
                <a:latin typeface="Arial" charset="0"/>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endParaRPr lang="ru-RU" sz="4000" b="1" dirty="0" smtClean="0">
              <a:solidFill>
                <a:schemeClr val="tx2">
                  <a:lumMod val="75000"/>
                </a:schemeClr>
              </a:solidFill>
            </a:endParaRPr>
          </a:p>
        </p:txBody>
      </p:sp>
      <p:sp>
        <p:nvSpPr>
          <p:cNvPr id="8" name="Text Box 4"/>
          <p:cNvSpPr txBox="1">
            <a:spLocks noChangeArrowheads="1"/>
          </p:cNvSpPr>
          <p:nvPr/>
        </p:nvSpPr>
        <p:spPr bwMode="auto">
          <a:xfrm>
            <a:off x="1000100" y="2714621"/>
            <a:ext cx="7929619" cy="402291"/>
          </a:xfrm>
          <a:prstGeom prst="rect">
            <a:avLst/>
          </a:prstGeom>
          <a:noFill/>
          <a:ln w="38100">
            <a:noFill/>
            <a:miter lim="800000"/>
            <a:headEnd/>
            <a:tailEnd/>
          </a:ln>
        </p:spPr>
        <p:txBody>
          <a:bodyPr wrap="square" lIns="90000" tIns="46800" rIns="90000" bIns="46800">
            <a:spAutoFit/>
          </a:bodyPr>
          <a:lstStyle/>
          <a:p>
            <a:pPr algn="ctr"/>
            <a:r>
              <a:rPr lang="ru-RU" sz="2000" dirty="0">
                <a:latin typeface="Tahoma" pitchFamily="34" charset="0"/>
                <a:cs typeface="Tahoma" pitchFamily="34" charset="0"/>
              </a:rPr>
              <a:t>Всего – </a:t>
            </a:r>
            <a:r>
              <a:rPr lang="ru-RU" sz="2000" dirty="0" smtClean="0">
                <a:latin typeface="Tahoma" pitchFamily="34" charset="0"/>
                <a:cs typeface="Tahoma" pitchFamily="34" charset="0"/>
              </a:rPr>
              <a:t>12 211,2 тыс. рублей, в том числе:</a:t>
            </a:r>
            <a:endParaRPr lang="ru-RU" sz="2000" dirty="0">
              <a:latin typeface="Tahoma" pitchFamily="34" charset="0"/>
              <a:cs typeface="Tahoma" pitchFamily="34" charset="0"/>
            </a:endParaRPr>
          </a:p>
        </p:txBody>
      </p:sp>
      <p:sp>
        <p:nvSpPr>
          <p:cNvPr id="9" name="Скругленная прямоугольная выноска 8"/>
          <p:cNvSpPr/>
          <p:nvPr/>
        </p:nvSpPr>
        <p:spPr>
          <a:xfrm>
            <a:off x="214281" y="1643050"/>
            <a:ext cx="8786875" cy="928694"/>
          </a:xfrm>
          <a:prstGeom prst="wedgeRoundRectCallou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ahoma" pitchFamily="34" charset="0"/>
                <a:cs typeface="Tahoma" pitchFamily="34" charset="0"/>
              </a:rPr>
              <a:t>Целью программы является проведение эффективного управления и распоряжения муниципальным имуществом, земельными ресурсами, осуществление муниципального земельного контроля</a:t>
            </a:r>
            <a:endParaRPr lang="ru-RU" dirty="0">
              <a:solidFill>
                <a:schemeClr val="tx1"/>
              </a:solidFill>
              <a:latin typeface="Tahoma" pitchFamily="34" charset="0"/>
              <a:cs typeface="Tahoma" pitchFamily="34" charset="0"/>
            </a:endParaRPr>
          </a:p>
        </p:txBody>
      </p:sp>
      <p:sp>
        <p:nvSpPr>
          <p:cNvPr id="11" name="Text Box 4"/>
          <p:cNvSpPr txBox="1">
            <a:spLocks noChangeArrowheads="1"/>
          </p:cNvSpPr>
          <p:nvPr/>
        </p:nvSpPr>
        <p:spPr bwMode="auto">
          <a:xfrm>
            <a:off x="285721" y="3276601"/>
            <a:ext cx="8643999" cy="2864503"/>
          </a:xfrm>
          <a:prstGeom prst="rect">
            <a:avLst/>
          </a:prstGeom>
          <a:noFill/>
          <a:ln w="38100">
            <a:noFill/>
            <a:miter lim="800000"/>
            <a:headEnd/>
            <a:tailEnd/>
          </a:ln>
        </p:spPr>
        <p:txBody>
          <a:bodyPr wrap="square" lIns="90000" tIns="46800" rIns="90000" bIns="46800">
            <a:spAutoFit/>
          </a:bodyPr>
          <a:lstStyle/>
          <a:p>
            <a:pPr>
              <a:buFont typeface="Wingdings" pitchFamily="2" charset="2"/>
              <a:buChar char="Ø"/>
            </a:pPr>
            <a:r>
              <a:rPr lang="ru-RU" dirty="0" smtClean="0">
                <a:latin typeface="Tahoma" pitchFamily="34" charset="0"/>
                <a:cs typeface="Tahoma" pitchFamily="34" charset="0"/>
              </a:rPr>
              <a:t> приватизация муниципального имущества                                       -  400,0     </a:t>
            </a:r>
          </a:p>
          <a:p>
            <a:pPr>
              <a:buFont typeface="Wingdings" pitchFamily="2" charset="2"/>
              <a:buChar char="Ø"/>
            </a:pPr>
            <a:endParaRPr lang="ru-RU" dirty="0" smtClean="0">
              <a:latin typeface="Tahoma" pitchFamily="34" charset="0"/>
              <a:cs typeface="Tahoma" pitchFamily="34" charset="0"/>
            </a:endParaRPr>
          </a:p>
          <a:p>
            <a:pPr>
              <a:buFont typeface="Wingdings" pitchFamily="2" charset="2"/>
              <a:buChar char="Ø"/>
            </a:pPr>
            <a:r>
              <a:rPr lang="ru-RU" dirty="0" smtClean="0">
                <a:latin typeface="Tahoma" pitchFamily="34" charset="0"/>
                <a:cs typeface="Tahoma" pitchFamily="34" charset="0"/>
              </a:rPr>
              <a:t> паспортизация муниципального имущества                                      -  479,0</a:t>
            </a:r>
          </a:p>
          <a:p>
            <a:endParaRPr lang="ru-RU" dirty="0" smtClean="0">
              <a:latin typeface="Tahoma" pitchFamily="34" charset="0"/>
              <a:cs typeface="Tahoma" pitchFamily="34" charset="0"/>
            </a:endParaRPr>
          </a:p>
          <a:p>
            <a:pPr>
              <a:buFont typeface="Wingdings" pitchFamily="2" charset="2"/>
              <a:buChar char="Ø"/>
            </a:pPr>
            <a:r>
              <a:rPr lang="ru-RU" dirty="0" smtClean="0">
                <a:latin typeface="Tahoma" pitchFamily="34" charset="0"/>
                <a:cs typeface="Tahoma" pitchFamily="34" charset="0"/>
              </a:rPr>
              <a:t>  межевание городских земель                                                           - 515,6 </a:t>
            </a:r>
          </a:p>
          <a:p>
            <a:r>
              <a:rPr lang="ru-RU" dirty="0" smtClean="0">
                <a:latin typeface="Tahoma" pitchFamily="34" charset="0"/>
                <a:cs typeface="Tahoma" pitchFamily="34" charset="0"/>
              </a:rPr>
              <a:t>     </a:t>
            </a:r>
            <a:r>
              <a:rPr lang="ru-RU" sz="1600" dirty="0" smtClean="0">
                <a:latin typeface="Tahoma" pitchFamily="34" charset="0"/>
                <a:cs typeface="Tahoma" pitchFamily="34" charset="0"/>
              </a:rPr>
              <a:t>в т.ч межевание лесов                                                                                    - 10,6</a:t>
            </a:r>
          </a:p>
          <a:p>
            <a:endParaRPr lang="ru-RU" dirty="0" smtClean="0">
              <a:latin typeface="Tahoma" pitchFamily="34" charset="0"/>
              <a:cs typeface="Tahoma" pitchFamily="34" charset="0"/>
            </a:endParaRPr>
          </a:p>
          <a:p>
            <a:pPr>
              <a:buFont typeface="Wingdings" pitchFamily="2" charset="2"/>
              <a:buChar char="Ø"/>
            </a:pPr>
            <a:r>
              <a:rPr lang="ru-RU" dirty="0" smtClean="0">
                <a:latin typeface="Tahoma" pitchFamily="34" charset="0"/>
                <a:cs typeface="Tahoma" pitchFamily="34" charset="0"/>
              </a:rPr>
              <a:t>  содержание и обслуживание объектов казны                                 - 3 011,7</a:t>
            </a:r>
          </a:p>
          <a:p>
            <a:endParaRPr lang="ru-RU" dirty="0" smtClean="0">
              <a:latin typeface="Tahoma" pitchFamily="34" charset="0"/>
              <a:cs typeface="Tahoma" pitchFamily="34" charset="0"/>
            </a:endParaRPr>
          </a:p>
          <a:p>
            <a:pPr>
              <a:buFont typeface="Wingdings" pitchFamily="2" charset="2"/>
              <a:buChar char="Ø"/>
            </a:pPr>
            <a:r>
              <a:rPr lang="ru-RU" dirty="0" smtClean="0">
                <a:latin typeface="Tahoma" pitchFamily="34" charset="0"/>
                <a:cs typeface="Tahoma" pitchFamily="34" charset="0"/>
              </a:rPr>
              <a:t>  создание условий для реализации программы                                - 7 804,9</a:t>
            </a:r>
            <a:endParaRPr lang="ru-RU" b="1" dirty="0">
              <a:latin typeface="Tahoma" pitchFamily="34" charset="0"/>
              <a:cs typeface="Tahoma" pitchFamily="34" charset="0"/>
            </a:endParaRPr>
          </a:p>
        </p:txBody>
      </p:sp>
      <p:sp>
        <p:nvSpPr>
          <p:cNvPr id="12"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35</a:t>
            </a:r>
            <a:endParaRPr lang="en-US" dirty="0"/>
          </a:p>
        </p:txBody>
      </p:sp>
      <p:sp>
        <p:nvSpPr>
          <p:cNvPr id="2" name="Дата 1"/>
          <p:cNvSpPr>
            <a:spLocks noGrp="1"/>
          </p:cNvSpPr>
          <p:nvPr>
            <p:ph type="dt" sz="half" idx="10"/>
          </p:nvPr>
        </p:nvSpPr>
        <p:spPr/>
        <p:txBody>
          <a:bodyPr/>
          <a:lstStyle/>
          <a:p>
            <a:pPr algn="r"/>
            <a:fld id="{9DEDC107-DC04-405A-B3AB-EC3C18FF6377}" type="datetime1">
              <a:rPr lang="ru-RU" smtClean="0"/>
              <a:pPr algn="r"/>
              <a:t>07.02.2019</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gerb"/>
          <p:cNvPicPr>
            <a:picLocks noChangeAspect="1" noChangeArrowheads="1"/>
          </p:cNvPicPr>
          <p:nvPr/>
        </p:nvPicPr>
        <p:blipFill>
          <a:blip r:embed="rId3"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solidFill>
            <a:schemeClr val="bg1">
              <a:alpha val="0"/>
            </a:schemeClr>
          </a:solid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7" name="Rectangle 3"/>
          <p:cNvSpPr>
            <a:spLocks noGrp="1" noChangeArrowheads="1"/>
          </p:cNvSpPr>
          <p:nvPr>
            <p:ph type="title"/>
          </p:nvPr>
        </p:nvSpPr>
        <p:spPr>
          <a:xfrm>
            <a:off x="500033" y="1142985"/>
            <a:ext cx="9072627" cy="357190"/>
          </a:xfrm>
        </p:spPr>
        <p:txBody>
          <a:bodyPr anchorCtr="1">
            <a:normAutofit fontScale="90000"/>
          </a:bodyPr>
          <a:lstStyle/>
          <a:p>
            <a:pPr algn="ctr"/>
            <a:r>
              <a:rPr lang="ru-RU" sz="2800" b="1" i="1" dirty="0" smtClean="0">
                <a:solidFill>
                  <a:srgbClr val="FFFF00"/>
                </a:solidFill>
              </a:rPr>
              <a:t/>
            </a:r>
            <a:br>
              <a:rPr lang="ru-RU" sz="2800" b="1" i="1" dirty="0" smtClean="0">
                <a:solidFill>
                  <a:srgbClr val="FFFF00"/>
                </a:solidFill>
              </a:rPr>
            </a:br>
            <a:r>
              <a:rPr lang="ru-RU" sz="2800" b="1" i="1" dirty="0" smtClean="0">
                <a:solidFill>
                  <a:srgbClr val="FFFF00"/>
                </a:solidFill>
              </a:rPr>
              <a:t/>
            </a:r>
            <a:br>
              <a:rPr lang="ru-RU" sz="2800" b="1" i="1" dirty="0" smtClean="0">
                <a:solidFill>
                  <a:srgbClr val="FFFF00"/>
                </a:solidFill>
              </a:rPr>
            </a:br>
            <a:r>
              <a:rPr lang="ru-RU" sz="2700" dirty="0" smtClean="0">
                <a:solidFill>
                  <a:schemeClr val="tx1"/>
                </a:solidFill>
                <a:latin typeface="Tahoma" pitchFamily="34" charset="0"/>
                <a:cs typeface="Tahoma" pitchFamily="34" charset="0"/>
              </a:rPr>
              <a:t>Муниципальная программа </a:t>
            </a:r>
            <a:br>
              <a:rPr lang="ru-RU" sz="2700" dirty="0" smtClean="0">
                <a:solidFill>
                  <a:schemeClr val="tx1"/>
                </a:solidFill>
                <a:latin typeface="Tahoma" pitchFamily="34" charset="0"/>
                <a:cs typeface="Tahoma" pitchFamily="34" charset="0"/>
              </a:rPr>
            </a:br>
            <a:r>
              <a:rPr lang="ru-RU" sz="2700" dirty="0" smtClean="0">
                <a:solidFill>
                  <a:schemeClr val="tx1"/>
                </a:solidFill>
                <a:latin typeface="Tahoma" pitchFamily="34" charset="0"/>
                <a:cs typeface="Tahoma" pitchFamily="34" charset="0"/>
              </a:rPr>
              <a:t>«Формирование современной городской среды» (16)</a:t>
            </a:r>
            <a:r>
              <a:rPr lang="ru-RU" sz="3100" b="1" i="1" dirty="0" smtClean="0">
                <a:solidFill>
                  <a:schemeClr val="tx2">
                    <a:lumMod val="75000"/>
                  </a:schemeClr>
                </a:solidFill>
                <a:latin typeface="Arial" charset="0"/>
              </a:rPr>
              <a:t/>
            </a:r>
            <a:br>
              <a:rPr lang="ru-RU" sz="3100" b="1" i="1" dirty="0" smtClean="0">
                <a:solidFill>
                  <a:schemeClr val="tx2">
                    <a:lumMod val="75000"/>
                  </a:schemeClr>
                </a:solidFill>
                <a:latin typeface="Arial" charset="0"/>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endParaRPr lang="ru-RU" sz="4000" b="1" dirty="0" smtClean="0">
              <a:solidFill>
                <a:schemeClr val="tx2">
                  <a:lumMod val="75000"/>
                </a:schemeClr>
              </a:solidFill>
            </a:endParaRPr>
          </a:p>
        </p:txBody>
      </p:sp>
      <p:sp>
        <p:nvSpPr>
          <p:cNvPr id="8" name="Text Box 4"/>
          <p:cNvSpPr txBox="1">
            <a:spLocks noChangeArrowheads="1"/>
          </p:cNvSpPr>
          <p:nvPr/>
        </p:nvSpPr>
        <p:spPr bwMode="auto">
          <a:xfrm>
            <a:off x="1000100" y="2714621"/>
            <a:ext cx="7929619" cy="402291"/>
          </a:xfrm>
          <a:prstGeom prst="rect">
            <a:avLst/>
          </a:prstGeom>
          <a:noFill/>
          <a:ln w="38100">
            <a:noFill/>
            <a:miter lim="800000"/>
            <a:headEnd/>
            <a:tailEnd/>
          </a:ln>
        </p:spPr>
        <p:txBody>
          <a:bodyPr wrap="square" lIns="90000" tIns="46800" rIns="90000" bIns="46800">
            <a:spAutoFit/>
          </a:bodyPr>
          <a:lstStyle/>
          <a:p>
            <a:pPr algn="ctr"/>
            <a:r>
              <a:rPr lang="ru-RU" sz="2000" dirty="0">
                <a:latin typeface="Tahoma" pitchFamily="34" charset="0"/>
                <a:cs typeface="Tahoma" pitchFamily="34" charset="0"/>
              </a:rPr>
              <a:t>Всего – </a:t>
            </a:r>
            <a:r>
              <a:rPr lang="ru-RU" sz="2000" dirty="0" smtClean="0">
                <a:latin typeface="Tahoma" pitchFamily="34" charset="0"/>
                <a:cs typeface="Tahoma" pitchFamily="34" charset="0"/>
              </a:rPr>
              <a:t>1 600,0 тыс. рублей, в том числе:</a:t>
            </a:r>
            <a:endParaRPr lang="ru-RU" sz="2000" dirty="0">
              <a:latin typeface="Tahoma" pitchFamily="34" charset="0"/>
              <a:cs typeface="Tahoma" pitchFamily="34" charset="0"/>
            </a:endParaRPr>
          </a:p>
        </p:txBody>
      </p:sp>
      <p:sp>
        <p:nvSpPr>
          <p:cNvPr id="9" name="Скругленная прямоугольная выноска 8"/>
          <p:cNvSpPr/>
          <p:nvPr/>
        </p:nvSpPr>
        <p:spPr>
          <a:xfrm>
            <a:off x="214281" y="1643050"/>
            <a:ext cx="8786875" cy="795350"/>
          </a:xfrm>
          <a:prstGeom prst="wedgeRoundRectCallou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ahoma" pitchFamily="34" charset="0"/>
                <a:cs typeface="Tahoma" pitchFamily="34" charset="0"/>
              </a:rPr>
              <a:t>Целью программы является повышение комфорта, функциональности, безопасности и эстетики городской среды </a:t>
            </a:r>
            <a:endParaRPr lang="ru-RU" dirty="0">
              <a:solidFill>
                <a:schemeClr val="tx1"/>
              </a:solidFill>
              <a:latin typeface="Tahoma" pitchFamily="34" charset="0"/>
              <a:cs typeface="Tahoma" pitchFamily="34" charset="0"/>
            </a:endParaRPr>
          </a:p>
        </p:txBody>
      </p:sp>
      <p:sp>
        <p:nvSpPr>
          <p:cNvPr id="11" name="Text Box 4"/>
          <p:cNvSpPr txBox="1">
            <a:spLocks noChangeArrowheads="1"/>
          </p:cNvSpPr>
          <p:nvPr/>
        </p:nvSpPr>
        <p:spPr bwMode="auto">
          <a:xfrm>
            <a:off x="285721" y="3505201"/>
            <a:ext cx="8643999" cy="1756508"/>
          </a:xfrm>
          <a:prstGeom prst="rect">
            <a:avLst/>
          </a:prstGeom>
          <a:noFill/>
          <a:ln w="38100">
            <a:noFill/>
            <a:miter lim="800000"/>
            <a:headEnd/>
            <a:tailEnd/>
          </a:ln>
        </p:spPr>
        <p:txBody>
          <a:bodyPr wrap="square" lIns="90000" tIns="46800" rIns="90000" bIns="46800">
            <a:spAutoFit/>
          </a:bodyPr>
          <a:lstStyle/>
          <a:p>
            <a:pPr>
              <a:buFont typeface="Wingdings" pitchFamily="2" charset="2"/>
              <a:buChar char="Ø"/>
            </a:pPr>
            <a:r>
              <a:rPr lang="ru-RU" dirty="0" smtClean="0">
                <a:latin typeface="Tahoma" pitchFamily="34" charset="0"/>
                <a:cs typeface="Tahoma" pitchFamily="34" charset="0"/>
              </a:rPr>
              <a:t>  со финансирование мероприятий по ремонту </a:t>
            </a:r>
          </a:p>
          <a:p>
            <a:r>
              <a:rPr lang="ru-RU" dirty="0" smtClean="0">
                <a:latin typeface="Tahoma" pitchFamily="34" charset="0"/>
                <a:cs typeface="Tahoma" pitchFamily="34" charset="0"/>
              </a:rPr>
              <a:t>дворовых территорий                                                                         - 1 400,0 </a:t>
            </a:r>
          </a:p>
          <a:p>
            <a:pPr>
              <a:buFont typeface="Wingdings" pitchFamily="2" charset="2"/>
              <a:buChar char="Ø"/>
            </a:pPr>
            <a:endParaRPr lang="ru-RU" dirty="0" smtClean="0">
              <a:latin typeface="Tahoma" pitchFamily="34" charset="0"/>
              <a:cs typeface="Tahoma" pitchFamily="34" charset="0"/>
            </a:endParaRPr>
          </a:p>
          <a:p>
            <a:pPr>
              <a:buFont typeface="Wingdings" pitchFamily="2" charset="2"/>
              <a:buChar char="Ø"/>
            </a:pPr>
            <a:endParaRPr lang="ru-RU" dirty="0" smtClean="0">
              <a:latin typeface="Tahoma" pitchFamily="34" charset="0"/>
              <a:cs typeface="Tahoma" pitchFamily="34" charset="0"/>
            </a:endParaRPr>
          </a:p>
          <a:p>
            <a:pPr>
              <a:buFont typeface="Wingdings" pitchFamily="2" charset="2"/>
              <a:buChar char="Ø"/>
            </a:pPr>
            <a:r>
              <a:rPr lang="ru-RU" dirty="0" smtClean="0">
                <a:latin typeface="Tahoma" pitchFamily="34" charset="0"/>
                <a:cs typeface="Tahoma" pitchFamily="34" charset="0"/>
              </a:rPr>
              <a:t>  благоустройство мест общего пользования                                       - 200,0  </a:t>
            </a:r>
          </a:p>
          <a:p>
            <a:endParaRPr lang="ru-RU" dirty="0" smtClean="0">
              <a:latin typeface="Tahoma" pitchFamily="34" charset="0"/>
              <a:cs typeface="Tahoma" pitchFamily="34" charset="0"/>
            </a:endParaRPr>
          </a:p>
        </p:txBody>
      </p:sp>
      <p:sp>
        <p:nvSpPr>
          <p:cNvPr id="12"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36</a:t>
            </a:r>
            <a:endParaRPr lang="en-US" dirty="0"/>
          </a:p>
        </p:txBody>
      </p:sp>
      <p:sp>
        <p:nvSpPr>
          <p:cNvPr id="2" name="Дата 1"/>
          <p:cNvSpPr>
            <a:spLocks noGrp="1"/>
          </p:cNvSpPr>
          <p:nvPr>
            <p:ph type="dt" sz="half" idx="10"/>
          </p:nvPr>
        </p:nvSpPr>
        <p:spPr/>
        <p:txBody>
          <a:bodyPr/>
          <a:lstStyle/>
          <a:p>
            <a:pPr algn="r"/>
            <a:fld id="{F0AB6763-8F06-4604-A199-F9440CFD6D74}" type="datetime1">
              <a:rPr lang="ru-RU" smtClean="0"/>
              <a:pPr algn="r"/>
              <a:t>07.02.2019</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gerb"/>
          <p:cNvPicPr>
            <a:picLocks noChangeAspect="1" noChangeArrowheads="1"/>
          </p:cNvPicPr>
          <p:nvPr/>
        </p:nvPicPr>
        <p:blipFill>
          <a:blip r:embed="rId3"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no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7" name="Rectangle 3"/>
          <p:cNvSpPr>
            <a:spLocks noGrp="1" noChangeArrowheads="1"/>
          </p:cNvSpPr>
          <p:nvPr>
            <p:ph type="title"/>
          </p:nvPr>
        </p:nvSpPr>
        <p:spPr>
          <a:xfrm>
            <a:off x="500033" y="1142985"/>
            <a:ext cx="9072627" cy="357190"/>
          </a:xfrm>
        </p:spPr>
        <p:txBody>
          <a:bodyPr anchorCtr="1">
            <a:normAutofit fontScale="90000"/>
          </a:bodyPr>
          <a:lstStyle/>
          <a:p>
            <a:pPr algn="ctr"/>
            <a:r>
              <a:rPr lang="ru-RU" sz="2800" b="1" i="1" dirty="0" smtClean="0">
                <a:solidFill>
                  <a:srgbClr val="FFFF00"/>
                </a:solidFill>
              </a:rPr>
              <a:t/>
            </a:r>
            <a:br>
              <a:rPr lang="ru-RU" sz="2800" b="1" i="1" dirty="0" smtClean="0">
                <a:solidFill>
                  <a:srgbClr val="FFFF00"/>
                </a:solidFill>
              </a:rPr>
            </a:br>
            <a:r>
              <a:rPr lang="ru-RU" sz="2800" b="1" i="1" dirty="0" smtClean="0">
                <a:solidFill>
                  <a:srgbClr val="FFFF00"/>
                </a:solidFill>
              </a:rPr>
              <a:t/>
            </a:r>
            <a:br>
              <a:rPr lang="ru-RU" sz="2800" b="1" i="1" dirty="0" smtClean="0">
                <a:solidFill>
                  <a:srgbClr val="FFFF00"/>
                </a:solidFill>
              </a:rPr>
            </a:br>
            <a:r>
              <a:rPr lang="ru-RU" sz="3100" b="1" i="1" dirty="0" smtClean="0">
                <a:solidFill>
                  <a:schemeClr val="tx2">
                    <a:lumMod val="75000"/>
                  </a:schemeClr>
                </a:solidFill>
                <a:latin typeface="Arial" charset="0"/>
              </a:rPr>
              <a:t/>
            </a:r>
            <a:br>
              <a:rPr lang="ru-RU" sz="3100" b="1" i="1" dirty="0" smtClean="0">
                <a:solidFill>
                  <a:schemeClr val="tx2">
                    <a:lumMod val="75000"/>
                  </a:schemeClr>
                </a:solidFill>
                <a:latin typeface="Arial" charset="0"/>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endParaRPr lang="ru-RU" sz="4000" b="1" dirty="0" smtClean="0">
              <a:solidFill>
                <a:schemeClr val="tx2">
                  <a:lumMod val="75000"/>
                </a:schemeClr>
              </a:solidFill>
            </a:endParaRPr>
          </a:p>
        </p:txBody>
      </p:sp>
      <p:sp>
        <p:nvSpPr>
          <p:cNvPr id="12" name="Вертикальный свиток 11"/>
          <p:cNvSpPr/>
          <p:nvPr/>
        </p:nvSpPr>
        <p:spPr>
          <a:xfrm>
            <a:off x="457201" y="2643182"/>
            <a:ext cx="3043231" cy="3571900"/>
          </a:xfrm>
          <a:prstGeom prst="verticalScroll">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solidFill>
                  <a:schemeClr val="tx1"/>
                </a:solidFill>
                <a:latin typeface="Tahoma" pitchFamily="34" charset="0"/>
                <a:cs typeface="Tahoma" pitchFamily="34" charset="0"/>
              </a:rPr>
              <a:t>Верхний предел муниципального внутреннего долга на 1 января </a:t>
            </a:r>
            <a:r>
              <a:rPr lang="ru-RU" dirty="0" smtClean="0">
                <a:solidFill>
                  <a:schemeClr val="tx1"/>
                </a:solidFill>
                <a:latin typeface="Tahoma" pitchFamily="34" charset="0"/>
                <a:cs typeface="Tahoma" pitchFamily="34" charset="0"/>
              </a:rPr>
              <a:t>2020 </a:t>
            </a:r>
            <a:r>
              <a:rPr lang="ru-RU" dirty="0">
                <a:solidFill>
                  <a:schemeClr val="tx1"/>
                </a:solidFill>
                <a:latin typeface="Tahoma" pitchFamily="34" charset="0"/>
                <a:cs typeface="Tahoma" pitchFamily="34" charset="0"/>
              </a:rPr>
              <a:t>года в сумме </a:t>
            </a:r>
            <a:r>
              <a:rPr lang="en-US" dirty="0">
                <a:solidFill>
                  <a:schemeClr val="tx1"/>
                </a:solidFill>
                <a:latin typeface="Tahoma" pitchFamily="34" charset="0"/>
                <a:cs typeface="Tahoma" pitchFamily="34" charset="0"/>
              </a:rPr>
              <a:t>      </a:t>
            </a:r>
            <a:r>
              <a:rPr lang="ru-RU" dirty="0" smtClean="0">
                <a:solidFill>
                  <a:schemeClr val="tx1"/>
                </a:solidFill>
                <a:latin typeface="Tahoma" pitchFamily="34" charset="0"/>
                <a:cs typeface="Tahoma" pitchFamily="34" charset="0"/>
              </a:rPr>
              <a:t>200 000 тысяч </a:t>
            </a:r>
            <a:r>
              <a:rPr lang="ru-RU" dirty="0">
                <a:solidFill>
                  <a:schemeClr val="tx1"/>
                </a:solidFill>
                <a:latin typeface="Tahoma" pitchFamily="34" charset="0"/>
                <a:cs typeface="Tahoma" pitchFamily="34" charset="0"/>
              </a:rPr>
              <a:t>рублей</a:t>
            </a:r>
          </a:p>
        </p:txBody>
      </p:sp>
      <p:sp>
        <p:nvSpPr>
          <p:cNvPr id="13" name="Вертикальный свиток 12"/>
          <p:cNvSpPr/>
          <p:nvPr/>
        </p:nvSpPr>
        <p:spPr>
          <a:xfrm>
            <a:off x="5729289" y="2571744"/>
            <a:ext cx="2986116" cy="3571900"/>
          </a:xfrm>
          <a:prstGeom prst="verticalScroll">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solidFill>
                  <a:schemeClr val="tx1"/>
                </a:solidFill>
                <a:latin typeface="Tahoma" pitchFamily="34" charset="0"/>
                <a:cs typeface="Tahoma" pitchFamily="34" charset="0"/>
              </a:rPr>
              <a:t>Предельный объем муниципального внутреннего долга на </a:t>
            </a:r>
            <a:r>
              <a:rPr lang="ru-RU" dirty="0" smtClean="0">
                <a:solidFill>
                  <a:schemeClr val="tx1"/>
                </a:solidFill>
                <a:latin typeface="Tahoma" pitchFamily="34" charset="0"/>
                <a:cs typeface="Tahoma" pitchFamily="34" charset="0"/>
              </a:rPr>
              <a:t>2019 год </a:t>
            </a:r>
            <a:r>
              <a:rPr lang="ru-RU" dirty="0">
                <a:solidFill>
                  <a:schemeClr val="tx1"/>
                </a:solidFill>
                <a:latin typeface="Tahoma" pitchFamily="34" charset="0"/>
                <a:cs typeface="Tahoma" pitchFamily="34" charset="0"/>
              </a:rPr>
              <a:t>в сумме </a:t>
            </a:r>
            <a:endParaRPr lang="ru-RU" dirty="0" smtClean="0">
              <a:solidFill>
                <a:schemeClr val="tx1"/>
              </a:solidFill>
              <a:latin typeface="Tahoma" pitchFamily="34" charset="0"/>
              <a:cs typeface="Tahoma" pitchFamily="34" charset="0"/>
            </a:endParaRPr>
          </a:p>
          <a:p>
            <a:pPr algn="ctr">
              <a:defRPr/>
            </a:pPr>
            <a:r>
              <a:rPr lang="ru-RU" dirty="0" smtClean="0">
                <a:solidFill>
                  <a:schemeClr val="tx1"/>
                </a:solidFill>
                <a:latin typeface="Tahoma" pitchFamily="34" charset="0"/>
                <a:cs typeface="Tahoma" pitchFamily="34" charset="0"/>
              </a:rPr>
              <a:t>200 </a:t>
            </a:r>
            <a:r>
              <a:rPr lang="ru-RU" dirty="0">
                <a:solidFill>
                  <a:schemeClr val="tx1"/>
                </a:solidFill>
                <a:latin typeface="Tahoma" pitchFamily="34" charset="0"/>
                <a:cs typeface="Tahoma" pitchFamily="34" charset="0"/>
              </a:rPr>
              <a:t>000</a:t>
            </a:r>
          </a:p>
          <a:p>
            <a:pPr algn="ctr">
              <a:defRPr/>
            </a:pPr>
            <a:r>
              <a:rPr lang="ru-RU" dirty="0">
                <a:solidFill>
                  <a:schemeClr val="tx1"/>
                </a:solidFill>
                <a:latin typeface="Tahoma" pitchFamily="34" charset="0"/>
                <a:cs typeface="Tahoma" pitchFamily="34" charset="0"/>
              </a:rPr>
              <a:t>тысяч рублей</a:t>
            </a:r>
          </a:p>
        </p:txBody>
      </p:sp>
      <p:pic>
        <p:nvPicPr>
          <p:cNvPr id="14" name="Picture 2" descr="http://terrifictrading.com/images/Blog%20Images/Survey_k9449901.jpg"/>
          <p:cNvPicPr>
            <a:picLocks noChangeAspect="1" noChangeArrowheads="1"/>
          </p:cNvPicPr>
          <p:nvPr/>
        </p:nvPicPr>
        <p:blipFill>
          <a:blip r:embed="rId4"/>
          <a:srcRect/>
          <a:stretch>
            <a:fillRect/>
          </a:stretch>
        </p:blipFill>
        <p:spPr bwMode="auto">
          <a:xfrm>
            <a:off x="3428992" y="3254376"/>
            <a:ext cx="2406659" cy="2460625"/>
          </a:xfrm>
          <a:prstGeom prst="rect">
            <a:avLst/>
          </a:prstGeom>
          <a:noFill/>
          <a:ln w="9525">
            <a:noFill/>
            <a:miter lim="800000"/>
            <a:headEnd/>
            <a:tailEnd/>
          </a:ln>
        </p:spPr>
      </p:pic>
      <p:sp>
        <p:nvSpPr>
          <p:cNvPr id="15" name="TextBox 6"/>
          <p:cNvSpPr txBox="1">
            <a:spLocks noChangeArrowheads="1"/>
          </p:cNvSpPr>
          <p:nvPr/>
        </p:nvSpPr>
        <p:spPr bwMode="auto">
          <a:xfrm>
            <a:off x="793751" y="152401"/>
            <a:ext cx="7866063" cy="830997"/>
          </a:xfrm>
          <a:prstGeom prst="rect">
            <a:avLst/>
          </a:prstGeom>
          <a:noFill/>
          <a:ln w="9525">
            <a:noFill/>
            <a:miter lim="800000"/>
            <a:headEnd/>
            <a:tailEnd/>
          </a:ln>
        </p:spPr>
        <p:txBody>
          <a:bodyPr wrap="square">
            <a:spAutoFit/>
          </a:bodyPr>
          <a:lstStyle/>
          <a:p>
            <a:pPr algn="ctr"/>
            <a:r>
              <a:rPr lang="ru-RU" sz="2400" dirty="0">
                <a:latin typeface="Tahoma" pitchFamily="34" charset="0"/>
                <a:cs typeface="Tahoma" pitchFamily="34" charset="0"/>
              </a:rPr>
              <a:t>Муниципальный  долг </a:t>
            </a:r>
            <a:r>
              <a:rPr lang="ru-RU" sz="2400" dirty="0" smtClean="0">
                <a:latin typeface="Tahoma" pitchFamily="34" charset="0"/>
                <a:cs typeface="Tahoma" pitchFamily="34" charset="0"/>
              </a:rPr>
              <a:t> города  </a:t>
            </a:r>
            <a:r>
              <a:rPr lang="ru-RU" sz="2400" dirty="0">
                <a:latin typeface="Tahoma" pitchFamily="34" charset="0"/>
                <a:cs typeface="Tahoma" pitchFamily="34" charset="0"/>
              </a:rPr>
              <a:t>Воткинска </a:t>
            </a:r>
          </a:p>
          <a:p>
            <a:pPr algn="ctr"/>
            <a:r>
              <a:rPr lang="ru-RU" sz="2400" dirty="0">
                <a:latin typeface="Tahoma" pitchFamily="34" charset="0"/>
                <a:cs typeface="Tahoma" pitchFamily="34" charset="0"/>
              </a:rPr>
              <a:t>на </a:t>
            </a:r>
            <a:r>
              <a:rPr lang="ru-RU" sz="2400" dirty="0" smtClean="0">
                <a:latin typeface="Tahoma" pitchFamily="34" charset="0"/>
                <a:cs typeface="Tahoma" pitchFamily="34" charset="0"/>
              </a:rPr>
              <a:t>2019 </a:t>
            </a:r>
            <a:r>
              <a:rPr lang="ru-RU" sz="2400" dirty="0">
                <a:latin typeface="Tahoma" pitchFamily="34" charset="0"/>
                <a:cs typeface="Tahoma" pitchFamily="34" charset="0"/>
              </a:rPr>
              <a:t>год</a:t>
            </a:r>
          </a:p>
        </p:txBody>
      </p:sp>
      <p:sp>
        <p:nvSpPr>
          <p:cNvPr id="16" name="Стрелка влево 15"/>
          <p:cNvSpPr/>
          <p:nvPr/>
        </p:nvSpPr>
        <p:spPr>
          <a:xfrm rot="19407521">
            <a:off x="2999469" y="1833067"/>
            <a:ext cx="1523211" cy="499879"/>
          </a:xfrm>
          <a:prstGeom prst="lef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7" name="Стрелка влево 16"/>
          <p:cNvSpPr/>
          <p:nvPr/>
        </p:nvSpPr>
        <p:spPr>
          <a:xfrm rot="13292127">
            <a:off x="4608858" y="1889319"/>
            <a:ext cx="1576359" cy="493481"/>
          </a:xfrm>
          <a:prstGeom prst="leftArrow">
            <a:avLst>
              <a:gd name="adj1" fmla="val 50505"/>
              <a:gd name="adj2" fmla="val 50000"/>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solidFill>
                <a:srgbClr val="FFFF00"/>
              </a:solidFill>
            </a:endParaRPr>
          </a:p>
        </p:txBody>
      </p:sp>
      <p:sp>
        <p:nvSpPr>
          <p:cNvPr id="11"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37</a:t>
            </a:r>
            <a:endParaRPr lang="en-US" dirty="0"/>
          </a:p>
        </p:txBody>
      </p:sp>
      <p:sp>
        <p:nvSpPr>
          <p:cNvPr id="2" name="Дата 1"/>
          <p:cNvSpPr>
            <a:spLocks noGrp="1"/>
          </p:cNvSpPr>
          <p:nvPr>
            <p:ph type="dt" sz="half" idx="10"/>
          </p:nvPr>
        </p:nvSpPr>
        <p:spPr/>
        <p:txBody>
          <a:bodyPr/>
          <a:lstStyle/>
          <a:p>
            <a:pPr algn="r"/>
            <a:fld id="{F435DA2A-8591-46E3-90DC-3892592ACC00}" type="datetime1">
              <a:rPr lang="ru-RU" smtClean="0"/>
              <a:pPr algn="r"/>
              <a:t>07.02.2019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50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gerb"/>
          <p:cNvPicPr>
            <a:picLocks noChangeAspect="1" noChangeArrowheads="1"/>
          </p:cNvPicPr>
          <p:nvPr/>
        </p:nvPicPr>
        <p:blipFill>
          <a:blip r:embed="rId3"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no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7" name="Rectangle 3"/>
          <p:cNvSpPr>
            <a:spLocks noGrp="1" noChangeArrowheads="1"/>
          </p:cNvSpPr>
          <p:nvPr>
            <p:ph type="title"/>
          </p:nvPr>
        </p:nvSpPr>
        <p:spPr>
          <a:xfrm>
            <a:off x="500033" y="1142985"/>
            <a:ext cx="9072627" cy="357190"/>
          </a:xfrm>
        </p:spPr>
        <p:txBody>
          <a:bodyPr anchorCtr="1">
            <a:normAutofit fontScale="90000"/>
          </a:bodyPr>
          <a:lstStyle/>
          <a:p>
            <a:pPr algn="ctr"/>
            <a:r>
              <a:rPr lang="ru-RU" sz="2800" b="1" i="1" dirty="0" smtClean="0">
                <a:solidFill>
                  <a:srgbClr val="FFFF00"/>
                </a:solidFill>
              </a:rPr>
              <a:t/>
            </a:r>
            <a:br>
              <a:rPr lang="ru-RU" sz="2800" b="1" i="1" dirty="0" smtClean="0">
                <a:solidFill>
                  <a:srgbClr val="FFFF00"/>
                </a:solidFill>
              </a:rPr>
            </a:br>
            <a:r>
              <a:rPr lang="ru-RU" sz="2800" b="1" i="1" dirty="0" smtClean="0">
                <a:solidFill>
                  <a:srgbClr val="FFFF00"/>
                </a:solidFill>
              </a:rPr>
              <a:t/>
            </a:r>
            <a:br>
              <a:rPr lang="ru-RU" sz="2800" b="1" i="1" dirty="0" smtClean="0">
                <a:solidFill>
                  <a:srgbClr val="FFFF00"/>
                </a:solidFill>
              </a:rPr>
            </a:br>
            <a:r>
              <a:rPr lang="ru-RU" sz="3100" b="1" i="1" dirty="0" smtClean="0">
                <a:solidFill>
                  <a:schemeClr val="tx2">
                    <a:lumMod val="75000"/>
                  </a:schemeClr>
                </a:solidFill>
                <a:latin typeface="Arial" charset="0"/>
              </a:rPr>
              <a:t/>
            </a:r>
            <a:br>
              <a:rPr lang="ru-RU" sz="3100" b="1" i="1" dirty="0" smtClean="0">
                <a:solidFill>
                  <a:schemeClr val="tx2">
                    <a:lumMod val="75000"/>
                  </a:schemeClr>
                </a:solidFill>
                <a:latin typeface="Arial" charset="0"/>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endParaRPr lang="ru-RU" sz="4000" b="1" dirty="0" smtClean="0">
              <a:solidFill>
                <a:schemeClr val="tx2">
                  <a:lumMod val="75000"/>
                </a:schemeClr>
              </a:solidFill>
            </a:endParaRPr>
          </a:p>
        </p:txBody>
      </p:sp>
      <p:sp>
        <p:nvSpPr>
          <p:cNvPr id="12" name="Вертикальный свиток 11"/>
          <p:cNvSpPr/>
          <p:nvPr/>
        </p:nvSpPr>
        <p:spPr>
          <a:xfrm>
            <a:off x="685800" y="2643182"/>
            <a:ext cx="2814631" cy="3571900"/>
          </a:xfrm>
          <a:prstGeom prst="verticalScroll">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solidFill>
                  <a:schemeClr val="tx1"/>
                </a:solidFill>
                <a:latin typeface="Arial" pitchFamily="34" charset="0"/>
                <a:cs typeface="Arial" pitchFamily="34" charset="0"/>
              </a:rPr>
              <a:t>Верхний предел муниципального внутреннего долга на 1 января </a:t>
            </a:r>
            <a:r>
              <a:rPr lang="ru-RU" dirty="0" smtClean="0">
                <a:solidFill>
                  <a:schemeClr val="tx1"/>
                </a:solidFill>
                <a:latin typeface="Arial" pitchFamily="34" charset="0"/>
                <a:cs typeface="Arial" pitchFamily="34" charset="0"/>
              </a:rPr>
              <a:t>2021-2022 г.г. в </a:t>
            </a:r>
            <a:r>
              <a:rPr lang="ru-RU" dirty="0">
                <a:solidFill>
                  <a:schemeClr val="tx1"/>
                </a:solidFill>
                <a:latin typeface="Arial" pitchFamily="34" charset="0"/>
                <a:cs typeface="Arial" pitchFamily="34" charset="0"/>
              </a:rPr>
              <a:t>сумме </a:t>
            </a:r>
            <a:r>
              <a:rPr lang="en-US" dirty="0">
                <a:solidFill>
                  <a:schemeClr val="tx1"/>
                </a:solidFill>
                <a:latin typeface="Arial" pitchFamily="34" charset="0"/>
                <a:cs typeface="Arial" pitchFamily="34" charset="0"/>
              </a:rPr>
              <a:t>     </a:t>
            </a:r>
            <a:endParaRPr lang="ru-RU" dirty="0" smtClean="0">
              <a:solidFill>
                <a:schemeClr val="tx1"/>
              </a:solidFill>
              <a:latin typeface="Arial" pitchFamily="34" charset="0"/>
              <a:cs typeface="Arial" pitchFamily="34" charset="0"/>
            </a:endParaRPr>
          </a:p>
          <a:p>
            <a:pPr algn="ctr">
              <a:defRPr/>
            </a:pPr>
            <a:r>
              <a:rPr lang="en-US" dirty="0" smtClean="0">
                <a:solidFill>
                  <a:schemeClr val="tx1"/>
                </a:solidFill>
                <a:latin typeface="Arial" pitchFamily="34" charset="0"/>
                <a:cs typeface="Arial" pitchFamily="34" charset="0"/>
              </a:rPr>
              <a:t> </a:t>
            </a:r>
            <a:r>
              <a:rPr lang="ru-RU" dirty="0" smtClean="0">
                <a:solidFill>
                  <a:schemeClr val="tx1"/>
                </a:solidFill>
                <a:latin typeface="Arial" pitchFamily="34" charset="0"/>
                <a:cs typeface="Arial" pitchFamily="34" charset="0"/>
              </a:rPr>
              <a:t>200 </a:t>
            </a:r>
            <a:r>
              <a:rPr lang="ru-RU" dirty="0">
                <a:solidFill>
                  <a:schemeClr val="tx1"/>
                </a:solidFill>
                <a:latin typeface="Arial" pitchFamily="34" charset="0"/>
                <a:cs typeface="Arial" pitchFamily="34" charset="0"/>
              </a:rPr>
              <a:t>000 тысяч рублей</a:t>
            </a:r>
            <a:endParaRPr lang="ru-RU" dirty="0">
              <a:solidFill>
                <a:schemeClr val="tx1"/>
              </a:solidFill>
            </a:endParaRPr>
          </a:p>
        </p:txBody>
      </p:sp>
      <p:sp>
        <p:nvSpPr>
          <p:cNvPr id="13" name="Вертикальный свиток 12"/>
          <p:cNvSpPr/>
          <p:nvPr/>
        </p:nvSpPr>
        <p:spPr>
          <a:xfrm>
            <a:off x="5729288" y="2571744"/>
            <a:ext cx="2957512" cy="3571900"/>
          </a:xfrm>
          <a:prstGeom prst="verticalScroll">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smtClean="0">
                <a:solidFill>
                  <a:schemeClr val="tx1"/>
                </a:solidFill>
                <a:latin typeface="Arial" pitchFamily="34" charset="0"/>
                <a:cs typeface="Arial" pitchFamily="34" charset="0"/>
              </a:rPr>
              <a:t>Предельный объем </a:t>
            </a:r>
            <a:r>
              <a:rPr lang="ru-RU" dirty="0">
                <a:solidFill>
                  <a:schemeClr val="tx1"/>
                </a:solidFill>
                <a:latin typeface="Arial" pitchFamily="34" charset="0"/>
                <a:cs typeface="Arial" pitchFamily="34" charset="0"/>
              </a:rPr>
              <a:t>муниципального внутреннего долга на </a:t>
            </a:r>
            <a:r>
              <a:rPr lang="ru-RU" dirty="0" smtClean="0">
                <a:solidFill>
                  <a:schemeClr val="tx1"/>
                </a:solidFill>
                <a:latin typeface="Arial" pitchFamily="34" charset="0"/>
                <a:cs typeface="Arial" pitchFamily="34" charset="0"/>
              </a:rPr>
              <a:t>2020-2021 г.г. </a:t>
            </a:r>
            <a:r>
              <a:rPr lang="ru-RU" dirty="0">
                <a:solidFill>
                  <a:schemeClr val="tx1"/>
                </a:solidFill>
                <a:latin typeface="Arial" pitchFamily="34" charset="0"/>
                <a:cs typeface="Arial" pitchFamily="34" charset="0"/>
              </a:rPr>
              <a:t>в сумме </a:t>
            </a:r>
            <a:r>
              <a:rPr lang="ru-RU" dirty="0" smtClean="0">
                <a:solidFill>
                  <a:schemeClr val="tx1"/>
                </a:solidFill>
                <a:latin typeface="Arial" pitchFamily="34" charset="0"/>
                <a:cs typeface="Arial" pitchFamily="34" charset="0"/>
              </a:rPr>
              <a:t> 200 </a:t>
            </a:r>
            <a:r>
              <a:rPr lang="ru-RU" dirty="0">
                <a:solidFill>
                  <a:schemeClr val="tx1"/>
                </a:solidFill>
                <a:latin typeface="Arial" pitchFamily="34" charset="0"/>
                <a:cs typeface="Arial" pitchFamily="34" charset="0"/>
              </a:rPr>
              <a:t>000</a:t>
            </a:r>
          </a:p>
          <a:p>
            <a:pPr algn="ctr">
              <a:defRPr/>
            </a:pPr>
            <a:r>
              <a:rPr lang="ru-RU" dirty="0">
                <a:solidFill>
                  <a:schemeClr val="tx1"/>
                </a:solidFill>
                <a:latin typeface="Arial" pitchFamily="34" charset="0"/>
                <a:cs typeface="Arial" pitchFamily="34" charset="0"/>
              </a:rPr>
              <a:t>тысяч рублей</a:t>
            </a:r>
          </a:p>
        </p:txBody>
      </p:sp>
      <p:pic>
        <p:nvPicPr>
          <p:cNvPr id="14" name="Picture 2" descr="http://terrifictrading.com/images/Blog%20Images/Survey_k9449901.jpg"/>
          <p:cNvPicPr>
            <a:picLocks noChangeAspect="1" noChangeArrowheads="1"/>
          </p:cNvPicPr>
          <p:nvPr/>
        </p:nvPicPr>
        <p:blipFill>
          <a:blip r:embed="rId4"/>
          <a:srcRect/>
          <a:stretch>
            <a:fillRect/>
          </a:stretch>
        </p:blipFill>
        <p:spPr bwMode="auto">
          <a:xfrm>
            <a:off x="3428992" y="3254376"/>
            <a:ext cx="2406659" cy="2460625"/>
          </a:xfrm>
          <a:prstGeom prst="rect">
            <a:avLst/>
          </a:prstGeom>
          <a:noFill/>
          <a:ln w="9525">
            <a:noFill/>
            <a:miter lim="800000"/>
            <a:headEnd/>
            <a:tailEnd/>
          </a:ln>
        </p:spPr>
      </p:pic>
      <p:sp>
        <p:nvSpPr>
          <p:cNvPr id="15" name="TextBox 6"/>
          <p:cNvSpPr txBox="1">
            <a:spLocks noChangeArrowheads="1"/>
          </p:cNvSpPr>
          <p:nvPr/>
        </p:nvSpPr>
        <p:spPr bwMode="auto">
          <a:xfrm>
            <a:off x="793751" y="152401"/>
            <a:ext cx="7866063" cy="830997"/>
          </a:xfrm>
          <a:prstGeom prst="rect">
            <a:avLst/>
          </a:prstGeom>
          <a:noFill/>
          <a:ln w="9525">
            <a:noFill/>
            <a:miter lim="800000"/>
            <a:headEnd/>
            <a:tailEnd/>
          </a:ln>
        </p:spPr>
        <p:txBody>
          <a:bodyPr wrap="square">
            <a:spAutoFit/>
          </a:bodyPr>
          <a:lstStyle/>
          <a:p>
            <a:pPr algn="ctr"/>
            <a:r>
              <a:rPr lang="ru-RU" sz="2400" dirty="0">
                <a:latin typeface="Tahoma" pitchFamily="34" charset="0"/>
                <a:cs typeface="Tahoma" pitchFamily="34" charset="0"/>
              </a:rPr>
              <a:t>Муниципальный  долг </a:t>
            </a:r>
            <a:r>
              <a:rPr lang="ru-RU" sz="2400" dirty="0" smtClean="0">
                <a:latin typeface="Tahoma" pitchFamily="34" charset="0"/>
                <a:cs typeface="Tahoma" pitchFamily="34" charset="0"/>
              </a:rPr>
              <a:t> города  </a:t>
            </a:r>
            <a:r>
              <a:rPr lang="ru-RU" sz="2400" dirty="0">
                <a:latin typeface="Tahoma" pitchFamily="34" charset="0"/>
                <a:cs typeface="Tahoma" pitchFamily="34" charset="0"/>
              </a:rPr>
              <a:t>Воткинска </a:t>
            </a:r>
          </a:p>
          <a:p>
            <a:pPr algn="ctr"/>
            <a:r>
              <a:rPr lang="ru-RU" sz="2400" dirty="0">
                <a:latin typeface="Tahoma" pitchFamily="34" charset="0"/>
                <a:cs typeface="Tahoma" pitchFamily="34" charset="0"/>
              </a:rPr>
              <a:t>на </a:t>
            </a:r>
            <a:r>
              <a:rPr lang="ru-RU" sz="2400" dirty="0" smtClean="0">
                <a:latin typeface="Tahoma" pitchFamily="34" charset="0"/>
                <a:cs typeface="Tahoma" pitchFamily="34" charset="0"/>
              </a:rPr>
              <a:t>2020 - 2022 г.г.</a:t>
            </a:r>
            <a:endParaRPr lang="ru-RU" sz="2400" dirty="0">
              <a:latin typeface="Tahoma" pitchFamily="34" charset="0"/>
              <a:cs typeface="Tahoma" pitchFamily="34" charset="0"/>
            </a:endParaRPr>
          </a:p>
        </p:txBody>
      </p:sp>
      <p:sp>
        <p:nvSpPr>
          <p:cNvPr id="16" name="Стрелка влево 15"/>
          <p:cNvSpPr/>
          <p:nvPr/>
        </p:nvSpPr>
        <p:spPr>
          <a:xfrm rot="19407521">
            <a:off x="2999469" y="1833067"/>
            <a:ext cx="1523211" cy="499879"/>
          </a:xfrm>
          <a:prstGeom prst="lef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7" name="Стрелка влево 16"/>
          <p:cNvSpPr/>
          <p:nvPr/>
        </p:nvSpPr>
        <p:spPr>
          <a:xfrm rot="13292127">
            <a:off x="4608858" y="1889319"/>
            <a:ext cx="1576359" cy="493481"/>
          </a:xfrm>
          <a:prstGeom prst="leftArrow">
            <a:avLst>
              <a:gd name="adj1" fmla="val 50505"/>
              <a:gd name="adj2" fmla="val 50000"/>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dirty="0">
              <a:solidFill>
                <a:srgbClr val="FFFF00"/>
              </a:solidFill>
            </a:endParaRPr>
          </a:p>
        </p:txBody>
      </p:sp>
      <p:sp>
        <p:nvSpPr>
          <p:cNvPr id="11"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38</a:t>
            </a:r>
            <a:endParaRPr lang="en-US" dirty="0"/>
          </a:p>
        </p:txBody>
      </p:sp>
      <p:sp>
        <p:nvSpPr>
          <p:cNvPr id="2" name="Дата 1"/>
          <p:cNvSpPr>
            <a:spLocks noGrp="1"/>
          </p:cNvSpPr>
          <p:nvPr>
            <p:ph type="dt" sz="half" idx="10"/>
          </p:nvPr>
        </p:nvSpPr>
        <p:spPr/>
        <p:txBody>
          <a:bodyPr/>
          <a:lstStyle/>
          <a:p>
            <a:pPr algn="r"/>
            <a:fld id="{4223290C-AD02-4A85-B4DC-41892D1E8B7F}" type="datetime1">
              <a:rPr lang="ru-RU" smtClean="0"/>
              <a:pPr algn="r"/>
              <a:t>07.02.2019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50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gerb"/>
          <p:cNvPicPr>
            <a:picLocks noChangeAspect="1" noChangeArrowheads="1"/>
          </p:cNvPicPr>
          <p:nvPr/>
        </p:nvPicPr>
        <p:blipFill>
          <a:blip r:embed="rId4"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no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11" name="Заголовок 10"/>
          <p:cNvSpPr>
            <a:spLocks noGrp="1"/>
          </p:cNvSpPr>
          <p:nvPr>
            <p:ph type="title"/>
          </p:nvPr>
        </p:nvSpPr>
        <p:spPr>
          <a:xfrm>
            <a:off x="612648" y="0"/>
            <a:ext cx="8153400" cy="1214422"/>
          </a:xfrm>
        </p:spPr>
        <p:txBody>
          <a:bodyPr>
            <a:noAutofit/>
          </a:bodyPr>
          <a:lstStyle/>
          <a:p>
            <a:pPr algn="ctr"/>
            <a:r>
              <a:rPr lang="ru-RU" sz="2400" dirty="0" smtClean="0">
                <a:solidFill>
                  <a:schemeClr val="tx1"/>
                </a:solidFill>
                <a:latin typeface="Tahoma" pitchFamily="34" charset="0"/>
                <a:cs typeface="Tahoma" pitchFamily="34" charset="0"/>
              </a:rPr>
              <a:t>Основные параметры проекта Бюджета</a:t>
            </a:r>
            <a:br>
              <a:rPr lang="ru-RU" sz="2400" dirty="0" smtClean="0">
                <a:solidFill>
                  <a:schemeClr val="tx1"/>
                </a:solidFill>
                <a:latin typeface="Tahoma" pitchFamily="34" charset="0"/>
                <a:cs typeface="Tahoma" pitchFamily="34" charset="0"/>
              </a:rPr>
            </a:br>
            <a:r>
              <a:rPr lang="ru-RU" sz="2400" dirty="0" smtClean="0">
                <a:solidFill>
                  <a:schemeClr val="tx1"/>
                </a:solidFill>
                <a:latin typeface="Tahoma" pitchFamily="34" charset="0"/>
                <a:cs typeface="Tahoma" pitchFamily="34" charset="0"/>
              </a:rPr>
              <a:t>муниципального образования </a:t>
            </a:r>
            <a:br>
              <a:rPr lang="ru-RU" sz="2400" dirty="0" smtClean="0">
                <a:solidFill>
                  <a:schemeClr val="tx1"/>
                </a:solidFill>
                <a:latin typeface="Tahoma" pitchFamily="34" charset="0"/>
                <a:cs typeface="Tahoma" pitchFamily="34" charset="0"/>
              </a:rPr>
            </a:br>
            <a:r>
              <a:rPr lang="ru-RU" sz="2400" dirty="0" smtClean="0">
                <a:solidFill>
                  <a:schemeClr val="tx1"/>
                </a:solidFill>
                <a:latin typeface="Tahoma" pitchFamily="34" charset="0"/>
                <a:cs typeface="Tahoma" pitchFamily="34" charset="0"/>
              </a:rPr>
              <a:t>«Город Воткинск» на 2019 год</a:t>
            </a:r>
            <a:endParaRPr lang="ru-RU" sz="2400" dirty="0">
              <a:solidFill>
                <a:schemeClr val="tx1"/>
              </a:solidFill>
              <a:latin typeface="Tahoma" pitchFamily="34" charset="0"/>
              <a:cs typeface="Tahoma" pitchFamily="34" charset="0"/>
            </a:endParaRPr>
          </a:p>
        </p:txBody>
      </p:sp>
      <p:graphicFrame>
        <p:nvGraphicFramePr>
          <p:cNvPr id="1026" name="Object 26"/>
          <p:cNvGraphicFramePr>
            <a:graphicFrameLocks noGrp="1" noChangeAspect="1"/>
          </p:cNvGraphicFramePr>
          <p:nvPr/>
        </p:nvGraphicFramePr>
        <p:xfrm>
          <a:off x="762001" y="1981200"/>
          <a:ext cx="7772400" cy="3810000"/>
        </p:xfrm>
        <a:graphic>
          <a:graphicData uri="http://schemas.openxmlformats.org/presentationml/2006/ole">
            <p:oleObj spid="_x0000_s53320" name="Worksheet" r:id="rId5" imgW="8839200" imgH="3257702" progId="Excel.Sheet.8">
              <p:embed/>
            </p:oleObj>
          </a:graphicData>
        </a:graphic>
      </p:graphicFrame>
      <p:sp>
        <p:nvSpPr>
          <p:cNvPr id="6" name="Text Box 33"/>
          <p:cNvSpPr txBox="1">
            <a:spLocks noChangeArrowheads="1"/>
          </p:cNvSpPr>
          <p:nvPr/>
        </p:nvSpPr>
        <p:spPr bwMode="auto">
          <a:xfrm>
            <a:off x="3357556" y="2449513"/>
            <a:ext cx="2071701" cy="1862048"/>
          </a:xfrm>
          <a:prstGeom prst="rect">
            <a:avLst/>
          </a:prstGeom>
          <a:noFill/>
          <a:ln w="9525">
            <a:noFill/>
            <a:miter lim="800000"/>
            <a:headEnd/>
            <a:tailEnd/>
          </a:ln>
        </p:spPr>
        <p:txBody>
          <a:bodyPr wrap="square">
            <a:spAutoFit/>
          </a:bodyPr>
          <a:lstStyle/>
          <a:p>
            <a:pPr algn="ctr">
              <a:spcBef>
                <a:spcPct val="50000"/>
              </a:spcBef>
            </a:pPr>
            <a:r>
              <a:rPr lang="ru-RU" sz="2000" b="1" dirty="0">
                <a:latin typeface="Arial" charset="0"/>
              </a:rPr>
              <a:t>Дефицит </a:t>
            </a:r>
          </a:p>
          <a:p>
            <a:pPr algn="ctr">
              <a:spcBef>
                <a:spcPct val="50000"/>
              </a:spcBef>
            </a:pPr>
            <a:r>
              <a:rPr lang="ru-RU" sz="2000" b="1" dirty="0" smtClean="0">
                <a:latin typeface="Arial" charset="0"/>
              </a:rPr>
              <a:t>55 469</a:t>
            </a:r>
            <a:endParaRPr lang="ru-RU" sz="2000" b="1" dirty="0">
              <a:latin typeface="Arial" charset="0"/>
            </a:endParaRPr>
          </a:p>
          <a:p>
            <a:pPr algn="ctr">
              <a:spcBef>
                <a:spcPct val="50000"/>
              </a:spcBef>
            </a:pPr>
            <a:r>
              <a:rPr lang="ru-RU" sz="2000" b="1" dirty="0">
                <a:latin typeface="Arial" charset="0"/>
              </a:rPr>
              <a:t>тыс. руб</a:t>
            </a:r>
            <a:r>
              <a:rPr lang="ru-RU" sz="2000" b="1" dirty="0" smtClean="0">
                <a:latin typeface="Arial" charset="0"/>
              </a:rPr>
              <a:t>.</a:t>
            </a:r>
          </a:p>
          <a:p>
            <a:pPr algn="ctr">
              <a:spcBef>
                <a:spcPct val="50000"/>
              </a:spcBef>
            </a:pPr>
            <a:r>
              <a:rPr lang="ru-RU" sz="1400" b="1" dirty="0" smtClean="0">
                <a:latin typeface="Arial" charset="0"/>
              </a:rPr>
              <a:t>(10%  собственных доходов)</a:t>
            </a:r>
            <a:endParaRPr lang="ru-RU" sz="1400" b="1" dirty="0">
              <a:latin typeface="Arial" charset="0"/>
            </a:endParaRPr>
          </a:p>
        </p:txBody>
      </p:sp>
      <p:sp>
        <p:nvSpPr>
          <p:cNvPr id="7"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39</a:t>
            </a:r>
            <a:endParaRPr lang="en-US" dirty="0"/>
          </a:p>
        </p:txBody>
      </p:sp>
      <p:sp>
        <p:nvSpPr>
          <p:cNvPr id="2" name="Дата 1"/>
          <p:cNvSpPr>
            <a:spLocks noGrp="1"/>
          </p:cNvSpPr>
          <p:nvPr>
            <p:ph type="dt" sz="half" idx="10"/>
          </p:nvPr>
        </p:nvSpPr>
        <p:spPr/>
        <p:txBody>
          <a:bodyPr/>
          <a:lstStyle/>
          <a:p>
            <a:pPr algn="r"/>
            <a:fld id="{2DA567DD-9C7A-4A7C-B455-3BB2FA2565C5}" type="datetime1">
              <a:rPr lang="ru-RU" smtClean="0"/>
              <a:pPr algn="r"/>
              <a:t>07.02.2019</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7315200" y="6477000"/>
            <a:ext cx="1828800" cy="381000"/>
          </a:xfrm>
        </p:spPr>
        <p:txBody>
          <a:bodyPr/>
          <a:lstStyle/>
          <a:p>
            <a:pPr algn="r"/>
            <a:fld id="{4149600A-C1E1-4F0B-B1C1-740FBB4F50E1}"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sp>
        <p:nvSpPr>
          <p:cNvPr id="4" name="Номер слайда 3"/>
          <p:cNvSpPr>
            <a:spLocks noGrp="1"/>
          </p:cNvSpPr>
          <p:nvPr>
            <p:ph type="sldNum" sz="quarter" idx="12"/>
          </p:nvPr>
        </p:nvSpPr>
        <p:spPr/>
        <p:txBody>
          <a:bodyPr>
            <a:noAutofit/>
          </a:bodyPr>
          <a:lstStyle/>
          <a:p>
            <a:fld id="{A483448D-3A78-4528-A469-B745A65DA480}" type="slidenum">
              <a:rPr lang="en-US" sz="1100" smtClean="0"/>
              <a:pPr/>
              <a:t>4</a:t>
            </a:fld>
            <a:endParaRPr lang="en-US" sz="1100" dirty="0"/>
          </a:p>
        </p:txBody>
      </p:sp>
      <p:pic>
        <p:nvPicPr>
          <p:cNvPr id="6"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grpSp>
        <p:nvGrpSpPr>
          <p:cNvPr id="2" name="Group 206"/>
          <p:cNvGrpSpPr>
            <a:grpSpLocks/>
          </p:cNvGrpSpPr>
          <p:nvPr/>
        </p:nvGrpSpPr>
        <p:grpSpPr bwMode="auto">
          <a:xfrm>
            <a:off x="-428660" y="1571613"/>
            <a:ext cx="9429816" cy="5409714"/>
            <a:chOff x="133" y="593"/>
            <a:chExt cx="5361" cy="3149"/>
          </a:xfrm>
        </p:grpSpPr>
        <p:grpSp>
          <p:nvGrpSpPr>
            <p:cNvPr id="5" name="Group 117"/>
            <p:cNvGrpSpPr>
              <a:grpSpLocks/>
            </p:cNvGrpSpPr>
            <p:nvPr/>
          </p:nvGrpSpPr>
          <p:grpSpPr bwMode="auto">
            <a:xfrm>
              <a:off x="428" y="593"/>
              <a:ext cx="5066" cy="456"/>
              <a:chOff x="428" y="656"/>
              <a:chExt cx="5066" cy="456"/>
            </a:xfrm>
          </p:grpSpPr>
          <p:sp>
            <p:nvSpPr>
              <p:cNvPr id="31" name="AutoShape 28"/>
              <p:cNvSpPr>
                <a:spLocks noChangeArrowheads="1"/>
              </p:cNvSpPr>
              <p:nvPr/>
            </p:nvSpPr>
            <p:spPr bwMode="gray">
              <a:xfrm>
                <a:off x="428" y="656"/>
                <a:ext cx="5066" cy="456"/>
              </a:xfrm>
              <a:prstGeom prst="roundRect">
                <a:avLst>
                  <a:gd name="adj" fmla="val 17509"/>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tx2"/>
                </a:solidFill>
                <a:round/>
                <a:headEnd/>
                <a:tailEnd/>
              </a:ln>
            </p:spPr>
            <p:txBody>
              <a:bodyPr wrap="none" anchor="ctr"/>
              <a:lstStyle/>
              <a:p>
                <a:r>
                  <a:rPr lang="ru-RU" sz="2000" b="1" dirty="0" smtClean="0">
                    <a:solidFill>
                      <a:schemeClr val="tx2">
                        <a:lumMod val="75000"/>
                      </a:schemeClr>
                    </a:solidFill>
                    <a:latin typeface="Arial" charset="0"/>
                  </a:rPr>
                  <a:t>           </a:t>
                </a:r>
                <a:r>
                  <a:rPr lang="ru-RU" sz="2000" dirty="0" smtClean="0">
                    <a:latin typeface="Tahoma" pitchFamily="34" charset="0"/>
                    <a:cs typeface="Tahoma" pitchFamily="34" charset="0"/>
                  </a:rPr>
                  <a:t>Сбалансированность и повышение устойчивости Бюджета</a:t>
                </a:r>
                <a:endParaRPr lang="ru-RU" sz="2000" b="1" dirty="0">
                  <a:solidFill>
                    <a:schemeClr val="tx2">
                      <a:lumMod val="75000"/>
                    </a:schemeClr>
                  </a:solidFill>
                  <a:latin typeface="Tahoma" pitchFamily="34" charset="0"/>
                  <a:cs typeface="Tahoma" pitchFamily="34" charset="0"/>
                </a:endParaRPr>
              </a:p>
            </p:txBody>
          </p:sp>
          <p:sp>
            <p:nvSpPr>
              <p:cNvPr id="32" name="Text Box 37"/>
              <p:cNvSpPr txBox="1">
                <a:spLocks noChangeArrowheads="1"/>
              </p:cNvSpPr>
              <p:nvPr/>
            </p:nvSpPr>
            <p:spPr bwMode="gray">
              <a:xfrm>
                <a:off x="491" y="739"/>
                <a:ext cx="4744" cy="215"/>
              </a:xfrm>
              <a:prstGeom prst="rect">
                <a:avLst/>
              </a:prstGeom>
              <a:noFill/>
              <a:ln w="9525" algn="ctr">
                <a:noFill/>
                <a:miter lim="800000"/>
                <a:headEnd/>
                <a:tailEnd/>
              </a:ln>
            </p:spPr>
            <p:txBody>
              <a:bodyPr>
                <a:spAutoFit/>
              </a:bodyPr>
              <a:lstStyle/>
              <a:p>
                <a:pPr eaLnBrk="0" hangingPunct="0">
                  <a:spcBef>
                    <a:spcPct val="20000"/>
                  </a:spcBef>
                  <a:buClr>
                    <a:schemeClr val="hlink"/>
                  </a:buClr>
                  <a:buSzPct val="65000"/>
                  <a:buFont typeface="Wingdings" pitchFamily="2" charset="2"/>
                  <a:buNone/>
                </a:pPr>
                <a:endParaRPr lang="ru-RU" b="1" i="1" dirty="0">
                  <a:solidFill>
                    <a:srgbClr val="000000"/>
                  </a:solidFill>
                  <a:latin typeface="Arial" charset="0"/>
                </a:endParaRPr>
              </a:p>
            </p:txBody>
          </p:sp>
        </p:grpSp>
        <p:grpSp>
          <p:nvGrpSpPr>
            <p:cNvPr id="7" name="Group 202"/>
            <p:cNvGrpSpPr>
              <a:grpSpLocks/>
            </p:cNvGrpSpPr>
            <p:nvPr/>
          </p:nvGrpSpPr>
          <p:grpSpPr bwMode="auto">
            <a:xfrm>
              <a:off x="440" y="1092"/>
              <a:ext cx="5054" cy="541"/>
              <a:chOff x="440" y="1164"/>
              <a:chExt cx="5054" cy="541"/>
            </a:xfrm>
          </p:grpSpPr>
          <p:sp>
            <p:nvSpPr>
              <p:cNvPr id="29" name="AutoShape 5"/>
              <p:cNvSpPr>
                <a:spLocks noChangeArrowheads="1"/>
              </p:cNvSpPr>
              <p:nvPr/>
            </p:nvSpPr>
            <p:spPr bwMode="gray">
              <a:xfrm>
                <a:off x="440" y="1164"/>
                <a:ext cx="5054" cy="541"/>
              </a:xfrm>
              <a:prstGeom prst="roundRect">
                <a:avLst>
                  <a:gd name="adj" fmla="val 16667"/>
                </a:avLst>
              </a:prstGeom>
              <a:gradFill>
                <a:gsLst>
                  <a:gs pos="0">
                    <a:schemeClr val="accent1">
                      <a:tint val="66000"/>
                      <a:satMod val="160000"/>
                      <a:alpha val="90000"/>
                    </a:schemeClr>
                  </a:gs>
                  <a:gs pos="50000">
                    <a:schemeClr val="accent1">
                      <a:tint val="44500"/>
                      <a:satMod val="160000"/>
                    </a:schemeClr>
                  </a:gs>
                  <a:gs pos="100000">
                    <a:schemeClr val="accent1">
                      <a:tint val="23500"/>
                      <a:satMod val="160000"/>
                    </a:schemeClr>
                  </a:gs>
                </a:gsLst>
                <a:lin ang="5400000" scaled="0"/>
              </a:gradFill>
              <a:ln w="9525">
                <a:solidFill>
                  <a:schemeClr val="tx2"/>
                </a:solidFill>
                <a:round/>
                <a:headEnd/>
                <a:tailEnd/>
              </a:ln>
            </p:spPr>
            <p:txBody>
              <a:bodyPr wrap="none" anchor="ctr"/>
              <a:lstStyle/>
              <a:p>
                <a:pPr algn="ctr"/>
                <a:r>
                  <a:rPr lang="ru-RU" sz="2000" dirty="0" smtClean="0">
                    <a:latin typeface="Tahoma" pitchFamily="34" charset="0"/>
                    <a:cs typeface="Tahoma" pitchFamily="34" charset="0"/>
                  </a:rPr>
                  <a:t>Гарантированное исполнение социальных обязательств Бюджета</a:t>
                </a:r>
                <a:endParaRPr lang="ru-RU" sz="2000" dirty="0">
                  <a:latin typeface="Tahoma" pitchFamily="34" charset="0"/>
                  <a:cs typeface="Tahoma" pitchFamily="34" charset="0"/>
                </a:endParaRPr>
              </a:p>
            </p:txBody>
          </p:sp>
          <p:sp>
            <p:nvSpPr>
              <p:cNvPr id="30" name="Text Box 41"/>
              <p:cNvSpPr txBox="1">
                <a:spLocks noChangeArrowheads="1"/>
              </p:cNvSpPr>
              <p:nvPr/>
            </p:nvSpPr>
            <p:spPr bwMode="gray">
              <a:xfrm>
                <a:off x="445" y="1180"/>
                <a:ext cx="4926" cy="199"/>
              </a:xfrm>
              <a:prstGeom prst="rect">
                <a:avLst/>
              </a:prstGeom>
              <a:noFill/>
              <a:ln w="9525" algn="ctr">
                <a:noFill/>
                <a:miter lim="800000"/>
                <a:headEnd/>
                <a:tailEnd/>
              </a:ln>
            </p:spPr>
            <p:txBody>
              <a:bodyPr>
                <a:spAutoFit/>
              </a:bodyPr>
              <a:lstStyle/>
              <a:p>
                <a:pPr marL="261938" indent="-87313">
                  <a:lnSpc>
                    <a:spcPct val="90000"/>
                  </a:lnSpc>
                  <a:spcBef>
                    <a:spcPct val="20000"/>
                  </a:spcBef>
                  <a:buClr>
                    <a:schemeClr val="tx2"/>
                  </a:buClr>
                  <a:buSzPct val="70000"/>
                  <a:buFont typeface="Wingdings" pitchFamily="2" charset="2"/>
                  <a:buNone/>
                  <a:defRPr/>
                </a:pPr>
                <a:r>
                  <a:rPr lang="ru-RU" b="1" i="1" dirty="0">
                    <a:solidFill>
                      <a:srgbClr val="000000"/>
                    </a:solidFill>
                    <a:latin typeface="Arial" charset="0"/>
                  </a:rPr>
                  <a:t>  </a:t>
                </a:r>
                <a:endParaRPr lang="ru-RU" b="1" i="1" dirty="0">
                  <a:solidFill>
                    <a:srgbClr val="000000"/>
                  </a:solidFill>
                  <a:latin typeface="+mn-lt"/>
                </a:endParaRPr>
              </a:p>
            </p:txBody>
          </p:sp>
        </p:grpSp>
        <p:sp>
          <p:nvSpPr>
            <p:cNvPr id="15" name="Text Box 42"/>
            <p:cNvSpPr txBox="1">
              <a:spLocks noChangeArrowheads="1"/>
            </p:cNvSpPr>
            <p:nvPr/>
          </p:nvSpPr>
          <p:spPr bwMode="gray">
            <a:xfrm>
              <a:off x="133" y="3527"/>
              <a:ext cx="224" cy="215"/>
            </a:xfrm>
            <a:prstGeom prst="rect">
              <a:avLst/>
            </a:prstGeom>
            <a:noFill/>
            <a:ln w="9525" algn="ctr">
              <a:noFill/>
              <a:miter lim="800000"/>
              <a:headEnd/>
              <a:tailEnd/>
            </a:ln>
          </p:spPr>
          <p:txBody>
            <a:bodyPr>
              <a:spAutoFit/>
            </a:bodyPr>
            <a:lstStyle/>
            <a:p>
              <a:pPr algn="ctr">
                <a:defRPr/>
              </a:pPr>
              <a:endParaRPr lang="en-US" b="1" i="1" dirty="0">
                <a:solidFill>
                  <a:srgbClr val="FF0000"/>
                </a:solidFill>
                <a:effectLst>
                  <a:outerShdw blurRad="38100" dist="38100" dir="2700000" algn="tl">
                    <a:srgbClr val="C0C0C0"/>
                  </a:outerShdw>
                </a:effectLst>
                <a:latin typeface="Arial" charset="0"/>
                <a:cs typeface="+mn-cs"/>
              </a:endParaRPr>
            </a:p>
          </p:txBody>
        </p:sp>
        <p:grpSp>
          <p:nvGrpSpPr>
            <p:cNvPr id="8" name="Group 203"/>
            <p:cNvGrpSpPr>
              <a:grpSpLocks/>
            </p:cNvGrpSpPr>
            <p:nvPr/>
          </p:nvGrpSpPr>
          <p:grpSpPr bwMode="auto">
            <a:xfrm>
              <a:off x="167" y="1566"/>
              <a:ext cx="5327" cy="815"/>
              <a:chOff x="167" y="1692"/>
              <a:chExt cx="5327" cy="815"/>
            </a:xfrm>
          </p:grpSpPr>
          <p:sp>
            <p:nvSpPr>
              <p:cNvPr id="26" name="AutoShape 29"/>
              <p:cNvSpPr>
                <a:spLocks noChangeArrowheads="1"/>
              </p:cNvSpPr>
              <p:nvPr/>
            </p:nvSpPr>
            <p:spPr bwMode="gray">
              <a:xfrm>
                <a:off x="447" y="1800"/>
                <a:ext cx="5047" cy="707"/>
              </a:xfrm>
              <a:prstGeom prst="roundRect">
                <a:avLst>
                  <a:gd name="adj" fmla="val 16667"/>
                </a:avLst>
              </a:prstGeom>
              <a:gradFill>
                <a:gsLst>
                  <a:gs pos="0">
                    <a:schemeClr val="accent1">
                      <a:tint val="66000"/>
                      <a:satMod val="160000"/>
                      <a:alpha val="90000"/>
                    </a:schemeClr>
                  </a:gs>
                  <a:gs pos="50000">
                    <a:schemeClr val="accent1">
                      <a:tint val="44500"/>
                      <a:satMod val="160000"/>
                    </a:schemeClr>
                  </a:gs>
                  <a:gs pos="100000">
                    <a:schemeClr val="accent1">
                      <a:tint val="23500"/>
                      <a:satMod val="160000"/>
                    </a:schemeClr>
                  </a:gs>
                </a:gsLst>
                <a:lin ang="5400000" scaled="0"/>
              </a:gradFill>
              <a:ln w="9525">
                <a:solidFill>
                  <a:schemeClr val="tx2"/>
                </a:solidFill>
                <a:round/>
                <a:headEnd/>
                <a:tailEnd/>
              </a:ln>
            </p:spPr>
            <p:txBody>
              <a:bodyPr wrap="none" anchor="ctr"/>
              <a:lstStyle/>
              <a:p>
                <a:pPr algn="ctr"/>
                <a:r>
                  <a:rPr lang="ru-RU" sz="2000" dirty="0" smtClean="0">
                    <a:latin typeface="Tahoma" pitchFamily="34" charset="0"/>
                    <a:cs typeface="Tahoma" pitchFamily="34" charset="0"/>
                  </a:rPr>
                  <a:t>Поэтапное снижение уровня муниципального долга, соблюдение</a:t>
                </a:r>
              </a:p>
              <a:p>
                <a:pPr algn="ctr"/>
                <a:r>
                  <a:rPr lang="ru-RU" sz="2000" dirty="0" smtClean="0">
                    <a:latin typeface="Tahoma" pitchFamily="34" charset="0"/>
                    <a:cs typeface="Tahoma" pitchFamily="34" charset="0"/>
                  </a:rPr>
                  <a:t> условий реструктуризации бюджетных кредитов, </a:t>
                </a:r>
              </a:p>
              <a:p>
                <a:pPr algn="ctr"/>
                <a:r>
                  <a:rPr lang="ru-RU" sz="2000" dirty="0" smtClean="0">
                    <a:latin typeface="Tahoma" pitchFamily="34" charset="0"/>
                    <a:cs typeface="Tahoma" pitchFamily="34" charset="0"/>
                  </a:rPr>
                  <a:t>предоставленных из Бюджета УР</a:t>
                </a:r>
                <a:endParaRPr lang="ru-RU" sz="2000" dirty="0">
                  <a:latin typeface="Tahoma" pitchFamily="34" charset="0"/>
                  <a:cs typeface="Tahoma" pitchFamily="34" charset="0"/>
                </a:endParaRPr>
              </a:p>
            </p:txBody>
          </p:sp>
          <p:sp>
            <p:nvSpPr>
              <p:cNvPr id="27" name="Rectangle 100"/>
              <p:cNvSpPr>
                <a:spLocks noChangeArrowheads="1"/>
              </p:cNvSpPr>
              <p:nvPr/>
            </p:nvSpPr>
            <p:spPr bwMode="auto">
              <a:xfrm>
                <a:off x="646" y="1692"/>
                <a:ext cx="4807" cy="200"/>
              </a:xfrm>
              <a:prstGeom prst="rect">
                <a:avLst/>
              </a:prstGeom>
              <a:noFill/>
              <a:ln w="38100">
                <a:noFill/>
                <a:miter lim="800000"/>
                <a:headEnd/>
                <a:tailEnd/>
              </a:ln>
            </p:spPr>
            <p:txBody>
              <a:bodyPr lIns="90000" tIns="46800" rIns="90000" bIns="46800">
                <a:spAutoFit/>
              </a:bodyPr>
              <a:lstStyle/>
              <a:p>
                <a:pPr>
                  <a:lnSpc>
                    <a:spcPct val="90000"/>
                  </a:lnSpc>
                  <a:spcBef>
                    <a:spcPct val="20000"/>
                  </a:spcBef>
                  <a:buClr>
                    <a:schemeClr val="tx2"/>
                  </a:buClr>
                  <a:buSzPct val="70000"/>
                  <a:buFont typeface="Wingdings" pitchFamily="2" charset="2"/>
                  <a:buNone/>
                  <a:defRPr/>
                </a:pPr>
                <a:endParaRPr lang="ru-RU" b="1" i="1" dirty="0">
                  <a:solidFill>
                    <a:srgbClr val="000000"/>
                  </a:solidFill>
                  <a:latin typeface="+mn-lt"/>
                </a:endParaRPr>
              </a:p>
            </p:txBody>
          </p:sp>
          <p:sp>
            <p:nvSpPr>
              <p:cNvPr id="28" name="Text Box 77"/>
              <p:cNvSpPr txBox="1">
                <a:spLocks noChangeArrowheads="1"/>
              </p:cNvSpPr>
              <p:nvPr/>
            </p:nvSpPr>
            <p:spPr bwMode="gray">
              <a:xfrm>
                <a:off x="167" y="1757"/>
                <a:ext cx="105" cy="215"/>
              </a:xfrm>
              <a:prstGeom prst="rect">
                <a:avLst/>
              </a:prstGeom>
              <a:noFill/>
              <a:ln w="9525" algn="ctr">
                <a:noFill/>
                <a:miter lim="800000"/>
                <a:headEnd/>
                <a:tailEnd/>
              </a:ln>
              <a:effectLst/>
            </p:spPr>
            <p:txBody>
              <a:bodyPr wrap="none">
                <a:spAutoFit/>
              </a:bodyPr>
              <a:lstStyle/>
              <a:p>
                <a:pPr algn="ctr">
                  <a:defRPr/>
                </a:pPr>
                <a:endParaRPr lang="en-US" b="1" i="1" dirty="0">
                  <a:solidFill>
                    <a:srgbClr val="FF0000"/>
                  </a:solidFill>
                  <a:effectLst>
                    <a:outerShdw blurRad="38100" dist="38100" dir="2700000" algn="tl">
                      <a:srgbClr val="C0C0C0"/>
                    </a:outerShdw>
                  </a:effectLst>
                  <a:latin typeface="Arial" charset="0"/>
                  <a:cs typeface="+mn-cs"/>
                </a:endParaRPr>
              </a:p>
            </p:txBody>
          </p:sp>
        </p:grpSp>
        <p:grpSp>
          <p:nvGrpSpPr>
            <p:cNvPr id="9" name="Group 205"/>
            <p:cNvGrpSpPr>
              <a:grpSpLocks/>
            </p:cNvGrpSpPr>
            <p:nvPr/>
          </p:nvGrpSpPr>
          <p:grpSpPr bwMode="auto">
            <a:xfrm>
              <a:off x="167" y="2624"/>
              <a:ext cx="5327" cy="970"/>
              <a:chOff x="167" y="2786"/>
              <a:chExt cx="5327" cy="970"/>
            </a:xfrm>
          </p:grpSpPr>
          <p:sp>
            <p:nvSpPr>
              <p:cNvPr id="21" name="AutoShape 29"/>
              <p:cNvSpPr>
                <a:spLocks noChangeArrowheads="1"/>
              </p:cNvSpPr>
              <p:nvPr/>
            </p:nvSpPr>
            <p:spPr bwMode="gray">
              <a:xfrm>
                <a:off x="446" y="3292"/>
                <a:ext cx="5048" cy="457"/>
              </a:xfrm>
              <a:prstGeom prst="roundRect">
                <a:avLst>
                  <a:gd name="adj" fmla="val 16667"/>
                </a:avLst>
              </a:prstGeom>
              <a:gradFill>
                <a:gsLst>
                  <a:gs pos="0">
                    <a:schemeClr val="accent1">
                      <a:tint val="66000"/>
                      <a:satMod val="160000"/>
                      <a:alpha val="70000"/>
                    </a:schemeClr>
                  </a:gs>
                  <a:gs pos="50000">
                    <a:schemeClr val="accent1">
                      <a:tint val="44500"/>
                      <a:satMod val="160000"/>
                    </a:schemeClr>
                  </a:gs>
                  <a:gs pos="100000">
                    <a:schemeClr val="accent1">
                      <a:tint val="23500"/>
                      <a:satMod val="160000"/>
                    </a:schemeClr>
                  </a:gs>
                </a:gsLst>
                <a:lin ang="5400000" scaled="0"/>
              </a:gradFill>
              <a:ln w="9525">
                <a:solidFill>
                  <a:schemeClr val="tx2"/>
                </a:solidFill>
                <a:round/>
                <a:headEnd/>
                <a:tailEnd/>
              </a:ln>
            </p:spPr>
            <p:txBody>
              <a:bodyPr wrap="none" anchor="ctr"/>
              <a:lstStyle/>
              <a:p>
                <a:pPr algn="r"/>
                <a:endParaRPr lang="ru-RU" i="1" dirty="0">
                  <a:latin typeface="Arial" charset="0"/>
                </a:endParaRPr>
              </a:p>
            </p:txBody>
          </p:sp>
          <p:sp>
            <p:nvSpPr>
              <p:cNvPr id="24" name="Text Box 92"/>
              <p:cNvSpPr txBox="1">
                <a:spLocks noChangeArrowheads="1"/>
              </p:cNvSpPr>
              <p:nvPr/>
            </p:nvSpPr>
            <p:spPr bwMode="gray">
              <a:xfrm>
                <a:off x="605" y="3344"/>
                <a:ext cx="4795" cy="412"/>
              </a:xfrm>
              <a:prstGeom prst="rect">
                <a:avLst/>
              </a:prstGeom>
              <a:noFill/>
              <a:ln w="9525" algn="ctr">
                <a:noFill/>
                <a:miter lim="800000"/>
                <a:headEnd/>
                <a:tailEnd/>
              </a:ln>
            </p:spPr>
            <p:txBody>
              <a:bodyPr wrap="square">
                <a:spAutoFit/>
              </a:bodyPr>
              <a:lstStyle/>
              <a:p>
                <a:pPr algn="ctr">
                  <a:lnSpc>
                    <a:spcPct val="90000"/>
                  </a:lnSpc>
                  <a:spcBef>
                    <a:spcPct val="20000"/>
                  </a:spcBef>
                  <a:buClr>
                    <a:schemeClr val="tx2"/>
                  </a:buClr>
                  <a:buSzPct val="70000"/>
                  <a:buFont typeface="Wingdings" pitchFamily="2" charset="2"/>
                  <a:buNone/>
                  <a:defRPr/>
                </a:pPr>
                <a:r>
                  <a:rPr lang="ru-RU" sz="2000" dirty="0" smtClean="0">
                    <a:latin typeface="Tahoma" pitchFamily="34" charset="0"/>
                    <a:cs typeface="Tahoma" pitchFamily="34" charset="0"/>
                  </a:rPr>
                  <a:t>Обеспечение расходных обязательств, </a:t>
                </a:r>
                <a:r>
                  <a:rPr lang="ru-RU" sz="2000" dirty="0" err="1" smtClean="0">
                    <a:latin typeface="Tahoma" pitchFamily="34" charset="0"/>
                    <a:cs typeface="Tahoma" pitchFamily="34" charset="0"/>
                  </a:rPr>
                  <a:t>со-финансируемых</a:t>
                </a:r>
                <a:r>
                  <a:rPr lang="ru-RU" sz="2000" dirty="0" smtClean="0">
                    <a:latin typeface="Tahoma" pitchFamily="34" charset="0"/>
                    <a:cs typeface="Tahoma" pitchFamily="34" charset="0"/>
                  </a:rPr>
                  <a:t> из </a:t>
                </a:r>
              </a:p>
              <a:p>
                <a:pPr algn="ctr">
                  <a:lnSpc>
                    <a:spcPct val="90000"/>
                  </a:lnSpc>
                  <a:spcBef>
                    <a:spcPct val="20000"/>
                  </a:spcBef>
                  <a:buClr>
                    <a:schemeClr val="tx2"/>
                  </a:buClr>
                  <a:buSzPct val="70000"/>
                  <a:buFont typeface="Wingdings" pitchFamily="2" charset="2"/>
                  <a:buNone/>
                  <a:defRPr/>
                </a:pPr>
                <a:r>
                  <a:rPr lang="ru-RU" sz="2000" dirty="0" smtClean="0">
                    <a:latin typeface="Tahoma" pitchFamily="34" charset="0"/>
                    <a:cs typeface="Tahoma" pitchFamily="34" charset="0"/>
                  </a:rPr>
                  <a:t>Бюджета УР</a:t>
                </a:r>
                <a:endParaRPr lang="ru-RU" sz="2000" dirty="0">
                  <a:latin typeface="Tahoma" pitchFamily="34" charset="0"/>
                  <a:cs typeface="Tahoma" pitchFamily="34" charset="0"/>
                </a:endParaRPr>
              </a:p>
            </p:txBody>
          </p:sp>
          <p:sp>
            <p:nvSpPr>
              <p:cNvPr id="25" name="Text Box 77"/>
              <p:cNvSpPr txBox="1">
                <a:spLocks noChangeArrowheads="1"/>
              </p:cNvSpPr>
              <p:nvPr/>
            </p:nvSpPr>
            <p:spPr bwMode="gray">
              <a:xfrm>
                <a:off x="167" y="2786"/>
                <a:ext cx="105" cy="215"/>
              </a:xfrm>
              <a:prstGeom prst="rect">
                <a:avLst/>
              </a:prstGeom>
              <a:noFill/>
              <a:ln w="9525" algn="ctr">
                <a:noFill/>
                <a:miter lim="800000"/>
                <a:headEnd/>
                <a:tailEnd/>
              </a:ln>
              <a:effectLst/>
            </p:spPr>
            <p:txBody>
              <a:bodyPr wrap="none">
                <a:spAutoFit/>
              </a:bodyPr>
              <a:lstStyle/>
              <a:p>
                <a:pPr algn="ctr">
                  <a:defRPr/>
                </a:pPr>
                <a:endParaRPr lang="en-US" b="1" i="1" dirty="0">
                  <a:solidFill>
                    <a:srgbClr val="FF0000"/>
                  </a:solidFill>
                  <a:effectLst>
                    <a:outerShdw blurRad="38100" dist="38100" dir="2700000" algn="tl">
                      <a:srgbClr val="C0C0C0"/>
                    </a:outerShdw>
                  </a:effectLst>
                  <a:latin typeface="Arial" charset="0"/>
                  <a:cs typeface="+mn-cs"/>
                </a:endParaRPr>
              </a:p>
            </p:txBody>
          </p:sp>
        </p:grpSp>
        <p:grpSp>
          <p:nvGrpSpPr>
            <p:cNvPr id="10" name="Group 204"/>
            <p:cNvGrpSpPr>
              <a:grpSpLocks/>
            </p:cNvGrpSpPr>
            <p:nvPr/>
          </p:nvGrpSpPr>
          <p:grpSpPr bwMode="auto">
            <a:xfrm>
              <a:off x="454" y="2423"/>
              <a:ext cx="5031" cy="665"/>
              <a:chOff x="454" y="2558"/>
              <a:chExt cx="5031" cy="665"/>
            </a:xfrm>
          </p:grpSpPr>
          <p:sp>
            <p:nvSpPr>
              <p:cNvPr id="19" name="AutoShape 29"/>
              <p:cNvSpPr>
                <a:spLocks noChangeArrowheads="1"/>
              </p:cNvSpPr>
              <p:nvPr/>
            </p:nvSpPr>
            <p:spPr bwMode="gray">
              <a:xfrm>
                <a:off x="454" y="2558"/>
                <a:ext cx="5031" cy="665"/>
              </a:xfrm>
              <a:prstGeom prst="roundRect">
                <a:avLst>
                  <a:gd name="adj" fmla="val 16667"/>
                </a:avLst>
              </a:prstGeom>
              <a:gradFill>
                <a:gsLst>
                  <a:gs pos="0">
                    <a:schemeClr val="accent1">
                      <a:tint val="66000"/>
                      <a:satMod val="160000"/>
                      <a:alpha val="75000"/>
                    </a:schemeClr>
                  </a:gs>
                  <a:gs pos="50000">
                    <a:schemeClr val="accent1">
                      <a:tint val="44500"/>
                      <a:satMod val="160000"/>
                    </a:schemeClr>
                  </a:gs>
                  <a:gs pos="100000">
                    <a:schemeClr val="accent1">
                      <a:tint val="23500"/>
                      <a:satMod val="160000"/>
                    </a:schemeClr>
                  </a:gs>
                </a:gsLst>
                <a:lin ang="5400000" scaled="0"/>
              </a:gradFill>
              <a:ln w="9525">
                <a:solidFill>
                  <a:schemeClr val="tx2"/>
                </a:solidFill>
                <a:round/>
                <a:headEnd/>
                <a:tailEnd/>
              </a:ln>
            </p:spPr>
            <p:txBody>
              <a:bodyPr wrap="none" anchor="ctr"/>
              <a:lstStyle/>
              <a:p>
                <a:pPr algn="r"/>
                <a:endParaRPr lang="ru-RU" i="1">
                  <a:latin typeface="Arial" charset="0"/>
                </a:endParaRPr>
              </a:p>
            </p:txBody>
          </p:sp>
          <p:sp>
            <p:nvSpPr>
              <p:cNvPr id="20" name="Rectangle 178"/>
              <p:cNvSpPr>
                <a:spLocks noChangeArrowheads="1"/>
              </p:cNvSpPr>
              <p:nvPr/>
            </p:nvSpPr>
            <p:spPr bwMode="auto">
              <a:xfrm>
                <a:off x="539" y="2652"/>
                <a:ext cx="4928" cy="539"/>
              </a:xfrm>
              <a:prstGeom prst="rect">
                <a:avLst/>
              </a:prstGeom>
              <a:noFill/>
              <a:ln w="38100">
                <a:noFill/>
                <a:miter lim="800000"/>
                <a:headEnd/>
                <a:tailEnd/>
              </a:ln>
            </p:spPr>
            <p:txBody>
              <a:bodyPr wrap="square" lIns="90000" tIns="46800" rIns="90000" bIns="46800">
                <a:spAutoFit/>
              </a:bodyPr>
              <a:lstStyle/>
              <a:p>
                <a:pPr algn="ctr">
                  <a:lnSpc>
                    <a:spcPct val="90000"/>
                  </a:lnSpc>
                  <a:spcBef>
                    <a:spcPct val="20000"/>
                  </a:spcBef>
                  <a:buClr>
                    <a:schemeClr val="tx2"/>
                  </a:buClr>
                  <a:buSzPct val="70000"/>
                  <a:buFont typeface="Wingdings" pitchFamily="2" charset="2"/>
                  <a:buNone/>
                  <a:defRPr/>
                </a:pPr>
                <a:r>
                  <a:rPr lang="ru-RU" sz="2000" dirty="0" smtClean="0">
                    <a:latin typeface="Tahoma" pitchFamily="34" charset="0"/>
                    <a:cs typeface="Tahoma" pitchFamily="34" charset="0"/>
                  </a:rPr>
                  <a:t>Сохранение достигнутых соотношений средней заработной платы к среднему доходу от трудовой деятельности, закрепленных в Указах Президента РФ от 7 мая 2012 года</a:t>
                </a:r>
                <a:endParaRPr lang="ru-RU" sz="2000" dirty="0">
                  <a:latin typeface="Tahoma" pitchFamily="34" charset="0"/>
                  <a:cs typeface="Tahoma" pitchFamily="34" charset="0"/>
                </a:endParaRPr>
              </a:p>
            </p:txBody>
          </p:sp>
        </p:grpSp>
      </p:grpSp>
      <p:sp>
        <p:nvSpPr>
          <p:cNvPr id="33" name="Заголовок 1"/>
          <p:cNvSpPr txBox="1">
            <a:spLocks/>
          </p:cNvSpPr>
          <p:nvPr/>
        </p:nvSpPr>
        <p:spPr>
          <a:xfrm>
            <a:off x="838200" y="0"/>
            <a:ext cx="8305800" cy="1219200"/>
          </a:xfrm>
          <a:prstGeom prst="rect">
            <a:avLst/>
          </a:prstGeom>
          <a:noFill/>
          <a:ln w="19050" cap="flat" cmpd="sng" algn="ctr">
            <a:noFill/>
            <a:prstDash val="solid"/>
          </a:ln>
        </p:spPr>
        <p:style>
          <a:lnRef idx="2">
            <a:schemeClr val="accent6"/>
          </a:lnRef>
          <a:fillRef idx="1">
            <a:schemeClr val="lt1"/>
          </a:fillRef>
          <a:effectRef idx="0">
            <a:schemeClr val="accent6"/>
          </a:effectRef>
          <a:fontRef idx="minor">
            <a:schemeClr val="dk1"/>
          </a:fontRef>
        </p:style>
        <p:txBody>
          <a:bodyPr vert="horz" anchor="ctr">
            <a:noAutofit/>
            <a:scene3d>
              <a:camera prst="orthographicFront">
                <a:rot lat="0" lon="0" rev="0"/>
              </a:camera>
              <a:lightRig rig="contrasting" dir="t">
                <a:rot lat="0" lon="0" rev="4500000"/>
              </a:lightRig>
            </a:scene3d>
            <a:sp3d extrusionH="57150" contourW="6350" prstMaterial="metal">
              <a:bevelT w="127000" h="31750" prst="divot"/>
              <a:contourClr>
                <a:schemeClr val="accent1">
                  <a:shade val="75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ru-RU" sz="2400" dirty="0" smtClean="0">
                <a:latin typeface="Tahoma" pitchFamily="34" charset="0"/>
                <a:cs typeface="Tahoma" pitchFamily="34" charset="0"/>
              </a:rPr>
              <a:t>Основные задачи бюджетной и налоговой политики города Воткинска на 2019 год</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685800"/>
          </a:xfrm>
        </p:spPr>
        <p:txBody>
          <a:bodyPr>
            <a:noAutofit/>
          </a:bodyPr>
          <a:lstStyle/>
          <a:p>
            <a:pPr algn="ctr"/>
            <a:r>
              <a:rPr lang="ru-RU" sz="2800" dirty="0" smtClean="0">
                <a:solidFill>
                  <a:schemeClr val="tx1">
                    <a:lumMod val="95000"/>
                    <a:lumOff val="5000"/>
                  </a:schemeClr>
                </a:solidFill>
                <a:latin typeface="+mn-lt"/>
                <a:cs typeface="Tahoma" pitchFamily="34" charset="0"/>
              </a:rPr>
              <a:t>Дефицит бюджета 2019 год</a:t>
            </a:r>
            <a:endParaRPr lang="ru-RU" sz="2800" dirty="0">
              <a:solidFill>
                <a:schemeClr val="tx1">
                  <a:lumMod val="95000"/>
                  <a:lumOff val="5000"/>
                </a:schemeClr>
              </a:solidFill>
              <a:latin typeface="+mn-lt"/>
              <a:cs typeface="Tahoma" pitchFamily="34" charset="0"/>
            </a:endParaRPr>
          </a:p>
        </p:txBody>
      </p:sp>
      <p:sp>
        <p:nvSpPr>
          <p:cNvPr id="3" name="Дата 2"/>
          <p:cNvSpPr>
            <a:spLocks noGrp="1"/>
          </p:cNvSpPr>
          <p:nvPr>
            <p:ph type="dt" sz="half" idx="10"/>
          </p:nvPr>
        </p:nvSpPr>
        <p:spPr/>
        <p:txBody>
          <a:bodyPr/>
          <a:lstStyle/>
          <a:p>
            <a:pPr algn="r"/>
            <a:fld id="{BFC01E96-B87C-45C2-8C14-51F9A710F57A}" type="datetime1">
              <a:rPr lang="ru-RU" smtClean="0"/>
              <a:pPr algn="r"/>
              <a:t>07.02.2019</a:t>
            </a:fld>
            <a:endParaRPr lang="en-US" dirty="0"/>
          </a:p>
        </p:txBody>
      </p:sp>
      <p:sp>
        <p:nvSpPr>
          <p:cNvPr id="4" name="Номер слайда 3"/>
          <p:cNvSpPr>
            <a:spLocks noGrp="1"/>
          </p:cNvSpPr>
          <p:nvPr>
            <p:ph type="sldNum" sz="quarter" idx="12"/>
          </p:nvPr>
        </p:nvSpPr>
        <p:spPr/>
        <p:txBody>
          <a:bodyPr>
            <a:normAutofit fontScale="85000" lnSpcReduction="20000"/>
          </a:bodyPr>
          <a:lstStyle/>
          <a:p>
            <a:fld id="{A483448D-3A78-4528-A469-B745A65DA480}" type="slidenum">
              <a:rPr lang="en-US" smtClean="0"/>
              <a:pPr/>
              <a:t>40</a:t>
            </a:fld>
            <a:endParaRPr lang="en-US"/>
          </a:p>
        </p:txBody>
      </p:sp>
      <p:graphicFrame>
        <p:nvGraphicFramePr>
          <p:cNvPr id="6" name="Содержимое 5"/>
          <p:cNvGraphicFramePr>
            <a:graphicFrameLocks noGrp="1"/>
          </p:cNvGraphicFramePr>
          <p:nvPr>
            <p:ph sz="quarter" idx="1"/>
            <p:extLst>
              <p:ext uri="{D42A27DB-BD31-4B8C-83A1-F6EECF244321}">
                <p14:modId xmlns="" xmlns:p14="http://schemas.microsoft.com/office/powerpoint/2010/main" val="3072699723"/>
              </p:ext>
            </p:extLst>
          </p:nvPr>
        </p:nvGraphicFramePr>
        <p:xfrm>
          <a:off x="228600" y="1676400"/>
          <a:ext cx="8461375" cy="4752996"/>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3" descr="gerb"/>
          <p:cNvPicPr>
            <a:picLocks noChangeAspect="1" noChangeArrowheads="1"/>
          </p:cNvPicPr>
          <p:nvPr/>
        </p:nvPicPr>
        <p:blipFill>
          <a:blip r:embed="rId4"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descr="gerb"/>
          <p:cNvPicPr>
            <a:picLocks noChangeAspect="1" noChangeArrowheads="1"/>
          </p:cNvPicPr>
          <p:nvPr/>
        </p:nvPicPr>
        <p:blipFill>
          <a:blip r:embed="rId3" cstate="print"/>
          <a:srcRect/>
          <a:stretch>
            <a:fillRect/>
          </a:stretch>
        </p:blipFill>
        <p:spPr bwMode="auto">
          <a:xfrm>
            <a:off x="76201" y="76203"/>
            <a:ext cx="566711" cy="995344"/>
          </a:xfrm>
          <a:prstGeom prst="rect">
            <a:avLst/>
          </a:prstGeom>
          <a:ln>
            <a:noFill/>
          </a:ln>
          <a:effectLst>
            <a:outerShdw blurRad="292100" dist="139700" dir="2700000" algn="tl" rotWithShape="0">
              <a:srgbClr val="333333">
                <a:alpha val="65000"/>
              </a:srgbClr>
            </a:outerShdw>
          </a:effectLst>
        </p:spPr>
      </p:pic>
      <p:sp>
        <p:nvSpPr>
          <p:cNvPr id="20" name="Text Box 13"/>
          <p:cNvSpPr txBox="1">
            <a:spLocks noChangeArrowheads="1"/>
          </p:cNvSpPr>
          <p:nvPr/>
        </p:nvSpPr>
        <p:spPr bwMode="auto">
          <a:xfrm>
            <a:off x="0" y="1000111"/>
            <a:ext cx="2000264" cy="263791"/>
          </a:xfrm>
          <a:prstGeom prst="rect">
            <a:avLst/>
          </a:prstGeom>
          <a:solidFill>
            <a:schemeClr val="bg1">
              <a:alpha val="0"/>
            </a:schemeClr>
          </a:solidFill>
          <a:ln w="38100">
            <a:noFill/>
            <a:miter lim="800000"/>
            <a:headEnd/>
            <a:tailEnd/>
          </a:ln>
        </p:spPr>
        <p:txBody>
          <a:bodyPr wrap="square" lIns="90000" tIns="46800" rIns="90000" bIns="46800">
            <a:spAutoFit/>
          </a:bodyPr>
          <a:lstStyle/>
          <a:p>
            <a:r>
              <a:rPr lang="ru-RU" sz="1100" b="1" dirty="0" smtClean="0">
                <a:latin typeface="Calibri" pitchFamily="34" charset="0"/>
              </a:rPr>
              <a:t>Воткинск</a:t>
            </a:r>
            <a:endParaRPr lang="ru-RU" sz="1100" b="1" dirty="0">
              <a:latin typeface="Calibri" pitchFamily="34" charset="0"/>
            </a:endParaRPr>
          </a:p>
        </p:txBody>
      </p:sp>
      <p:sp>
        <p:nvSpPr>
          <p:cNvPr id="7" name="Rectangle 3"/>
          <p:cNvSpPr>
            <a:spLocks noGrp="1" noChangeArrowheads="1"/>
          </p:cNvSpPr>
          <p:nvPr>
            <p:ph type="title"/>
          </p:nvPr>
        </p:nvSpPr>
        <p:spPr>
          <a:xfrm>
            <a:off x="500033" y="1142985"/>
            <a:ext cx="9072627" cy="357190"/>
          </a:xfrm>
        </p:spPr>
        <p:txBody>
          <a:bodyPr anchorCtr="1">
            <a:normAutofit fontScale="90000"/>
          </a:bodyPr>
          <a:lstStyle/>
          <a:p>
            <a:pPr algn="ctr"/>
            <a:r>
              <a:rPr lang="ru-RU" sz="2800" b="1" i="1" dirty="0" smtClean="0">
                <a:solidFill>
                  <a:srgbClr val="FFFF00"/>
                </a:solidFill>
              </a:rPr>
              <a:t/>
            </a:r>
            <a:br>
              <a:rPr lang="ru-RU" sz="2800" b="1" i="1" dirty="0" smtClean="0">
                <a:solidFill>
                  <a:srgbClr val="FFFF00"/>
                </a:solidFill>
              </a:rPr>
            </a:br>
            <a:r>
              <a:rPr lang="ru-RU" sz="2800" b="1" i="1" dirty="0" smtClean="0">
                <a:solidFill>
                  <a:srgbClr val="FFFF00"/>
                </a:solidFill>
              </a:rPr>
              <a:t/>
            </a:r>
            <a:br>
              <a:rPr lang="ru-RU" sz="2800" b="1" i="1" dirty="0" smtClean="0">
                <a:solidFill>
                  <a:srgbClr val="FFFF00"/>
                </a:solidFill>
              </a:rPr>
            </a:br>
            <a:r>
              <a:rPr lang="ru-RU" sz="4000" b="1" dirty="0" smtClean="0">
                <a:solidFill>
                  <a:schemeClr val="tx2">
                    <a:lumMod val="75000"/>
                  </a:schemeClr>
                </a:solidFill>
              </a:rPr>
              <a:t/>
            </a:r>
            <a:br>
              <a:rPr lang="ru-RU" sz="4000" b="1" dirty="0" smtClean="0">
                <a:solidFill>
                  <a:schemeClr val="tx2">
                    <a:lumMod val="75000"/>
                  </a:schemeClr>
                </a:solidFill>
              </a:rPr>
            </a:br>
            <a:r>
              <a:rPr lang="ru-RU" sz="4000" b="1" dirty="0" smtClean="0">
                <a:solidFill>
                  <a:schemeClr val="tx2">
                    <a:lumMod val="75000"/>
                  </a:schemeClr>
                </a:solidFill>
              </a:rPr>
              <a:t/>
            </a:r>
            <a:br>
              <a:rPr lang="ru-RU" sz="4000" b="1" dirty="0" smtClean="0">
                <a:solidFill>
                  <a:schemeClr val="tx2">
                    <a:lumMod val="75000"/>
                  </a:schemeClr>
                </a:solidFill>
              </a:rPr>
            </a:br>
            <a:endParaRPr lang="ru-RU" sz="4000" b="1" dirty="0" smtClean="0">
              <a:solidFill>
                <a:schemeClr val="tx2">
                  <a:lumMod val="75000"/>
                </a:schemeClr>
              </a:solidFill>
            </a:endParaRPr>
          </a:p>
        </p:txBody>
      </p:sp>
      <p:sp>
        <p:nvSpPr>
          <p:cNvPr id="12"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41</a:t>
            </a:r>
            <a:endParaRPr lang="en-US" dirty="0"/>
          </a:p>
        </p:txBody>
      </p:sp>
      <p:sp>
        <p:nvSpPr>
          <p:cNvPr id="13" name="Заголовок 10"/>
          <p:cNvSpPr txBox="1">
            <a:spLocks/>
          </p:cNvSpPr>
          <p:nvPr/>
        </p:nvSpPr>
        <p:spPr>
          <a:xfrm>
            <a:off x="612648" y="0"/>
            <a:ext cx="8153400" cy="1214422"/>
          </a:xfrm>
          <a:prstGeom prst="rect">
            <a:avLst/>
          </a:prstGeom>
        </p:spPr>
        <p:txBody>
          <a:bodyPr vert="horz"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400" b="0"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rPr>
              <a:t>Основные параметры проекта Бюджета</a:t>
            </a:r>
            <a:br>
              <a:rPr kumimoji="0" lang="ru-RU" sz="2400" b="0"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rPr>
            </a:br>
            <a:r>
              <a:rPr kumimoji="0" lang="ru-RU" sz="2400" b="0"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rPr>
              <a:t>муниципального образования «Город Воткинск»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400" b="0" i="0" u="none" strike="noStrike" kern="1200" cap="none" spc="0" normalizeH="0" baseline="0" noProof="0" dirty="0" smtClean="0">
                <a:ln>
                  <a:noFill/>
                </a:ln>
                <a:solidFill>
                  <a:schemeClr val="tx1"/>
                </a:solidFill>
                <a:effectLst/>
                <a:uLnTx/>
                <a:uFillTx/>
                <a:latin typeface="Tahoma" pitchFamily="34" charset="0"/>
                <a:ea typeface="+mj-ea"/>
                <a:cs typeface="Tahoma" pitchFamily="34" charset="0"/>
              </a:rPr>
              <a:t>на 2018 - 2021 годов, тыс.руб.</a:t>
            </a:r>
            <a:endParaRPr kumimoji="0" lang="ru-RU" sz="2400" b="0" i="0" u="none" strike="noStrike" kern="1200" cap="none" spc="0" normalizeH="0" baseline="0" noProof="0" dirty="0">
              <a:ln>
                <a:noFill/>
              </a:ln>
              <a:solidFill>
                <a:schemeClr val="tx1"/>
              </a:solidFill>
              <a:effectLst/>
              <a:uLnTx/>
              <a:uFillTx/>
              <a:latin typeface="Tahoma" pitchFamily="34" charset="0"/>
              <a:ea typeface="+mj-ea"/>
              <a:cs typeface="Tahoma" pitchFamily="34" charset="0"/>
            </a:endParaRPr>
          </a:p>
        </p:txBody>
      </p:sp>
      <p:graphicFrame>
        <p:nvGraphicFramePr>
          <p:cNvPr id="14" name="Таблица 13"/>
          <p:cNvGraphicFramePr>
            <a:graphicFrameLocks noGrp="1"/>
          </p:cNvGraphicFramePr>
          <p:nvPr/>
        </p:nvGraphicFramePr>
        <p:xfrm>
          <a:off x="214282" y="1643050"/>
          <a:ext cx="8786875" cy="4786345"/>
        </p:xfrm>
        <a:graphic>
          <a:graphicData uri="http://schemas.openxmlformats.org/drawingml/2006/table">
            <a:tbl>
              <a:tblPr firstRow="1" bandRow="1">
                <a:tableStyleId>{5C22544A-7EE6-4342-B048-85BDC9FD1C3A}</a:tableStyleId>
              </a:tblPr>
              <a:tblGrid>
                <a:gridCol w="2196719"/>
                <a:gridCol w="1830597"/>
                <a:gridCol w="1621389"/>
                <a:gridCol w="1596613"/>
                <a:gridCol w="1541557"/>
              </a:tblGrid>
              <a:tr h="972335">
                <a:tc>
                  <a:txBody>
                    <a:bodyPr/>
                    <a:lstStyle/>
                    <a:p>
                      <a:pPr algn="ctr"/>
                      <a:r>
                        <a:rPr lang="ru-RU" sz="1800" dirty="0" smtClean="0"/>
                        <a:t>Показатель</a:t>
                      </a:r>
                      <a:endParaRPr lang="ru-RU" sz="1800" dirty="0"/>
                    </a:p>
                  </a:txBody>
                  <a:tcPr/>
                </a:tc>
                <a:tc>
                  <a:txBody>
                    <a:bodyPr/>
                    <a:lstStyle/>
                    <a:p>
                      <a:pPr algn="ctr"/>
                      <a:r>
                        <a:rPr lang="ru-RU" sz="1800" dirty="0" smtClean="0"/>
                        <a:t>2018 год первоначально утвержден</a:t>
                      </a:r>
                      <a:endParaRPr lang="ru-RU" sz="1800" dirty="0"/>
                    </a:p>
                  </a:txBody>
                  <a:tcPr/>
                </a:tc>
                <a:tc>
                  <a:txBody>
                    <a:bodyPr/>
                    <a:lstStyle/>
                    <a:p>
                      <a:pPr algn="ctr"/>
                      <a:r>
                        <a:rPr lang="ru-RU" sz="1800" dirty="0" smtClean="0"/>
                        <a:t>2019 год проект</a:t>
                      </a:r>
                      <a:endParaRPr lang="ru-RU" sz="1800" dirty="0"/>
                    </a:p>
                  </a:txBody>
                  <a:tcPr/>
                </a:tc>
                <a:tc>
                  <a:txBody>
                    <a:bodyPr/>
                    <a:lstStyle/>
                    <a:p>
                      <a:pPr algn="ctr"/>
                      <a:r>
                        <a:rPr lang="ru-RU" sz="1800" dirty="0" smtClean="0"/>
                        <a:t>2020 год проект</a:t>
                      </a:r>
                      <a:endParaRPr lang="ru-RU" sz="1800" dirty="0"/>
                    </a:p>
                  </a:txBody>
                  <a:tcPr/>
                </a:tc>
                <a:tc>
                  <a:txBody>
                    <a:bodyPr/>
                    <a:lstStyle/>
                    <a:p>
                      <a:pPr algn="ctr"/>
                      <a:r>
                        <a:rPr lang="ru-RU" sz="1800" dirty="0" smtClean="0"/>
                        <a:t>2021 год проект</a:t>
                      </a:r>
                      <a:endParaRPr lang="ru-RU" sz="1800" dirty="0"/>
                    </a:p>
                  </a:txBody>
                  <a:tcPr/>
                </a:tc>
              </a:tr>
              <a:tr h="685533">
                <a:tc>
                  <a:txBody>
                    <a:bodyPr/>
                    <a:lstStyle/>
                    <a:p>
                      <a:r>
                        <a:rPr lang="ru-RU" sz="1600" dirty="0" smtClean="0">
                          <a:latin typeface="Tahoma" pitchFamily="34" charset="0"/>
                          <a:cs typeface="Tahoma" pitchFamily="34" charset="0"/>
                        </a:rPr>
                        <a:t>Общий объем доходов</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1 469 032,6</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1 593 393,7</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1 596 656,7</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1 596 155,8</a:t>
                      </a:r>
                      <a:endParaRPr lang="ru-RU" sz="1600" dirty="0">
                        <a:latin typeface="Tahoma" pitchFamily="34" charset="0"/>
                        <a:cs typeface="Tahoma" pitchFamily="34" charset="0"/>
                      </a:endParaRPr>
                    </a:p>
                  </a:txBody>
                  <a:tcPr/>
                </a:tc>
              </a:tr>
              <a:tr h="615812">
                <a:tc>
                  <a:txBody>
                    <a:bodyPr/>
                    <a:lstStyle/>
                    <a:p>
                      <a:r>
                        <a:rPr lang="ru-RU" sz="1600" dirty="0" smtClean="0">
                          <a:latin typeface="Tahoma" pitchFamily="34" charset="0"/>
                          <a:cs typeface="Tahoma" pitchFamily="34" charset="0"/>
                        </a:rPr>
                        <a:t>Общий объем расходов</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1 522 432,6</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1 648 862,7</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1 649 686,7</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1 649 788,8</a:t>
                      </a:r>
                      <a:endParaRPr lang="ru-RU" sz="1600" dirty="0">
                        <a:latin typeface="Tahoma" pitchFamily="34" charset="0"/>
                        <a:cs typeface="Tahoma" pitchFamily="34" charset="0"/>
                      </a:endParaRPr>
                    </a:p>
                  </a:txBody>
                  <a:tcPr/>
                </a:tc>
              </a:tr>
              <a:tr h="1009295">
                <a:tc>
                  <a:txBody>
                    <a:bodyPr/>
                    <a:lstStyle/>
                    <a:p>
                      <a:r>
                        <a:rPr lang="ru-RU" sz="1600" dirty="0" smtClean="0">
                          <a:latin typeface="Tahoma" pitchFamily="34" charset="0"/>
                          <a:cs typeface="Tahoma" pitchFamily="34" charset="0"/>
                        </a:rPr>
                        <a:t>Верхний</a:t>
                      </a:r>
                      <a:r>
                        <a:rPr lang="ru-RU" sz="1600" baseline="0" dirty="0" smtClean="0">
                          <a:latin typeface="Tahoma" pitchFamily="34" charset="0"/>
                          <a:cs typeface="Tahoma" pitchFamily="34" charset="0"/>
                        </a:rPr>
                        <a:t> предел муниципального внутреннего долга</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300</a:t>
                      </a:r>
                      <a:r>
                        <a:rPr lang="ru-RU" sz="1600" baseline="0" dirty="0" smtClean="0">
                          <a:latin typeface="Tahoma" pitchFamily="34" charset="0"/>
                          <a:cs typeface="Tahoma" pitchFamily="34" charset="0"/>
                        </a:rPr>
                        <a:t> 000,0</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200 000,0</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200 000,0</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200</a:t>
                      </a:r>
                      <a:r>
                        <a:rPr lang="ru-RU" sz="1600" baseline="0" dirty="0" smtClean="0">
                          <a:latin typeface="Tahoma" pitchFamily="34" charset="0"/>
                          <a:cs typeface="Tahoma" pitchFamily="34" charset="0"/>
                        </a:rPr>
                        <a:t> 000,0</a:t>
                      </a:r>
                      <a:endParaRPr lang="ru-RU" sz="1600" dirty="0">
                        <a:latin typeface="Tahoma" pitchFamily="34" charset="0"/>
                        <a:cs typeface="Tahoma" pitchFamily="34" charset="0"/>
                      </a:endParaRPr>
                    </a:p>
                  </a:txBody>
                  <a:tcPr/>
                </a:tc>
              </a:tr>
              <a:tr h="875101">
                <a:tc>
                  <a:txBody>
                    <a:bodyPr/>
                    <a:lstStyle/>
                    <a:p>
                      <a:r>
                        <a:rPr lang="ru-RU" sz="1600" dirty="0" smtClean="0">
                          <a:latin typeface="Tahoma" pitchFamily="34" charset="0"/>
                          <a:cs typeface="Tahoma" pitchFamily="34" charset="0"/>
                        </a:rPr>
                        <a:t>Предельный объем муниципального</a:t>
                      </a:r>
                      <a:r>
                        <a:rPr lang="ru-RU" sz="1600" baseline="0" dirty="0" smtClean="0">
                          <a:latin typeface="Tahoma" pitchFamily="34" charset="0"/>
                          <a:cs typeface="Tahoma" pitchFamily="34" charset="0"/>
                        </a:rPr>
                        <a:t> долга </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300</a:t>
                      </a:r>
                      <a:r>
                        <a:rPr lang="ru-RU" sz="1600" baseline="0" dirty="0" smtClean="0">
                          <a:latin typeface="Tahoma" pitchFamily="34" charset="0"/>
                          <a:cs typeface="Tahoma" pitchFamily="34" charset="0"/>
                        </a:rPr>
                        <a:t> 000,0</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200</a:t>
                      </a:r>
                      <a:r>
                        <a:rPr lang="ru-RU" sz="1600" baseline="0" dirty="0" smtClean="0">
                          <a:latin typeface="Tahoma" pitchFamily="34" charset="0"/>
                          <a:cs typeface="Tahoma" pitchFamily="34" charset="0"/>
                        </a:rPr>
                        <a:t> 000,0</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200</a:t>
                      </a:r>
                      <a:r>
                        <a:rPr lang="ru-RU" sz="1600" baseline="0" dirty="0" smtClean="0">
                          <a:latin typeface="Tahoma" pitchFamily="34" charset="0"/>
                          <a:cs typeface="Tahoma" pitchFamily="34" charset="0"/>
                        </a:rPr>
                        <a:t> 000,0</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200</a:t>
                      </a:r>
                      <a:r>
                        <a:rPr lang="ru-RU" sz="1600" baseline="0" dirty="0" smtClean="0">
                          <a:latin typeface="Tahoma" pitchFamily="34" charset="0"/>
                          <a:cs typeface="Tahoma" pitchFamily="34" charset="0"/>
                        </a:rPr>
                        <a:t> 000,0</a:t>
                      </a:r>
                      <a:endParaRPr lang="ru-RU" sz="1600" dirty="0">
                        <a:latin typeface="Tahoma" pitchFamily="34" charset="0"/>
                        <a:cs typeface="Tahoma" pitchFamily="34" charset="0"/>
                      </a:endParaRPr>
                    </a:p>
                  </a:txBody>
                  <a:tcPr/>
                </a:tc>
              </a:tr>
              <a:tr h="628269">
                <a:tc>
                  <a:txBody>
                    <a:bodyPr/>
                    <a:lstStyle/>
                    <a:p>
                      <a:r>
                        <a:rPr lang="ru-RU" sz="1600" dirty="0" smtClean="0">
                          <a:latin typeface="Tahoma" pitchFamily="34" charset="0"/>
                          <a:cs typeface="Tahoma" pitchFamily="34" charset="0"/>
                        </a:rPr>
                        <a:t>Дефицит (-) Бюджета </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-53 400</a:t>
                      </a:r>
                    </a:p>
                    <a:p>
                      <a:pPr algn="ctr"/>
                      <a:r>
                        <a:rPr lang="ru-RU" sz="1600" dirty="0" smtClean="0">
                          <a:latin typeface="Tahoma" pitchFamily="34" charset="0"/>
                          <a:cs typeface="Tahoma" pitchFamily="34" charset="0"/>
                        </a:rPr>
                        <a:t>10%</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-55 469</a:t>
                      </a:r>
                    </a:p>
                    <a:p>
                      <a:pPr algn="ctr"/>
                      <a:r>
                        <a:rPr lang="ru-RU" sz="1600" dirty="0" smtClean="0">
                          <a:latin typeface="Tahoma" pitchFamily="34" charset="0"/>
                          <a:cs typeface="Tahoma" pitchFamily="34" charset="0"/>
                        </a:rPr>
                        <a:t>10%</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-53 030</a:t>
                      </a:r>
                    </a:p>
                    <a:p>
                      <a:pPr algn="ctr"/>
                      <a:r>
                        <a:rPr lang="ru-RU" sz="1600" dirty="0" smtClean="0">
                          <a:latin typeface="Tahoma" pitchFamily="34" charset="0"/>
                          <a:cs typeface="Tahoma" pitchFamily="34" charset="0"/>
                        </a:rPr>
                        <a:t>9,5%</a:t>
                      </a:r>
                      <a:endParaRPr lang="ru-RU" sz="1600" dirty="0">
                        <a:latin typeface="Tahoma" pitchFamily="34" charset="0"/>
                        <a:cs typeface="Tahoma" pitchFamily="34" charset="0"/>
                      </a:endParaRPr>
                    </a:p>
                  </a:txBody>
                  <a:tcPr/>
                </a:tc>
                <a:tc>
                  <a:txBody>
                    <a:bodyPr/>
                    <a:lstStyle/>
                    <a:p>
                      <a:pPr algn="ctr"/>
                      <a:r>
                        <a:rPr lang="ru-RU" sz="1600" dirty="0" smtClean="0">
                          <a:latin typeface="Tahoma" pitchFamily="34" charset="0"/>
                          <a:cs typeface="Tahoma" pitchFamily="34" charset="0"/>
                        </a:rPr>
                        <a:t>-53 633</a:t>
                      </a:r>
                    </a:p>
                    <a:p>
                      <a:pPr algn="ctr"/>
                      <a:r>
                        <a:rPr lang="ru-RU" sz="1600" dirty="0" smtClean="0">
                          <a:latin typeface="Tahoma" pitchFamily="34" charset="0"/>
                          <a:cs typeface="Tahoma" pitchFamily="34" charset="0"/>
                        </a:rPr>
                        <a:t>9,6%</a:t>
                      </a:r>
                      <a:endParaRPr lang="ru-RU" sz="1600" dirty="0">
                        <a:latin typeface="Tahoma" pitchFamily="34" charset="0"/>
                        <a:cs typeface="Tahoma" pitchFamily="34" charset="0"/>
                      </a:endParaRPr>
                    </a:p>
                  </a:txBody>
                  <a:tcPr/>
                </a:tc>
              </a:tr>
            </a:tbl>
          </a:graphicData>
        </a:graphic>
      </p:graphicFrame>
      <p:sp>
        <p:nvSpPr>
          <p:cNvPr id="2" name="Дата 1"/>
          <p:cNvSpPr>
            <a:spLocks noGrp="1"/>
          </p:cNvSpPr>
          <p:nvPr>
            <p:ph type="dt" sz="half" idx="10"/>
          </p:nvPr>
        </p:nvSpPr>
        <p:spPr>
          <a:xfrm>
            <a:off x="8143900" y="6429396"/>
            <a:ext cx="1000100" cy="428604"/>
          </a:xfrm>
        </p:spPr>
        <p:txBody>
          <a:bodyPr/>
          <a:lstStyle/>
          <a:p>
            <a:pPr algn="r"/>
            <a:fld id="{4D088729-0445-4C40-B14A-08984601CE0C}" type="datetime1">
              <a:rPr lang="ru-RU" smtClean="0"/>
              <a:pPr algn="r"/>
              <a:t>07.02.2019</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8077200" y="6477000"/>
            <a:ext cx="1066800" cy="381000"/>
          </a:xfrm>
        </p:spPr>
        <p:txBody>
          <a:bodyPr/>
          <a:lstStyle/>
          <a:p>
            <a:pPr algn="r"/>
            <a:fld id="{02A87CE6-37EB-491D-8BDB-DA09B6AB45D6}"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pic>
        <p:nvPicPr>
          <p:cNvPr id="11" name="Picture 3" descr="gerb"/>
          <p:cNvPicPr>
            <a:picLocks noChangeAspect="1" noChangeArrowheads="1"/>
          </p:cNvPicPr>
          <p:nvPr/>
        </p:nvPicPr>
        <p:blipFill>
          <a:blip r:embed="rId3" cstate="print"/>
          <a:srcRect/>
          <a:stretch>
            <a:fillRect/>
          </a:stretch>
        </p:blipFill>
        <p:spPr bwMode="auto">
          <a:xfrm>
            <a:off x="76200" y="76201"/>
            <a:ext cx="457200" cy="1099297"/>
          </a:xfrm>
          <a:prstGeom prst="rect">
            <a:avLst/>
          </a:prstGeom>
          <a:ln>
            <a:noFill/>
          </a:ln>
          <a:effectLst>
            <a:outerShdw blurRad="292100" dist="139700" dir="2700000" algn="tl" rotWithShape="0">
              <a:srgbClr val="333333">
                <a:alpha val="65000"/>
              </a:srgbClr>
            </a:outerShdw>
          </a:effectLst>
        </p:spPr>
      </p:pic>
      <p:sp>
        <p:nvSpPr>
          <p:cNvPr id="10" name="Номер слайда 9"/>
          <p:cNvSpPr>
            <a:spLocks noGrp="1"/>
          </p:cNvSpPr>
          <p:nvPr>
            <p:ph type="sldNum" sz="quarter" idx="12"/>
          </p:nvPr>
        </p:nvSpPr>
        <p:spPr/>
        <p:txBody>
          <a:bodyPr>
            <a:normAutofit fontScale="85000" lnSpcReduction="20000"/>
          </a:bodyPr>
          <a:lstStyle/>
          <a:p>
            <a:r>
              <a:rPr lang="ru-RU" dirty="0" smtClean="0"/>
              <a:t>42</a:t>
            </a:r>
            <a:endParaRPr lang="en-US" dirty="0"/>
          </a:p>
        </p:txBody>
      </p:sp>
      <p:pic>
        <p:nvPicPr>
          <p:cNvPr id="14" name="Picture 3" descr="gerb"/>
          <p:cNvPicPr>
            <a:picLocks noChangeAspect="1" noChangeArrowheads="1"/>
          </p:cNvPicPr>
          <p:nvPr/>
        </p:nvPicPr>
        <p:blipFill>
          <a:blip r:embed="rId3" cstate="print"/>
          <a:srcRect/>
          <a:stretch>
            <a:fillRect/>
          </a:stretch>
        </p:blipFill>
        <p:spPr bwMode="auto">
          <a:xfrm>
            <a:off x="76200" y="76201"/>
            <a:ext cx="609600" cy="1099297"/>
          </a:xfrm>
          <a:prstGeom prst="rect">
            <a:avLst/>
          </a:prstGeom>
          <a:ln>
            <a:noFill/>
          </a:ln>
          <a:effectLst>
            <a:outerShdw blurRad="292100" dist="139700" dir="2700000" algn="tl" rotWithShape="0">
              <a:srgbClr val="333333">
                <a:alpha val="65000"/>
              </a:srgbClr>
            </a:outerShdw>
          </a:effectLst>
        </p:spPr>
      </p:pic>
      <p:sp>
        <p:nvSpPr>
          <p:cNvPr id="7" name="Прямоугольник 6"/>
          <p:cNvSpPr/>
          <p:nvPr/>
        </p:nvSpPr>
        <p:spPr>
          <a:xfrm>
            <a:off x="285720" y="3714752"/>
            <a:ext cx="1428760" cy="461665"/>
          </a:xfrm>
          <a:prstGeom prst="rect">
            <a:avLst/>
          </a:prstGeom>
        </p:spPr>
        <p:txBody>
          <a:bodyPr wrap="square">
            <a:spAutoFit/>
          </a:bodyPr>
          <a:lstStyle/>
          <a:p>
            <a:r>
              <a:rPr lang="ru-RU" sz="2400" dirty="0" smtClean="0">
                <a:latin typeface="Tahoma" pitchFamily="34" charset="0"/>
                <a:cs typeface="Tahoma" pitchFamily="34" charset="0"/>
              </a:rPr>
              <a:t>Расходы</a:t>
            </a:r>
            <a:endParaRPr lang="ru-RU" sz="2400" dirty="0">
              <a:latin typeface="Tahoma" pitchFamily="34" charset="0"/>
              <a:cs typeface="Tahoma" pitchFamily="34" charset="0"/>
            </a:endParaRPr>
          </a:p>
        </p:txBody>
      </p:sp>
      <p:sp>
        <p:nvSpPr>
          <p:cNvPr id="15" name="Прямоугольник 14"/>
          <p:cNvSpPr/>
          <p:nvPr/>
        </p:nvSpPr>
        <p:spPr>
          <a:xfrm>
            <a:off x="357158" y="2714620"/>
            <a:ext cx="1285884" cy="461665"/>
          </a:xfrm>
          <a:prstGeom prst="rect">
            <a:avLst/>
          </a:prstGeom>
        </p:spPr>
        <p:txBody>
          <a:bodyPr wrap="square">
            <a:spAutoFit/>
          </a:bodyPr>
          <a:lstStyle/>
          <a:p>
            <a:r>
              <a:rPr lang="ru-RU" sz="2400" dirty="0" smtClean="0">
                <a:latin typeface="Tahoma" pitchFamily="34" charset="0"/>
                <a:cs typeface="Tahoma" pitchFamily="34" charset="0"/>
              </a:rPr>
              <a:t>Доходы</a:t>
            </a:r>
            <a:endParaRPr lang="ru-RU" sz="2400" dirty="0">
              <a:latin typeface="Tahoma" pitchFamily="34" charset="0"/>
              <a:cs typeface="Tahoma" pitchFamily="34" charset="0"/>
            </a:endParaRPr>
          </a:p>
        </p:txBody>
      </p:sp>
      <p:sp>
        <p:nvSpPr>
          <p:cNvPr id="17" name="Заголовок 1"/>
          <p:cNvSpPr txBox="1">
            <a:spLocks/>
          </p:cNvSpPr>
          <p:nvPr/>
        </p:nvSpPr>
        <p:spPr>
          <a:xfrm>
            <a:off x="990600" y="0"/>
            <a:ext cx="7775448" cy="1219200"/>
          </a:xfrm>
          <a:prstGeom prst="rect">
            <a:avLst/>
          </a:prstGeom>
        </p:spPr>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400" b="0" i="0" u="none" strike="noStrike" kern="1200" cap="all" spc="0" normalizeH="0" baseline="0" noProof="0" dirty="0" smtClean="0">
                <a:ln>
                  <a:noFill/>
                </a:ln>
                <a:solidFill>
                  <a:schemeClr val="tx1"/>
                </a:solidFill>
                <a:effectLst/>
                <a:uLnTx/>
                <a:uFillTx/>
                <a:latin typeface="Tahoma" pitchFamily="34" charset="0"/>
                <a:ea typeface="+mj-ea"/>
                <a:cs typeface="Tahoma" pitchFamily="34" charset="0"/>
              </a:rPr>
              <a:t>Предложения</a:t>
            </a:r>
            <a:r>
              <a:rPr kumimoji="0" lang="ru-RU" sz="2400" b="0" i="0" u="none" strike="noStrike" kern="1200" cap="all" spc="0" normalizeH="0" noProof="0" dirty="0" smtClean="0">
                <a:ln>
                  <a:noFill/>
                </a:ln>
                <a:solidFill>
                  <a:schemeClr val="tx1"/>
                </a:solidFill>
                <a:effectLst/>
                <a:uLnTx/>
                <a:uFillTx/>
                <a:latin typeface="Tahoma" pitchFamily="34" charset="0"/>
                <a:ea typeface="+mj-ea"/>
                <a:cs typeface="Tahoma" pitchFamily="34" charset="0"/>
              </a:rPr>
              <a:t> к </a:t>
            </a:r>
            <a:r>
              <a:rPr kumimoji="0" lang="ru-RU" sz="2400" b="0" i="0" u="none" strike="noStrike" kern="1200" cap="all" spc="0" normalizeH="0" baseline="0" noProof="0" dirty="0" smtClean="0">
                <a:ln>
                  <a:noFill/>
                </a:ln>
                <a:solidFill>
                  <a:schemeClr val="tx1"/>
                </a:solidFill>
                <a:effectLst/>
                <a:uLnTx/>
                <a:uFillTx/>
                <a:latin typeface="Tahoma" pitchFamily="34" charset="0"/>
                <a:ea typeface="+mj-ea"/>
                <a:cs typeface="Tahoma" pitchFamily="34" charset="0"/>
              </a:rPr>
              <a:t>проекту Бюджета МО «Город Воткинск» </a:t>
            </a:r>
            <a:r>
              <a:rPr kumimoji="0" lang="ru-RU" sz="2400" b="0" i="0" u="none" strike="noStrike" kern="1200" cap="all" spc="0" normalizeH="0" baseline="0" noProof="0" dirty="0" err="1" smtClean="0">
                <a:ln>
                  <a:noFill/>
                </a:ln>
                <a:solidFill>
                  <a:schemeClr val="tx1"/>
                </a:solidFill>
                <a:effectLst/>
                <a:uLnTx/>
                <a:uFillTx/>
                <a:latin typeface="Tahoma" pitchFamily="34" charset="0"/>
                <a:ea typeface="+mj-ea"/>
                <a:cs typeface="Tahoma" pitchFamily="34" charset="0"/>
              </a:rPr>
              <a:t>н</a:t>
            </a:r>
            <a:r>
              <a:rPr lang="ru-RU" sz="2400" cap="all" dirty="0" smtClean="0">
                <a:latin typeface="Tahoma" pitchFamily="34" charset="0"/>
                <a:ea typeface="+mj-ea"/>
                <a:cs typeface="Tahoma" pitchFamily="34" charset="0"/>
              </a:rPr>
              <a:t>а 2019 год и плановый период 2020-2021 г.г., </a:t>
            </a:r>
            <a:r>
              <a:rPr kumimoji="0" lang="ru-RU" sz="2400" b="0" i="0" u="none" strike="noStrike" kern="1200" cap="all" spc="0" normalizeH="0" baseline="0" noProof="0" dirty="0" smtClean="0">
                <a:ln>
                  <a:noFill/>
                </a:ln>
                <a:solidFill>
                  <a:schemeClr val="tx1"/>
                </a:solidFill>
                <a:effectLst/>
                <a:uLnTx/>
                <a:uFillTx/>
                <a:latin typeface="Tahoma" pitchFamily="34" charset="0"/>
                <a:ea typeface="+mj-ea"/>
                <a:cs typeface="Tahoma" pitchFamily="34" charset="0"/>
              </a:rPr>
              <a:t> (тыс.руб.)</a:t>
            </a:r>
            <a:endParaRPr kumimoji="0" lang="ru-RU" sz="2400" b="0" i="0" u="none" strike="noStrike" kern="1200" cap="all" spc="0" normalizeH="0" baseline="0" noProof="0" dirty="0">
              <a:ln>
                <a:noFill/>
              </a:ln>
              <a:solidFill>
                <a:schemeClr val="tx1"/>
              </a:solidFill>
              <a:effectLst/>
              <a:uLnTx/>
              <a:uFillTx/>
              <a:latin typeface="Tahoma" pitchFamily="34" charset="0"/>
              <a:ea typeface="+mj-ea"/>
              <a:cs typeface="Tahoma" pitchFamily="34" charset="0"/>
            </a:endParaRPr>
          </a:p>
        </p:txBody>
      </p:sp>
      <p:sp>
        <p:nvSpPr>
          <p:cNvPr id="19" name="Прямоугольник 18"/>
          <p:cNvSpPr/>
          <p:nvPr/>
        </p:nvSpPr>
        <p:spPr>
          <a:xfrm>
            <a:off x="7143768" y="1714488"/>
            <a:ext cx="1143008" cy="461665"/>
          </a:xfrm>
          <a:prstGeom prst="rect">
            <a:avLst/>
          </a:prstGeom>
        </p:spPr>
        <p:txBody>
          <a:bodyPr wrap="square">
            <a:spAutoFit/>
          </a:bodyPr>
          <a:lstStyle/>
          <a:p>
            <a:r>
              <a:rPr lang="ru-RU" sz="2400" dirty="0" smtClean="0">
                <a:solidFill>
                  <a:srgbClr val="C00000"/>
                </a:solidFill>
                <a:latin typeface="Tahoma" pitchFamily="34" charset="0"/>
                <a:cs typeface="Tahoma" pitchFamily="34" charset="0"/>
              </a:rPr>
              <a:t>Стало</a:t>
            </a:r>
            <a:endParaRPr lang="ru-RU" sz="2400" dirty="0">
              <a:solidFill>
                <a:srgbClr val="C00000"/>
              </a:solidFill>
              <a:latin typeface="Tahoma" pitchFamily="34" charset="0"/>
              <a:cs typeface="Tahoma" pitchFamily="34" charset="0"/>
            </a:endParaRPr>
          </a:p>
        </p:txBody>
      </p:sp>
      <p:sp>
        <p:nvSpPr>
          <p:cNvPr id="20" name="Прямоугольник 19"/>
          <p:cNvSpPr/>
          <p:nvPr/>
        </p:nvSpPr>
        <p:spPr>
          <a:xfrm>
            <a:off x="6715140" y="3786190"/>
            <a:ext cx="2071702" cy="461665"/>
          </a:xfrm>
          <a:prstGeom prst="rect">
            <a:avLst/>
          </a:prstGeom>
        </p:spPr>
        <p:txBody>
          <a:bodyPr wrap="square">
            <a:spAutoFit/>
          </a:bodyPr>
          <a:lstStyle/>
          <a:p>
            <a:r>
              <a:rPr lang="ru-RU" sz="2400" dirty="0" smtClean="0">
                <a:solidFill>
                  <a:srgbClr val="C00000"/>
                </a:solidFill>
                <a:latin typeface="Tahoma" pitchFamily="34" charset="0"/>
                <a:cs typeface="Tahoma" pitchFamily="34" charset="0"/>
              </a:rPr>
              <a:t>1 903 599,5</a:t>
            </a:r>
            <a:endParaRPr lang="ru-RU" sz="2400" dirty="0">
              <a:solidFill>
                <a:srgbClr val="C00000"/>
              </a:solidFill>
              <a:latin typeface="Tahoma" pitchFamily="34" charset="0"/>
              <a:cs typeface="Tahoma" pitchFamily="34" charset="0"/>
            </a:endParaRPr>
          </a:p>
        </p:txBody>
      </p:sp>
      <p:sp>
        <p:nvSpPr>
          <p:cNvPr id="21" name="Прямоугольник 20"/>
          <p:cNvSpPr/>
          <p:nvPr/>
        </p:nvSpPr>
        <p:spPr>
          <a:xfrm>
            <a:off x="3500430" y="1714488"/>
            <a:ext cx="1143008" cy="461665"/>
          </a:xfrm>
          <a:prstGeom prst="rect">
            <a:avLst/>
          </a:prstGeom>
        </p:spPr>
        <p:txBody>
          <a:bodyPr wrap="square">
            <a:spAutoFit/>
          </a:bodyPr>
          <a:lstStyle/>
          <a:p>
            <a:r>
              <a:rPr lang="ru-RU" sz="2400" dirty="0" smtClean="0">
                <a:latin typeface="Tahoma" pitchFamily="34" charset="0"/>
                <a:cs typeface="Tahoma" pitchFamily="34" charset="0"/>
              </a:rPr>
              <a:t>Было</a:t>
            </a:r>
            <a:endParaRPr lang="ru-RU" sz="2400" dirty="0">
              <a:latin typeface="Tahoma" pitchFamily="34" charset="0"/>
              <a:cs typeface="Tahoma" pitchFamily="34" charset="0"/>
            </a:endParaRPr>
          </a:p>
        </p:txBody>
      </p:sp>
      <p:sp>
        <p:nvSpPr>
          <p:cNvPr id="22" name="Прямоугольник 21"/>
          <p:cNvSpPr/>
          <p:nvPr/>
        </p:nvSpPr>
        <p:spPr>
          <a:xfrm>
            <a:off x="6715140" y="2714620"/>
            <a:ext cx="2214578" cy="461665"/>
          </a:xfrm>
          <a:prstGeom prst="rect">
            <a:avLst/>
          </a:prstGeom>
        </p:spPr>
        <p:txBody>
          <a:bodyPr wrap="square">
            <a:spAutoFit/>
          </a:bodyPr>
          <a:lstStyle/>
          <a:p>
            <a:r>
              <a:rPr lang="ru-RU" sz="2400" dirty="0" smtClean="0">
                <a:solidFill>
                  <a:srgbClr val="C00000"/>
                </a:solidFill>
                <a:latin typeface="Tahoma" pitchFamily="34" charset="0"/>
                <a:cs typeface="Tahoma" pitchFamily="34" charset="0"/>
              </a:rPr>
              <a:t>1 848 130,5</a:t>
            </a:r>
            <a:endParaRPr lang="ru-RU" sz="2400" dirty="0">
              <a:solidFill>
                <a:srgbClr val="C00000"/>
              </a:solidFill>
              <a:latin typeface="Tahoma" pitchFamily="34" charset="0"/>
              <a:cs typeface="Tahoma" pitchFamily="34" charset="0"/>
            </a:endParaRPr>
          </a:p>
        </p:txBody>
      </p:sp>
      <p:sp>
        <p:nvSpPr>
          <p:cNvPr id="23" name="Прямоугольник 22"/>
          <p:cNvSpPr/>
          <p:nvPr/>
        </p:nvSpPr>
        <p:spPr>
          <a:xfrm>
            <a:off x="3071802" y="2714620"/>
            <a:ext cx="2214578" cy="461665"/>
          </a:xfrm>
          <a:prstGeom prst="rect">
            <a:avLst/>
          </a:prstGeom>
        </p:spPr>
        <p:txBody>
          <a:bodyPr wrap="square">
            <a:spAutoFit/>
          </a:bodyPr>
          <a:lstStyle/>
          <a:p>
            <a:r>
              <a:rPr lang="ru-RU" sz="2400" dirty="0" smtClean="0">
                <a:latin typeface="Tahoma" pitchFamily="34" charset="0"/>
                <a:cs typeface="Tahoma" pitchFamily="34" charset="0"/>
              </a:rPr>
              <a:t>1 593 393,7</a:t>
            </a:r>
            <a:endParaRPr lang="ru-RU" sz="2400" dirty="0">
              <a:latin typeface="Tahoma" pitchFamily="34" charset="0"/>
              <a:cs typeface="Tahoma" pitchFamily="34" charset="0"/>
            </a:endParaRPr>
          </a:p>
        </p:txBody>
      </p:sp>
      <p:sp>
        <p:nvSpPr>
          <p:cNvPr id="24" name="Прямоугольник 23"/>
          <p:cNvSpPr/>
          <p:nvPr/>
        </p:nvSpPr>
        <p:spPr>
          <a:xfrm>
            <a:off x="3071802" y="3786190"/>
            <a:ext cx="2071702" cy="461665"/>
          </a:xfrm>
          <a:prstGeom prst="rect">
            <a:avLst/>
          </a:prstGeom>
        </p:spPr>
        <p:txBody>
          <a:bodyPr wrap="square">
            <a:spAutoFit/>
          </a:bodyPr>
          <a:lstStyle/>
          <a:p>
            <a:r>
              <a:rPr lang="ru-RU" sz="2400" dirty="0" smtClean="0">
                <a:latin typeface="Tahoma" pitchFamily="34" charset="0"/>
                <a:cs typeface="Tahoma" pitchFamily="34" charset="0"/>
              </a:rPr>
              <a:t>1 648 862,7</a:t>
            </a:r>
            <a:endParaRPr lang="ru-RU" sz="2400" dirty="0">
              <a:latin typeface="Tahoma" pitchFamily="34" charset="0"/>
              <a:cs typeface="Tahoma" pitchFamily="34" charset="0"/>
            </a:endParaRPr>
          </a:p>
        </p:txBody>
      </p:sp>
      <p:sp>
        <p:nvSpPr>
          <p:cNvPr id="16" name="Прямоугольник 15"/>
          <p:cNvSpPr/>
          <p:nvPr/>
        </p:nvSpPr>
        <p:spPr>
          <a:xfrm>
            <a:off x="285720" y="4714884"/>
            <a:ext cx="2571768" cy="1569660"/>
          </a:xfrm>
          <a:prstGeom prst="rect">
            <a:avLst/>
          </a:prstGeom>
        </p:spPr>
        <p:txBody>
          <a:bodyPr wrap="square">
            <a:spAutoFit/>
          </a:bodyPr>
          <a:lstStyle/>
          <a:p>
            <a:r>
              <a:rPr lang="ru-RU" sz="2400" dirty="0" smtClean="0">
                <a:latin typeface="Tahoma" pitchFamily="34" charset="0"/>
                <a:cs typeface="Tahoma" pitchFamily="34" charset="0"/>
              </a:rPr>
              <a:t>Верхний предел муниципального долга на 01.01.2020г.</a:t>
            </a:r>
            <a:endParaRPr lang="ru-RU" sz="2400" dirty="0">
              <a:latin typeface="Tahoma" pitchFamily="34" charset="0"/>
              <a:cs typeface="Tahoma" pitchFamily="34" charset="0"/>
            </a:endParaRPr>
          </a:p>
        </p:txBody>
      </p:sp>
      <p:sp>
        <p:nvSpPr>
          <p:cNvPr id="18" name="Прямоугольник 17"/>
          <p:cNvSpPr/>
          <p:nvPr/>
        </p:nvSpPr>
        <p:spPr>
          <a:xfrm>
            <a:off x="3286116" y="4857760"/>
            <a:ext cx="1857388" cy="461665"/>
          </a:xfrm>
          <a:prstGeom prst="rect">
            <a:avLst/>
          </a:prstGeom>
        </p:spPr>
        <p:txBody>
          <a:bodyPr wrap="square">
            <a:spAutoFit/>
          </a:bodyPr>
          <a:lstStyle/>
          <a:p>
            <a:r>
              <a:rPr lang="ru-RU" sz="2400" dirty="0" smtClean="0">
                <a:latin typeface="Tahoma" pitchFamily="34" charset="0"/>
                <a:cs typeface="Tahoma" pitchFamily="34" charset="0"/>
              </a:rPr>
              <a:t>200 000,0</a:t>
            </a:r>
            <a:endParaRPr lang="ru-RU" sz="2400" dirty="0">
              <a:latin typeface="Tahoma" pitchFamily="34" charset="0"/>
              <a:cs typeface="Tahoma" pitchFamily="34" charset="0"/>
            </a:endParaRPr>
          </a:p>
        </p:txBody>
      </p:sp>
      <p:sp>
        <p:nvSpPr>
          <p:cNvPr id="25" name="Прямоугольник 24"/>
          <p:cNvSpPr/>
          <p:nvPr/>
        </p:nvSpPr>
        <p:spPr>
          <a:xfrm>
            <a:off x="6929454" y="4857760"/>
            <a:ext cx="1714512" cy="461665"/>
          </a:xfrm>
          <a:prstGeom prst="rect">
            <a:avLst/>
          </a:prstGeom>
        </p:spPr>
        <p:txBody>
          <a:bodyPr wrap="square">
            <a:spAutoFit/>
          </a:bodyPr>
          <a:lstStyle/>
          <a:p>
            <a:r>
              <a:rPr lang="ru-RU" sz="2400" dirty="0" smtClean="0">
                <a:solidFill>
                  <a:srgbClr val="C00000"/>
                </a:solidFill>
                <a:latin typeface="Tahoma" pitchFamily="34" charset="0"/>
                <a:cs typeface="Tahoma" pitchFamily="34" charset="0"/>
              </a:rPr>
              <a:t>125 419,0</a:t>
            </a:r>
            <a:endParaRPr lang="ru-RU" sz="2400" dirty="0">
              <a:solidFill>
                <a:srgbClr val="C00000"/>
              </a:solidFill>
              <a:latin typeface="Tahoma" pitchFamily="34" charset="0"/>
              <a:cs typeface="Tahoma" pitchFamily="34" charset="0"/>
            </a:endParaRPr>
          </a:p>
        </p:txBody>
      </p:sp>
      <p:sp>
        <p:nvSpPr>
          <p:cNvPr id="26" name="Прямоугольник 25"/>
          <p:cNvSpPr/>
          <p:nvPr/>
        </p:nvSpPr>
        <p:spPr>
          <a:xfrm>
            <a:off x="285720" y="1785926"/>
            <a:ext cx="1643074" cy="461665"/>
          </a:xfrm>
          <a:prstGeom prst="rect">
            <a:avLst/>
          </a:prstGeom>
        </p:spPr>
        <p:txBody>
          <a:bodyPr wrap="square">
            <a:spAutoFit/>
          </a:bodyPr>
          <a:lstStyle/>
          <a:p>
            <a:r>
              <a:rPr lang="ru-RU" sz="2400" dirty="0" smtClean="0">
                <a:latin typeface="Tahoma" pitchFamily="34" charset="0"/>
                <a:cs typeface="Tahoma" pitchFamily="34" charset="0"/>
              </a:rPr>
              <a:t>2019 год</a:t>
            </a:r>
            <a:endParaRPr lang="ru-RU" sz="2400" dirty="0">
              <a:latin typeface="Tahoma" pitchFamily="34" charset="0"/>
              <a:cs typeface="Tahoma" pitchFamily="34" charset="0"/>
            </a:endParaRPr>
          </a:p>
        </p:txBody>
      </p:sp>
      <p:sp>
        <p:nvSpPr>
          <p:cNvPr id="27" name="Прямоугольник 26"/>
          <p:cNvSpPr/>
          <p:nvPr/>
        </p:nvSpPr>
        <p:spPr>
          <a:xfrm>
            <a:off x="4857752" y="2714620"/>
            <a:ext cx="1714512" cy="400110"/>
          </a:xfrm>
          <a:prstGeom prst="rect">
            <a:avLst/>
          </a:prstGeom>
        </p:spPr>
        <p:txBody>
          <a:bodyPr wrap="square">
            <a:spAutoFit/>
          </a:bodyPr>
          <a:lstStyle/>
          <a:p>
            <a:r>
              <a:rPr lang="ru-RU" sz="2000" dirty="0" smtClean="0">
                <a:latin typeface="Tahoma" pitchFamily="34" charset="0"/>
                <a:cs typeface="Tahoma" pitchFamily="34" charset="0"/>
              </a:rPr>
              <a:t>  </a:t>
            </a:r>
            <a:r>
              <a:rPr lang="ru-RU" sz="2000" dirty="0" smtClean="0">
                <a:solidFill>
                  <a:srgbClr val="002060"/>
                </a:solidFill>
                <a:latin typeface="Tahoma" pitchFamily="34" charset="0"/>
                <a:cs typeface="Tahoma" pitchFamily="34" charset="0"/>
              </a:rPr>
              <a:t>+254 736,8</a:t>
            </a:r>
            <a:endParaRPr lang="ru-RU" sz="2000" dirty="0">
              <a:solidFill>
                <a:srgbClr val="002060"/>
              </a:solidFill>
              <a:latin typeface="Tahoma" pitchFamily="34" charset="0"/>
              <a:cs typeface="Tahoma" pitchFamily="34" charset="0"/>
            </a:endParaRPr>
          </a:p>
        </p:txBody>
      </p:sp>
      <p:sp>
        <p:nvSpPr>
          <p:cNvPr id="28" name="Прямоугольник 27"/>
          <p:cNvSpPr/>
          <p:nvPr/>
        </p:nvSpPr>
        <p:spPr>
          <a:xfrm>
            <a:off x="4929190" y="3857628"/>
            <a:ext cx="1714512" cy="400110"/>
          </a:xfrm>
          <a:prstGeom prst="rect">
            <a:avLst/>
          </a:prstGeom>
        </p:spPr>
        <p:txBody>
          <a:bodyPr wrap="square">
            <a:spAutoFit/>
          </a:bodyPr>
          <a:lstStyle/>
          <a:p>
            <a:r>
              <a:rPr lang="ru-RU" dirty="0" smtClean="0">
                <a:latin typeface="Tahoma" pitchFamily="34" charset="0"/>
                <a:cs typeface="Tahoma" pitchFamily="34" charset="0"/>
              </a:rPr>
              <a:t>  </a:t>
            </a:r>
            <a:r>
              <a:rPr lang="ru-RU" sz="2000" dirty="0" smtClean="0">
                <a:solidFill>
                  <a:srgbClr val="002060"/>
                </a:solidFill>
                <a:latin typeface="Tahoma" pitchFamily="34" charset="0"/>
                <a:cs typeface="Tahoma" pitchFamily="34" charset="0"/>
              </a:rPr>
              <a:t>+254 736,8</a:t>
            </a:r>
            <a:endParaRPr lang="ru-RU" sz="2000" dirty="0">
              <a:solidFill>
                <a:srgbClr val="00206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357166"/>
            <a:ext cx="8153400" cy="862034"/>
          </a:xfrm>
        </p:spPr>
        <p:txBody>
          <a:bodyPr>
            <a:normAutofit fontScale="90000"/>
          </a:bodyPr>
          <a:lstStyle/>
          <a:p>
            <a:pPr algn="ctr"/>
            <a:r>
              <a:rPr lang="ru-RU" b="1" dirty="0" smtClean="0"/>
              <a:t>Контактная информация</a:t>
            </a:r>
            <a:r>
              <a:rPr lang="ru-RU" dirty="0" smtClean="0"/>
              <a:t/>
            </a:r>
            <a:br>
              <a:rPr lang="ru-RU" dirty="0" smtClean="0"/>
            </a:br>
            <a:endParaRPr lang="ru-RU" dirty="0"/>
          </a:p>
        </p:txBody>
      </p:sp>
      <p:sp>
        <p:nvSpPr>
          <p:cNvPr id="4" name="Номер слайда 3"/>
          <p:cNvSpPr>
            <a:spLocks noGrp="1"/>
          </p:cNvSpPr>
          <p:nvPr>
            <p:ph type="sldNum" sz="quarter" idx="12"/>
          </p:nvPr>
        </p:nvSpPr>
        <p:spPr/>
        <p:txBody>
          <a:bodyPr>
            <a:normAutofit fontScale="85000" lnSpcReduction="20000"/>
          </a:bodyPr>
          <a:lstStyle/>
          <a:p>
            <a:r>
              <a:rPr lang="ru-RU" dirty="0" smtClean="0"/>
              <a:t>43</a:t>
            </a:r>
            <a:endParaRPr lang="en-US" dirty="0"/>
          </a:p>
        </p:txBody>
      </p:sp>
      <p:graphicFrame>
        <p:nvGraphicFramePr>
          <p:cNvPr id="6" name="Таблица 5"/>
          <p:cNvGraphicFramePr>
            <a:graphicFrameLocks noGrp="1"/>
          </p:cNvGraphicFramePr>
          <p:nvPr/>
        </p:nvGraphicFramePr>
        <p:xfrm>
          <a:off x="285720" y="1571612"/>
          <a:ext cx="5857915" cy="4985412"/>
        </p:xfrm>
        <a:graphic>
          <a:graphicData uri="http://schemas.openxmlformats.org/drawingml/2006/table">
            <a:tbl>
              <a:tblPr firstRow="1" bandRow="1">
                <a:tableStyleId>{5C22544A-7EE6-4342-B048-85BDC9FD1C3A}</a:tableStyleId>
              </a:tblPr>
              <a:tblGrid>
                <a:gridCol w="2823092"/>
                <a:gridCol w="3034823"/>
              </a:tblGrid>
              <a:tr h="785818">
                <a:tc>
                  <a:txBody>
                    <a:bodyPr/>
                    <a:lstStyle/>
                    <a:p>
                      <a:pPr marR="179705" algn="ctr"/>
                      <a:r>
                        <a:rPr lang="ru-RU" sz="1200" dirty="0">
                          <a:latin typeface="Arial"/>
                          <a:ea typeface="Times New Roman"/>
                        </a:rPr>
                        <a:t>Заместитель Главы  Администрации </a:t>
                      </a:r>
                      <a:endParaRPr lang="ru-RU" sz="1200" dirty="0">
                        <a:latin typeface="Calibri"/>
                        <a:ea typeface="Times New Roman"/>
                      </a:endParaRPr>
                    </a:p>
                    <a:p>
                      <a:pPr marR="179705" algn="ctr"/>
                      <a:r>
                        <a:rPr lang="ru-RU" sz="1200" dirty="0">
                          <a:latin typeface="Arial"/>
                          <a:ea typeface="Times New Roman"/>
                        </a:rPr>
                        <a:t>по экономике, финансам и инвестициям </a:t>
                      </a:r>
                      <a:endParaRPr lang="ru-RU" sz="1200" dirty="0">
                        <a:latin typeface="Calibri"/>
                        <a:ea typeface="Times New Roman"/>
                      </a:endParaRPr>
                    </a:p>
                  </a:txBody>
                  <a:tcPr marL="68580" marR="68580" marT="0" marB="0"/>
                </a:tc>
                <a:tc>
                  <a:txBody>
                    <a:bodyPr/>
                    <a:lstStyle/>
                    <a:p>
                      <a:pPr marR="179705" algn="ctr"/>
                      <a:endParaRPr lang="ru-RU" sz="1200" dirty="0" smtClean="0">
                        <a:latin typeface="Arial"/>
                        <a:ea typeface="Times New Roman"/>
                      </a:endParaRPr>
                    </a:p>
                    <a:p>
                      <a:pPr marR="179705" algn="ctr"/>
                      <a:r>
                        <a:rPr lang="ru-RU" sz="1200" dirty="0" smtClean="0">
                          <a:latin typeface="Arial"/>
                          <a:ea typeface="Times New Roman"/>
                        </a:rPr>
                        <a:t>Сорокина </a:t>
                      </a:r>
                      <a:r>
                        <a:rPr lang="ru-RU" sz="1200" dirty="0">
                          <a:latin typeface="Arial"/>
                          <a:ea typeface="Times New Roman"/>
                        </a:rPr>
                        <a:t>Ольга Юрьевна</a:t>
                      </a:r>
                      <a:endParaRPr lang="ru-RU" sz="1200" dirty="0">
                        <a:latin typeface="Calibri"/>
                        <a:ea typeface="Times New Roman"/>
                      </a:endParaRPr>
                    </a:p>
                    <a:p>
                      <a:pPr marR="179705" algn="ctr"/>
                      <a:r>
                        <a:rPr lang="ru-RU" sz="1200" dirty="0">
                          <a:latin typeface="Arial"/>
                          <a:ea typeface="Times New Roman"/>
                        </a:rPr>
                        <a:t>тел.8(34145) 53104 </a:t>
                      </a:r>
                      <a:endParaRPr lang="ru-RU" sz="1200" dirty="0">
                        <a:latin typeface="Calibri"/>
                        <a:ea typeface="Times New Roman"/>
                      </a:endParaRPr>
                    </a:p>
                  </a:txBody>
                  <a:tcPr marL="68580" marR="68580" marT="0" marB="0"/>
                </a:tc>
              </a:tr>
              <a:tr h="734826">
                <a:tc>
                  <a:txBody>
                    <a:bodyPr/>
                    <a:lstStyle/>
                    <a:p>
                      <a:pPr marR="179705" algn="ctr"/>
                      <a:r>
                        <a:rPr lang="ru-RU" sz="1300" dirty="0">
                          <a:latin typeface="Arial"/>
                          <a:ea typeface="Times New Roman"/>
                        </a:rPr>
                        <a:t>   Начальник</a:t>
                      </a:r>
                      <a:endParaRPr lang="ru-RU" sz="1300" dirty="0">
                        <a:latin typeface="Calibri"/>
                        <a:ea typeface="Times New Roman"/>
                      </a:endParaRPr>
                    </a:p>
                    <a:p>
                      <a:pPr marR="179705" algn="ctr"/>
                      <a:r>
                        <a:rPr lang="ru-RU" sz="1300" dirty="0">
                          <a:latin typeface="Arial"/>
                          <a:ea typeface="Times New Roman"/>
                        </a:rPr>
                        <a:t>Управления финансов </a:t>
                      </a:r>
                      <a:endParaRPr lang="ru-RU" sz="1300" dirty="0">
                        <a:latin typeface="Calibri"/>
                        <a:ea typeface="Times New Roman"/>
                      </a:endParaRPr>
                    </a:p>
                  </a:txBody>
                  <a:tcPr marL="68580" marR="68580" marT="0" marB="0"/>
                </a:tc>
                <a:tc>
                  <a:txBody>
                    <a:bodyPr/>
                    <a:lstStyle/>
                    <a:p>
                      <a:pPr marR="179705" algn="ctr"/>
                      <a:endParaRPr lang="ru-RU" sz="1300" b="0" dirty="0" smtClean="0">
                        <a:latin typeface="Arial"/>
                        <a:ea typeface="Times New Roman"/>
                      </a:endParaRPr>
                    </a:p>
                    <a:p>
                      <a:pPr marR="179705" algn="ctr"/>
                      <a:r>
                        <a:rPr lang="ru-RU" sz="1300" b="0" dirty="0" err="1" smtClean="0">
                          <a:latin typeface="Arial"/>
                          <a:ea typeface="Times New Roman"/>
                        </a:rPr>
                        <a:t>Корпачева</a:t>
                      </a:r>
                      <a:r>
                        <a:rPr lang="ru-RU" sz="1300" b="0" dirty="0" smtClean="0">
                          <a:latin typeface="Arial"/>
                          <a:ea typeface="Times New Roman"/>
                        </a:rPr>
                        <a:t> </a:t>
                      </a:r>
                      <a:r>
                        <a:rPr lang="ru-RU" sz="1300" b="0" dirty="0">
                          <a:latin typeface="Arial"/>
                          <a:ea typeface="Times New Roman"/>
                        </a:rPr>
                        <a:t>Надежда Георгиевна</a:t>
                      </a:r>
                      <a:endParaRPr lang="ru-RU" sz="1300" b="0" dirty="0">
                        <a:latin typeface="Calibri"/>
                        <a:ea typeface="Times New Roman"/>
                      </a:endParaRPr>
                    </a:p>
                    <a:p>
                      <a:pPr marR="179705" algn="ctr"/>
                      <a:r>
                        <a:rPr lang="ru-RU" sz="1300" b="0" dirty="0">
                          <a:latin typeface="Arial"/>
                          <a:ea typeface="Times New Roman"/>
                        </a:rPr>
                        <a:t>тел.8(34145) 52312 </a:t>
                      </a:r>
                      <a:endParaRPr lang="ru-RU" sz="1300" b="0" dirty="0">
                        <a:latin typeface="Calibri"/>
                        <a:ea typeface="Times New Roman"/>
                      </a:endParaRPr>
                    </a:p>
                  </a:txBody>
                  <a:tcPr marL="68580" marR="68580" marT="0" marB="0"/>
                </a:tc>
              </a:tr>
              <a:tr h="752117">
                <a:tc>
                  <a:txBody>
                    <a:bodyPr/>
                    <a:lstStyle/>
                    <a:p>
                      <a:pPr marR="179705" algn="ctr"/>
                      <a:r>
                        <a:rPr lang="ru-RU" sz="1300" dirty="0">
                          <a:latin typeface="Arial"/>
                          <a:ea typeface="Times New Roman"/>
                        </a:rPr>
                        <a:t>Заместитель начальника Управления - начальник </a:t>
                      </a:r>
                      <a:endParaRPr lang="ru-RU" sz="1300" dirty="0">
                        <a:latin typeface="Calibri"/>
                        <a:ea typeface="Times New Roman"/>
                      </a:endParaRPr>
                    </a:p>
                    <a:p>
                      <a:pPr marR="179705" algn="ctr"/>
                      <a:r>
                        <a:rPr lang="ru-RU" sz="1300" dirty="0">
                          <a:latin typeface="Arial"/>
                          <a:ea typeface="Times New Roman"/>
                        </a:rPr>
                        <a:t>бюджетного отдела </a:t>
                      </a:r>
                      <a:endParaRPr lang="ru-RU" sz="1300" dirty="0">
                        <a:latin typeface="Calibri"/>
                        <a:ea typeface="Times New Roman"/>
                      </a:endParaRPr>
                    </a:p>
                  </a:txBody>
                  <a:tcPr marL="68580" marR="68580" marT="0" marB="0"/>
                </a:tc>
                <a:tc>
                  <a:txBody>
                    <a:bodyPr/>
                    <a:lstStyle/>
                    <a:p>
                      <a:pPr algn="ctr"/>
                      <a:endParaRPr lang="ru-RU" sz="1300" b="0" dirty="0" smtClean="0">
                        <a:latin typeface="Arial"/>
                        <a:ea typeface="Times New Roman"/>
                      </a:endParaRPr>
                    </a:p>
                    <a:p>
                      <a:pPr algn="ctr"/>
                      <a:r>
                        <a:rPr lang="ru-RU" sz="1300" b="0" dirty="0" smtClean="0">
                          <a:latin typeface="Arial"/>
                          <a:ea typeface="Times New Roman"/>
                        </a:rPr>
                        <a:t>Семенова </a:t>
                      </a:r>
                      <a:r>
                        <a:rPr lang="ru-RU" sz="1300" b="0" dirty="0">
                          <a:latin typeface="Arial"/>
                          <a:ea typeface="Times New Roman"/>
                        </a:rPr>
                        <a:t>Татьяна Евгеньевна</a:t>
                      </a:r>
                      <a:endParaRPr lang="ru-RU" sz="1300" b="0" dirty="0">
                        <a:latin typeface="Calibri"/>
                        <a:ea typeface="Times New Roman"/>
                      </a:endParaRPr>
                    </a:p>
                    <a:p>
                      <a:pPr marR="179705" algn="ctr"/>
                      <a:r>
                        <a:rPr lang="ru-RU" sz="1300" b="0" dirty="0">
                          <a:latin typeface="Arial"/>
                          <a:ea typeface="Times New Roman"/>
                        </a:rPr>
                        <a:t>тел.8(34145) 51379 </a:t>
                      </a:r>
                      <a:endParaRPr lang="ru-RU" sz="1300" b="0" dirty="0">
                        <a:latin typeface="Calibri"/>
                        <a:ea typeface="Times New Roman"/>
                      </a:endParaRPr>
                    </a:p>
                  </a:txBody>
                  <a:tcPr marL="68580" marR="68580" marT="0" marB="0"/>
                </a:tc>
              </a:tr>
              <a:tr h="820492">
                <a:tc>
                  <a:txBody>
                    <a:bodyPr/>
                    <a:lstStyle/>
                    <a:p>
                      <a:pPr marR="179705" algn="ctr"/>
                      <a:r>
                        <a:rPr lang="ru-RU" sz="1300" dirty="0">
                          <a:latin typeface="Arial"/>
                          <a:ea typeface="Times New Roman"/>
                        </a:rPr>
                        <a:t>Начальник </a:t>
                      </a:r>
                      <a:endParaRPr lang="ru-RU" sz="1300" dirty="0">
                        <a:latin typeface="Calibri"/>
                        <a:ea typeface="Times New Roman"/>
                      </a:endParaRPr>
                    </a:p>
                    <a:p>
                      <a:pPr marR="179705" algn="ctr"/>
                      <a:r>
                        <a:rPr lang="ru-RU" sz="1300" dirty="0">
                          <a:latin typeface="Arial"/>
                          <a:ea typeface="Times New Roman"/>
                        </a:rPr>
                        <a:t>отдела учета и отчетности - главный бухгалтер </a:t>
                      </a:r>
                      <a:endParaRPr lang="ru-RU" sz="1300" dirty="0">
                        <a:latin typeface="Calibri"/>
                        <a:ea typeface="Times New Roman"/>
                      </a:endParaRPr>
                    </a:p>
                  </a:txBody>
                  <a:tcPr marL="68580" marR="68580" marT="0" marB="0"/>
                </a:tc>
                <a:tc>
                  <a:txBody>
                    <a:bodyPr/>
                    <a:lstStyle/>
                    <a:p>
                      <a:pPr marR="179705" algn="ctr"/>
                      <a:endParaRPr lang="ru-RU" sz="1300" b="0" dirty="0" smtClean="0">
                        <a:latin typeface="Arial"/>
                        <a:ea typeface="Times New Roman"/>
                      </a:endParaRPr>
                    </a:p>
                    <a:p>
                      <a:pPr marR="179705" algn="ctr"/>
                      <a:r>
                        <a:rPr lang="ru-RU" sz="1300" b="0" dirty="0" err="1" smtClean="0">
                          <a:latin typeface="Arial"/>
                          <a:ea typeface="Times New Roman"/>
                        </a:rPr>
                        <a:t>Соломенникова</a:t>
                      </a:r>
                      <a:r>
                        <a:rPr lang="ru-RU" sz="1300" b="0" dirty="0" smtClean="0">
                          <a:latin typeface="Arial"/>
                          <a:ea typeface="Times New Roman"/>
                        </a:rPr>
                        <a:t> </a:t>
                      </a:r>
                      <a:r>
                        <a:rPr lang="ru-RU" sz="1300" b="0" dirty="0">
                          <a:latin typeface="Arial"/>
                          <a:ea typeface="Times New Roman"/>
                        </a:rPr>
                        <a:t>Елена Борисовна</a:t>
                      </a:r>
                      <a:endParaRPr lang="ru-RU" sz="1300" b="0" dirty="0">
                        <a:latin typeface="Calibri"/>
                        <a:ea typeface="Times New Roman"/>
                      </a:endParaRPr>
                    </a:p>
                    <a:p>
                      <a:pPr marR="179705" algn="ctr"/>
                      <a:r>
                        <a:rPr lang="ru-RU" sz="1300" b="0" dirty="0">
                          <a:latin typeface="Arial"/>
                          <a:ea typeface="Times New Roman"/>
                        </a:rPr>
                        <a:t>тел.8(34145) 48196 </a:t>
                      </a:r>
                      <a:endParaRPr lang="ru-RU" sz="1300" b="0" dirty="0">
                        <a:latin typeface="Calibri"/>
                        <a:ea typeface="Times New Roman"/>
                      </a:endParaRPr>
                    </a:p>
                  </a:txBody>
                  <a:tcPr marL="68580" marR="68580" marT="0" marB="0"/>
                </a:tc>
              </a:tr>
              <a:tr h="888866">
                <a:tc>
                  <a:txBody>
                    <a:bodyPr/>
                    <a:lstStyle/>
                    <a:p>
                      <a:pPr marR="179705" algn="ctr"/>
                      <a:r>
                        <a:rPr lang="ru-RU" sz="1300" dirty="0">
                          <a:latin typeface="Arial"/>
                          <a:ea typeface="Times New Roman"/>
                        </a:rPr>
                        <a:t>Начальник </a:t>
                      </a:r>
                      <a:endParaRPr lang="ru-RU" sz="1300" dirty="0">
                        <a:latin typeface="Calibri"/>
                        <a:ea typeface="Times New Roman"/>
                      </a:endParaRPr>
                    </a:p>
                    <a:p>
                      <a:pPr marR="179705" algn="ctr"/>
                      <a:r>
                        <a:rPr lang="ru-RU" sz="1300" dirty="0">
                          <a:latin typeface="Arial"/>
                          <a:ea typeface="Times New Roman"/>
                        </a:rPr>
                        <a:t>отдела доходов и финансирования отраслей экономики </a:t>
                      </a:r>
                      <a:endParaRPr lang="ru-RU" sz="1300" dirty="0">
                        <a:latin typeface="Calibri"/>
                        <a:ea typeface="Times New Roman"/>
                      </a:endParaRPr>
                    </a:p>
                  </a:txBody>
                  <a:tcPr marL="68580" marR="68580" marT="0" marB="0"/>
                </a:tc>
                <a:tc>
                  <a:txBody>
                    <a:bodyPr/>
                    <a:lstStyle/>
                    <a:p>
                      <a:pPr marR="179705" algn="ctr"/>
                      <a:endParaRPr lang="ru-RU" sz="1300" b="0" dirty="0" smtClean="0">
                        <a:latin typeface="Arial"/>
                        <a:ea typeface="Times New Roman"/>
                      </a:endParaRPr>
                    </a:p>
                    <a:p>
                      <a:pPr marR="179705" algn="ctr"/>
                      <a:r>
                        <a:rPr lang="ru-RU" sz="1300" b="0" dirty="0" smtClean="0">
                          <a:latin typeface="Arial"/>
                          <a:ea typeface="Times New Roman"/>
                        </a:rPr>
                        <a:t>Вершинина </a:t>
                      </a:r>
                      <a:r>
                        <a:rPr lang="ru-RU" sz="1300" b="0" dirty="0">
                          <a:latin typeface="Arial"/>
                          <a:ea typeface="Times New Roman"/>
                        </a:rPr>
                        <a:t>Татьяна Анатольевна</a:t>
                      </a:r>
                      <a:endParaRPr lang="ru-RU" sz="1300" b="0" dirty="0">
                        <a:latin typeface="Calibri"/>
                        <a:ea typeface="Times New Roman"/>
                      </a:endParaRPr>
                    </a:p>
                    <a:p>
                      <a:pPr marR="179705" algn="ctr"/>
                      <a:r>
                        <a:rPr lang="ru-RU" sz="1300" b="0" dirty="0">
                          <a:latin typeface="Arial"/>
                          <a:ea typeface="Times New Roman"/>
                        </a:rPr>
                        <a:t>тел.8(34145) 52772 </a:t>
                      </a:r>
                      <a:endParaRPr lang="ru-RU" sz="1300" b="0" dirty="0">
                        <a:latin typeface="Calibri"/>
                        <a:ea typeface="Times New Roman"/>
                      </a:endParaRPr>
                    </a:p>
                  </a:txBody>
                  <a:tcPr marL="68580" marR="68580" marT="0" marB="0"/>
                </a:tc>
              </a:tr>
              <a:tr h="1003293">
                <a:tc>
                  <a:txBody>
                    <a:bodyPr/>
                    <a:lstStyle/>
                    <a:p>
                      <a:pPr marR="179705" algn="ctr"/>
                      <a:endParaRPr lang="ru-RU" sz="1300" dirty="0" smtClean="0">
                        <a:latin typeface="Arial"/>
                        <a:ea typeface="Times New Roman"/>
                      </a:endParaRPr>
                    </a:p>
                    <a:p>
                      <a:pPr marR="179705" algn="ctr"/>
                      <a:r>
                        <a:rPr lang="ru-RU" sz="1300" dirty="0" smtClean="0">
                          <a:latin typeface="Arial"/>
                          <a:ea typeface="Times New Roman"/>
                        </a:rPr>
                        <a:t>Начальник </a:t>
                      </a:r>
                      <a:r>
                        <a:rPr lang="ru-RU" sz="1300" dirty="0">
                          <a:latin typeface="Arial"/>
                          <a:ea typeface="Times New Roman"/>
                        </a:rPr>
                        <a:t>отдела </a:t>
                      </a:r>
                      <a:endParaRPr lang="ru-RU" sz="1300" dirty="0">
                        <a:latin typeface="Calibri"/>
                        <a:ea typeface="Times New Roman"/>
                      </a:endParaRPr>
                    </a:p>
                    <a:p>
                      <a:pPr marR="179705" algn="ctr"/>
                      <a:r>
                        <a:rPr lang="ru-RU" sz="1300" dirty="0">
                          <a:latin typeface="Arial"/>
                          <a:ea typeface="Times New Roman"/>
                        </a:rPr>
                        <a:t>казначейского исполнения бюджета </a:t>
                      </a:r>
                      <a:endParaRPr lang="ru-RU" sz="1300" dirty="0">
                        <a:latin typeface="Calibri"/>
                        <a:ea typeface="Times New Roman"/>
                      </a:endParaRPr>
                    </a:p>
                  </a:txBody>
                  <a:tcPr marL="68580" marR="68580" marT="0" marB="0"/>
                </a:tc>
                <a:tc>
                  <a:txBody>
                    <a:bodyPr/>
                    <a:lstStyle/>
                    <a:p>
                      <a:pPr marR="179705" algn="ctr"/>
                      <a:endParaRPr lang="ru-RU" sz="1300" b="0" dirty="0" smtClean="0">
                        <a:latin typeface="Arial"/>
                        <a:ea typeface="Times New Roman"/>
                      </a:endParaRPr>
                    </a:p>
                    <a:p>
                      <a:pPr marR="179705" algn="ctr"/>
                      <a:r>
                        <a:rPr lang="ru-RU" sz="1300" b="0" dirty="0" err="1" smtClean="0">
                          <a:latin typeface="Arial"/>
                          <a:ea typeface="Times New Roman"/>
                        </a:rPr>
                        <a:t>Фурина</a:t>
                      </a:r>
                      <a:r>
                        <a:rPr lang="ru-RU" sz="1300" b="0" dirty="0" smtClean="0">
                          <a:latin typeface="Arial"/>
                          <a:ea typeface="Times New Roman"/>
                        </a:rPr>
                        <a:t> </a:t>
                      </a:r>
                      <a:r>
                        <a:rPr lang="ru-RU" sz="1300" b="0" dirty="0">
                          <a:latin typeface="Arial"/>
                          <a:ea typeface="Times New Roman"/>
                        </a:rPr>
                        <a:t>Ирина </a:t>
                      </a:r>
                      <a:r>
                        <a:rPr lang="ru-RU" sz="1300" b="0" dirty="0" err="1">
                          <a:latin typeface="Arial"/>
                          <a:ea typeface="Times New Roman"/>
                        </a:rPr>
                        <a:t>Брониславовна</a:t>
                      </a:r>
                      <a:endParaRPr lang="ru-RU" sz="1300" b="0" dirty="0">
                        <a:latin typeface="Calibri"/>
                        <a:ea typeface="Times New Roman"/>
                      </a:endParaRPr>
                    </a:p>
                    <a:p>
                      <a:pPr marR="179705" algn="ctr"/>
                      <a:r>
                        <a:rPr lang="ru-RU" sz="1300" b="0" dirty="0">
                          <a:latin typeface="Arial"/>
                          <a:ea typeface="Times New Roman"/>
                        </a:rPr>
                        <a:t>тел.8(34145) 52636 </a:t>
                      </a:r>
                      <a:endParaRPr lang="ru-RU" sz="1300" b="0" dirty="0">
                        <a:latin typeface="Calibri"/>
                        <a:ea typeface="Times New Roman"/>
                      </a:endParaRPr>
                    </a:p>
                  </a:txBody>
                  <a:tcPr marL="68580" marR="68580" marT="0" marB="0"/>
                </a:tc>
              </a:tr>
            </a:tbl>
          </a:graphicData>
        </a:graphic>
      </p:graphicFrame>
      <p:sp>
        <p:nvSpPr>
          <p:cNvPr id="7" name="Прямоугольник 6"/>
          <p:cNvSpPr/>
          <p:nvPr/>
        </p:nvSpPr>
        <p:spPr>
          <a:xfrm>
            <a:off x="6572264" y="1571612"/>
            <a:ext cx="2293297" cy="461665"/>
          </a:xfrm>
          <a:prstGeom prst="rect">
            <a:avLst/>
          </a:prstGeom>
        </p:spPr>
        <p:txBody>
          <a:bodyPr wrap="square">
            <a:spAutoFit/>
          </a:bodyPr>
          <a:lstStyle/>
          <a:p>
            <a:r>
              <a:rPr lang="ru-RU" sz="2400" b="1" dirty="0" smtClean="0"/>
              <a:t>График работы:</a:t>
            </a:r>
            <a:endParaRPr lang="ru-RU" sz="2400" dirty="0"/>
          </a:p>
        </p:txBody>
      </p:sp>
      <p:sp>
        <p:nvSpPr>
          <p:cNvPr id="8" name="Прямоугольник 7"/>
          <p:cNvSpPr/>
          <p:nvPr/>
        </p:nvSpPr>
        <p:spPr>
          <a:xfrm>
            <a:off x="6215074" y="4929198"/>
            <a:ext cx="2928926" cy="2646878"/>
          </a:xfrm>
          <a:prstGeom prst="rect">
            <a:avLst/>
          </a:prstGeom>
        </p:spPr>
        <p:txBody>
          <a:bodyPr wrap="square">
            <a:spAutoFit/>
          </a:bodyPr>
          <a:lstStyle/>
          <a:p>
            <a:endParaRPr lang="ru-RU" sz="2200" dirty="0" smtClean="0"/>
          </a:p>
          <a:p>
            <a:pPr algn="ctr"/>
            <a:r>
              <a:rPr lang="ru-RU" dirty="0" smtClean="0">
                <a:latin typeface="Tahoma" pitchFamily="34" charset="0"/>
                <a:cs typeface="Tahoma" pitchFamily="34" charset="0"/>
              </a:rPr>
              <a:t>Адрес электронной почты Управления финансов Администрации г.Воткинска </a:t>
            </a:r>
            <a:endParaRPr lang="en-US" dirty="0" smtClean="0">
              <a:latin typeface="Tahoma" pitchFamily="34" charset="0"/>
              <a:cs typeface="Tahoma" pitchFamily="34" charset="0"/>
            </a:endParaRPr>
          </a:p>
          <a:p>
            <a:r>
              <a:rPr lang="en-US" sz="1600" dirty="0" smtClean="0">
                <a:latin typeface="Tahoma" pitchFamily="34" charset="0"/>
                <a:cs typeface="Tahoma" pitchFamily="34" charset="0"/>
                <a:hlinkClick r:id="rId2"/>
              </a:rPr>
              <a:t>minfin28votkinsk@yandex.ru</a:t>
            </a:r>
            <a:endParaRPr lang="en-US" sz="1600" dirty="0" smtClean="0">
              <a:latin typeface="Tahoma" pitchFamily="34" charset="0"/>
              <a:cs typeface="Tahoma" pitchFamily="34" charset="0"/>
            </a:endParaRPr>
          </a:p>
          <a:p>
            <a:endParaRPr lang="ru-RU" dirty="0" smtClean="0">
              <a:latin typeface="Tahoma" pitchFamily="34" charset="0"/>
              <a:cs typeface="Tahoma" pitchFamily="34" charset="0"/>
            </a:endParaRPr>
          </a:p>
          <a:p>
            <a:endParaRPr lang="ru-RU" dirty="0" smtClean="0">
              <a:latin typeface="Tahoma" pitchFamily="34" charset="0"/>
              <a:cs typeface="Tahoma" pitchFamily="34" charset="0"/>
            </a:endParaRPr>
          </a:p>
          <a:p>
            <a:endParaRPr lang="ru-RU" sz="2000" dirty="0"/>
          </a:p>
        </p:txBody>
      </p:sp>
      <p:sp>
        <p:nvSpPr>
          <p:cNvPr id="9" name="Прямоугольник 8"/>
          <p:cNvSpPr/>
          <p:nvPr/>
        </p:nvSpPr>
        <p:spPr>
          <a:xfrm>
            <a:off x="6429356" y="2000240"/>
            <a:ext cx="2714644" cy="2092881"/>
          </a:xfrm>
          <a:prstGeom prst="rect">
            <a:avLst/>
          </a:prstGeom>
        </p:spPr>
        <p:txBody>
          <a:bodyPr wrap="square">
            <a:spAutoFit/>
          </a:bodyPr>
          <a:lstStyle/>
          <a:p>
            <a:r>
              <a:rPr lang="ru-RU" sz="2200" dirty="0" smtClean="0"/>
              <a:t>Пн.- Чт. 8:30 – 17:30</a:t>
            </a:r>
          </a:p>
          <a:p>
            <a:r>
              <a:rPr lang="ru-RU" sz="2200" dirty="0" smtClean="0"/>
              <a:t>Пт.  8:30 – 16:30</a:t>
            </a:r>
          </a:p>
          <a:p>
            <a:r>
              <a:rPr lang="ru-RU" sz="2200" dirty="0" smtClean="0"/>
              <a:t>Сб. - Вс. выходной</a:t>
            </a:r>
          </a:p>
          <a:p>
            <a:endParaRPr lang="ru-RU" sz="2200" dirty="0" smtClean="0"/>
          </a:p>
          <a:p>
            <a:r>
              <a:rPr lang="ru-RU" sz="2200" dirty="0" smtClean="0"/>
              <a:t>Обед 12:00 – 12:48</a:t>
            </a:r>
          </a:p>
          <a:p>
            <a:endParaRPr lang="ru-RU" sz="2000" dirty="0"/>
          </a:p>
        </p:txBody>
      </p:sp>
      <p:pic>
        <p:nvPicPr>
          <p:cNvPr id="10" name="Picture 3" descr="gerb"/>
          <p:cNvPicPr>
            <a:picLocks noChangeAspect="1" noChangeArrowheads="1"/>
          </p:cNvPicPr>
          <p:nvPr/>
        </p:nvPicPr>
        <p:blipFill>
          <a:blip r:embed="rId3" cstate="print"/>
          <a:srcRect/>
          <a:stretch>
            <a:fillRect/>
          </a:stretch>
        </p:blipFill>
        <p:spPr bwMode="auto">
          <a:xfrm>
            <a:off x="0" y="0"/>
            <a:ext cx="609600" cy="1099297"/>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descr="D:\НИТИ ПРОГРЕСС\Истории успеха\ЦЕНТР ПОДДЕРЖКИ ЭКСПОРТА\Презентации\Удмуртия 2017\Согласование\jpg\Фоны для PP\Презентация_Удмуртия_2017_56.jpg"/>
          <p:cNvPicPr>
            <a:picLocks noChangeAspect="1" noChangeArrowheads="1"/>
          </p:cNvPicPr>
          <p:nvPr/>
        </p:nvPicPr>
        <p:blipFill>
          <a:blip r:embed="rId3" cstate="print"/>
          <a:srcRect/>
          <a:stretch>
            <a:fillRect/>
          </a:stretch>
        </p:blipFill>
        <p:spPr bwMode="auto">
          <a:xfrm>
            <a:off x="0" y="1524000"/>
            <a:ext cx="9144000" cy="5334000"/>
          </a:xfrm>
          <a:prstGeom prst="rect">
            <a:avLst/>
          </a:prstGeom>
          <a:noFill/>
        </p:spPr>
      </p:pic>
      <p:sp>
        <p:nvSpPr>
          <p:cNvPr id="2" name="Заголовок 1"/>
          <p:cNvSpPr>
            <a:spLocks noGrp="1"/>
          </p:cNvSpPr>
          <p:nvPr>
            <p:ph type="title"/>
          </p:nvPr>
        </p:nvSpPr>
        <p:spPr>
          <a:xfrm>
            <a:off x="914400" y="2057400"/>
            <a:ext cx="7775448" cy="685800"/>
          </a:xfrm>
        </p:spPr>
        <p:txBody>
          <a:bodyPr>
            <a:normAutofit fontScale="90000"/>
          </a:bodyPr>
          <a:lstStyle/>
          <a:p>
            <a:pPr algn="ctr"/>
            <a:r>
              <a:rPr lang="ru-RU" sz="4000" cap="all" dirty="0" smtClean="0">
                <a:ln>
                  <a:solidFill>
                    <a:schemeClr val="tx1"/>
                  </a:solidFill>
                </a:ln>
                <a:solidFill>
                  <a:srgbClr val="000000"/>
                </a:solidFill>
                <a:latin typeface="Tahoma" pitchFamily="34" charset="0"/>
                <a:ea typeface="Tahoma" pitchFamily="34" charset="0"/>
                <a:cs typeface="Tahoma" pitchFamily="34" charset="0"/>
              </a:rPr>
              <a:t>Спасибо за внимание !</a:t>
            </a:r>
          </a:p>
        </p:txBody>
      </p:sp>
      <p:sp>
        <p:nvSpPr>
          <p:cNvPr id="3" name="Дата 2"/>
          <p:cNvSpPr>
            <a:spLocks noGrp="1"/>
          </p:cNvSpPr>
          <p:nvPr>
            <p:ph type="dt" sz="half" idx="10"/>
          </p:nvPr>
        </p:nvSpPr>
        <p:spPr/>
        <p:txBody>
          <a:bodyPr/>
          <a:lstStyle/>
          <a:p>
            <a:fld id="{B18C9DBF-BE67-46A3-A14F-DF41125F6E22}" type="datetime1">
              <a:rPr lang="ru-RU" smtClean="0"/>
              <a:pPr/>
              <a:t>07.02.2019</a:t>
            </a:fld>
            <a:endParaRPr lang="en-US"/>
          </a:p>
        </p:txBody>
      </p:sp>
      <p:sp>
        <p:nvSpPr>
          <p:cNvPr id="5" name="AutoShape 19"/>
          <p:cNvSpPr>
            <a:spLocks noChangeArrowheads="1"/>
          </p:cNvSpPr>
          <p:nvPr/>
        </p:nvSpPr>
        <p:spPr bwMode="auto">
          <a:xfrm>
            <a:off x="0" y="5867400"/>
            <a:ext cx="4648200" cy="990600"/>
          </a:xfrm>
          <a:prstGeom prst="horizontalScroll">
            <a:avLst>
              <a:gd name="adj" fmla="val 12500"/>
            </a:avLst>
          </a:prstGeom>
          <a:solidFill>
            <a:srgbClr val="C00000"/>
          </a:solidFill>
          <a:ln w="12700" algn="ctr">
            <a:solidFill>
              <a:srgbClr val="FFCC00"/>
            </a:solidFill>
            <a:round/>
            <a:headEnd/>
            <a:tailEnd/>
          </a:ln>
          <a:effectLst>
            <a:glow rad="63500">
              <a:schemeClr val="accent3">
                <a:satMod val="175000"/>
                <a:alpha val="40000"/>
              </a:schemeClr>
            </a:glow>
          </a:effectLst>
        </p:spPr>
        <p:txBody>
          <a:bodyPr lIns="90000" tIns="46800" rIns="90000" bIns="46800" anchor="ctr"/>
          <a:lstStyle/>
          <a:p>
            <a:endParaRPr lang="ru-RU" altLang="ru-RU"/>
          </a:p>
        </p:txBody>
      </p:sp>
      <p:sp>
        <p:nvSpPr>
          <p:cNvPr id="6" name="Text Box 22"/>
          <p:cNvSpPr txBox="1">
            <a:spLocks noChangeArrowheads="1"/>
          </p:cNvSpPr>
          <p:nvPr/>
        </p:nvSpPr>
        <p:spPr bwMode="auto">
          <a:xfrm>
            <a:off x="381000" y="6019801"/>
            <a:ext cx="4191000" cy="681037"/>
          </a:xfrm>
          <a:prstGeom prst="rect">
            <a:avLst/>
          </a:prstGeom>
          <a:noFill/>
          <a:ln w="9525" algn="in">
            <a:noFill/>
            <a:miter lim="800000"/>
            <a:headEnd/>
            <a:tailEnd/>
          </a:ln>
        </p:spPr>
        <p:txBody>
          <a:bodyPr lIns="36576" tIns="36576" rIns="36576" bIns="36576"/>
          <a:lstStyle/>
          <a:p>
            <a:pPr algn="ctr"/>
            <a:r>
              <a:rPr lang="ru-RU" altLang="ru-RU" sz="1400" b="1" dirty="0">
                <a:solidFill>
                  <a:srgbClr val="FFFF00"/>
                </a:solidFill>
                <a:effectLst>
                  <a:glow rad="63500">
                    <a:schemeClr val="accent6">
                      <a:satMod val="175000"/>
                      <a:alpha val="40000"/>
                    </a:schemeClr>
                  </a:glow>
                </a:effectLst>
                <a:latin typeface="Verdana" pitchFamily="34" charset="0"/>
                <a:ea typeface="Verdana" pitchFamily="34" charset="0"/>
                <a:cs typeface="Verdana" pitchFamily="34" charset="0"/>
              </a:rPr>
              <a:t>Муниципальное образование </a:t>
            </a:r>
          </a:p>
          <a:p>
            <a:pPr algn="ctr"/>
            <a:r>
              <a:rPr lang="ru-RU" altLang="ru-RU" sz="1400" b="1" dirty="0">
                <a:solidFill>
                  <a:srgbClr val="FFFF00"/>
                </a:solidFill>
                <a:effectLst>
                  <a:glow rad="63500">
                    <a:schemeClr val="accent6">
                      <a:satMod val="175000"/>
                      <a:alpha val="40000"/>
                    </a:schemeClr>
                  </a:glow>
                </a:effectLst>
                <a:latin typeface="Verdana" pitchFamily="34" charset="0"/>
                <a:ea typeface="Verdana" pitchFamily="34" charset="0"/>
                <a:cs typeface="Verdana" pitchFamily="34" charset="0"/>
              </a:rPr>
              <a:t>«Город Воткинск» </a:t>
            </a:r>
          </a:p>
        </p:txBody>
      </p:sp>
      <p:sp>
        <p:nvSpPr>
          <p:cNvPr id="7" name="AutoShape 21"/>
          <p:cNvSpPr>
            <a:spLocks noChangeArrowheads="1"/>
          </p:cNvSpPr>
          <p:nvPr/>
        </p:nvSpPr>
        <p:spPr bwMode="auto">
          <a:xfrm flipH="1">
            <a:off x="4724400" y="5867400"/>
            <a:ext cx="4419600" cy="990600"/>
          </a:xfrm>
          <a:prstGeom prst="horizontalScroll">
            <a:avLst>
              <a:gd name="adj" fmla="val 12500"/>
            </a:avLst>
          </a:prstGeom>
          <a:solidFill>
            <a:srgbClr val="0070C0"/>
          </a:solidFill>
          <a:ln w="12700" algn="ctr">
            <a:solidFill>
              <a:srgbClr val="FFCC00"/>
            </a:solidFill>
            <a:round/>
            <a:headEnd/>
            <a:tailEnd/>
          </a:ln>
          <a:effectLst>
            <a:glow rad="63500">
              <a:schemeClr val="accent3">
                <a:satMod val="175000"/>
                <a:alpha val="40000"/>
              </a:schemeClr>
            </a:glow>
          </a:effectLst>
        </p:spPr>
        <p:txBody>
          <a:bodyPr lIns="90000" tIns="46800" rIns="90000" bIns="46800" anchor="ctr"/>
          <a:lstStyle/>
          <a:p>
            <a:endParaRPr lang="ru-RU" altLang="ru-RU"/>
          </a:p>
        </p:txBody>
      </p:sp>
      <p:sp>
        <p:nvSpPr>
          <p:cNvPr id="8" name="Подзаголовок 13"/>
          <p:cNvSpPr txBox="1">
            <a:spLocks/>
          </p:cNvSpPr>
          <p:nvPr/>
        </p:nvSpPr>
        <p:spPr>
          <a:xfrm>
            <a:off x="5029200" y="6172200"/>
            <a:ext cx="3733800" cy="533400"/>
          </a:xfrm>
          <a:prstGeom prst="rect">
            <a:avLst/>
          </a:prstGeom>
        </p:spPr>
        <p:txBody>
          <a:bodyPr vert="horz">
            <a:noAutofit/>
          </a:bodyPr>
          <a:lstStyle/>
          <a:p>
            <a:pPr marR="0" lvl="0" indent="-320040" algn="ctr" eaLnBrk="1" fontAlgn="auto" hangingPunct="1">
              <a:lnSpc>
                <a:spcPct val="100000"/>
              </a:lnSpc>
              <a:spcBef>
                <a:spcPts val="700"/>
              </a:spcBef>
              <a:spcAft>
                <a:spcPts val="0"/>
              </a:spcAft>
              <a:buClr>
                <a:schemeClr val="accent2"/>
              </a:buClr>
              <a:buSzPct val="60000"/>
              <a:tabLst/>
              <a:defRPr/>
            </a:pPr>
            <a:r>
              <a:rPr lang="ru-RU" altLang="ru-RU" sz="1400" b="1" dirty="0" smtClean="0">
                <a:solidFill>
                  <a:srgbClr val="FFFF00"/>
                </a:solidFill>
                <a:effectLst>
                  <a:glow rad="63500">
                    <a:schemeClr val="accent6">
                      <a:satMod val="175000"/>
                      <a:alpha val="40000"/>
                    </a:schemeClr>
                  </a:glow>
                </a:effectLst>
                <a:latin typeface="Verdana" pitchFamily="34" charset="0"/>
                <a:ea typeface="Verdana" pitchFamily="34" charset="0"/>
                <a:cs typeface="Verdana" pitchFamily="34" charset="0"/>
              </a:rPr>
              <a:t>Удмуртская республика</a:t>
            </a:r>
            <a:endParaRPr lang="ru-RU" altLang="ru-RU" sz="1400" b="1" dirty="0">
              <a:solidFill>
                <a:srgbClr val="FFFF00"/>
              </a:solidFill>
              <a:effectLst>
                <a:glow rad="63500">
                  <a:schemeClr val="accent6">
                    <a:satMod val="175000"/>
                    <a:alpha val="40000"/>
                  </a:schemeClr>
                </a:glow>
              </a:effectLst>
              <a:latin typeface="Verdana" pitchFamily="34" charset="0"/>
              <a:ea typeface="Verdana" pitchFamily="34" charset="0"/>
              <a:cs typeface="Verdana" pitchFamily="34" charset="0"/>
            </a:endParaRPr>
          </a:p>
        </p:txBody>
      </p:sp>
      <p:sp>
        <p:nvSpPr>
          <p:cNvPr id="10"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44</a:t>
            </a:r>
            <a:endParaRPr lang="en-US" dirty="0"/>
          </a:p>
        </p:txBody>
      </p:sp>
      <p:pic>
        <p:nvPicPr>
          <p:cNvPr id="13" name="Picture 3" descr="gerb"/>
          <p:cNvPicPr>
            <a:picLocks noChangeAspect="1" noChangeArrowheads="1"/>
          </p:cNvPicPr>
          <p:nvPr/>
        </p:nvPicPr>
        <p:blipFill>
          <a:blip r:embed="rId4" cstate="print"/>
          <a:srcRect/>
          <a:stretch>
            <a:fillRect/>
          </a:stretch>
        </p:blipFill>
        <p:spPr bwMode="auto">
          <a:xfrm>
            <a:off x="214282" y="0"/>
            <a:ext cx="609600" cy="1099297"/>
          </a:xfrm>
          <a:prstGeom prst="rect">
            <a:avLst/>
          </a:prstGeom>
          <a:ln>
            <a:noFill/>
          </a:ln>
          <a:effectLst>
            <a:outerShdw blurRad="292100" dist="139700" dir="2700000" algn="tl" rotWithShape="0">
              <a:srgbClr val="333333">
                <a:alpha val="65000"/>
              </a:srgbClr>
            </a:outerShdw>
          </a:effectLst>
        </p:spPr>
      </p:pic>
      <p:sp>
        <p:nvSpPr>
          <p:cNvPr id="11" name="Номер слайда 9"/>
          <p:cNvSpPr txBox="1">
            <a:spLocks/>
          </p:cNvSpPr>
          <p:nvPr/>
        </p:nvSpPr>
        <p:spPr>
          <a:xfrm>
            <a:off x="152400" y="1447800"/>
            <a:ext cx="533400" cy="244476"/>
          </a:xfrm>
          <a:prstGeom prst="rect">
            <a:avLst/>
          </a:prstGeom>
        </p:spPr>
        <p:txBody>
          <a:bodyPr vert="horz" anchor="ctr" anchorCtr="0">
            <a:normAutofit fontScale="85000" lnSpcReduction="2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400" b="1" i="0" u="none" strike="noStrike" kern="1200" cap="none" spc="0" normalizeH="0" baseline="0" noProof="0" smtClean="0">
                <a:ln>
                  <a:noFill/>
                </a:ln>
                <a:solidFill>
                  <a:srgbClr val="FFFFFF"/>
                </a:solidFill>
                <a:effectLst/>
                <a:uLnTx/>
                <a:uFillTx/>
                <a:latin typeface="+mn-lt"/>
                <a:ea typeface="+mn-ea"/>
                <a:cs typeface="+mn-cs"/>
              </a:rPr>
              <a:t>15</a:t>
            </a:r>
            <a:endParaRPr kumimoji="0" lang="en-US" sz="1400" b="1" i="0" u="none" strike="noStrike" kern="1200" cap="none" spc="0" normalizeH="0" baseline="0" noProof="0" dirty="0">
              <a:ln>
                <a:noFill/>
              </a:ln>
              <a:solidFill>
                <a:srgbClr val="FFFFFF"/>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3" descr="gerb"/>
          <p:cNvPicPr>
            <a:picLocks noChangeAspect="1" noChangeArrowheads="1"/>
          </p:cNvPicPr>
          <p:nvPr/>
        </p:nvPicPr>
        <p:blipFill>
          <a:blip r:embed="rId3" cstate="print"/>
          <a:srcRect/>
          <a:stretch>
            <a:fillRect/>
          </a:stretch>
        </p:blipFill>
        <p:spPr bwMode="auto">
          <a:xfrm>
            <a:off x="76200" y="76202"/>
            <a:ext cx="457200" cy="1099297"/>
          </a:xfrm>
          <a:prstGeom prst="rect">
            <a:avLst/>
          </a:prstGeom>
          <a:ln>
            <a:noFill/>
          </a:ln>
          <a:effectLst>
            <a:outerShdw blurRad="292100" dist="139700" dir="2700000" algn="tl" rotWithShape="0">
              <a:srgbClr val="333333">
                <a:alpha val="65000"/>
              </a:srgbClr>
            </a:outerShdw>
          </a:effectLst>
        </p:spPr>
      </p:pic>
      <p:sp>
        <p:nvSpPr>
          <p:cNvPr id="10" name="Номер слайда 9"/>
          <p:cNvSpPr>
            <a:spLocks noGrp="1"/>
          </p:cNvSpPr>
          <p:nvPr>
            <p:ph type="sldNum" sz="quarter" idx="12"/>
          </p:nvPr>
        </p:nvSpPr>
        <p:spPr/>
        <p:txBody>
          <a:bodyPr>
            <a:normAutofit fontScale="85000" lnSpcReduction="20000"/>
          </a:bodyPr>
          <a:lstStyle/>
          <a:p>
            <a:r>
              <a:rPr lang="ru-RU" dirty="0" smtClean="0"/>
              <a:t>5</a:t>
            </a:r>
            <a:endParaRPr lang="en-US" dirty="0"/>
          </a:p>
        </p:txBody>
      </p:sp>
      <p:pic>
        <p:nvPicPr>
          <p:cNvPr id="14"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20" name="Прямоугольник 19"/>
          <p:cNvSpPr/>
          <p:nvPr/>
        </p:nvSpPr>
        <p:spPr>
          <a:xfrm>
            <a:off x="838200" y="1"/>
            <a:ext cx="8077200" cy="1200329"/>
          </a:xfrm>
          <a:prstGeom prst="rect">
            <a:avLst/>
          </a:prstGeom>
        </p:spPr>
        <p:txBody>
          <a:bodyPr wrap="square">
            <a:spAutoFit/>
          </a:bodyPr>
          <a:lstStyle/>
          <a:p>
            <a:pPr algn="ctr"/>
            <a:r>
              <a:rPr lang="ru-RU" sz="2400" dirty="0" smtClean="0">
                <a:latin typeface="Tahoma" pitchFamily="34" charset="0"/>
                <a:cs typeface="Tahoma" pitchFamily="34" charset="0"/>
              </a:rPr>
              <a:t>Прогноз основных показателей </a:t>
            </a:r>
            <a:br>
              <a:rPr lang="ru-RU" sz="2400" dirty="0" smtClean="0">
                <a:latin typeface="Tahoma" pitchFamily="34" charset="0"/>
                <a:cs typeface="Tahoma" pitchFamily="34" charset="0"/>
              </a:rPr>
            </a:br>
            <a:r>
              <a:rPr lang="ru-RU" sz="2400" dirty="0" smtClean="0">
                <a:latin typeface="Tahoma" pitchFamily="34" charset="0"/>
                <a:cs typeface="Tahoma" pitchFamily="34" charset="0"/>
              </a:rPr>
              <a:t>социально - экономического</a:t>
            </a:r>
            <a:br>
              <a:rPr lang="ru-RU" sz="2400" dirty="0" smtClean="0">
                <a:latin typeface="Tahoma" pitchFamily="34" charset="0"/>
                <a:cs typeface="Tahoma" pitchFamily="34" charset="0"/>
              </a:rPr>
            </a:br>
            <a:r>
              <a:rPr lang="ru-RU" sz="2400" dirty="0" smtClean="0">
                <a:latin typeface="Tahoma" pitchFamily="34" charset="0"/>
                <a:cs typeface="Tahoma" pitchFamily="34" charset="0"/>
              </a:rPr>
              <a:t>развития города Воткинска на 2019-2021 годы</a:t>
            </a:r>
            <a:endParaRPr lang="ru-RU" sz="2400" dirty="0">
              <a:latin typeface="Tahoma" pitchFamily="34" charset="0"/>
              <a:cs typeface="Tahoma" pitchFamily="34" charset="0"/>
            </a:endParaRPr>
          </a:p>
        </p:txBody>
      </p:sp>
      <p:sp>
        <p:nvSpPr>
          <p:cNvPr id="21" name="Text Box 8"/>
          <p:cNvSpPr txBox="1">
            <a:spLocks noChangeArrowheads="1"/>
          </p:cNvSpPr>
          <p:nvPr/>
        </p:nvSpPr>
        <p:spPr bwMode="auto">
          <a:xfrm>
            <a:off x="0" y="1571612"/>
            <a:ext cx="4071935" cy="463846"/>
          </a:xfrm>
          <a:prstGeom prst="rect">
            <a:avLst/>
          </a:prstGeom>
          <a:noFill/>
          <a:ln w="38100">
            <a:noFill/>
            <a:miter lim="800000"/>
            <a:headEnd/>
            <a:tailEnd/>
          </a:ln>
        </p:spPr>
        <p:txBody>
          <a:bodyPr wrap="square" lIns="90000" tIns="46800" rIns="90000" bIns="46800">
            <a:spAutoFit/>
          </a:bodyPr>
          <a:lstStyle/>
          <a:p>
            <a:pPr algn="ctr"/>
            <a:r>
              <a:rPr lang="ru-RU" sz="1200" b="1" dirty="0" smtClean="0">
                <a:latin typeface="Arial" charset="0"/>
              </a:rPr>
              <a:t>Объем отгруженной продукции промышленными предприятиями (млн. руб.)</a:t>
            </a:r>
            <a:endParaRPr lang="ru-RU" sz="1200" b="1" dirty="0">
              <a:latin typeface="Arial" charset="0"/>
            </a:endParaRPr>
          </a:p>
        </p:txBody>
      </p:sp>
      <p:graphicFrame>
        <p:nvGraphicFramePr>
          <p:cNvPr id="22" name="Диаграмма 21"/>
          <p:cNvGraphicFramePr/>
          <p:nvPr/>
        </p:nvGraphicFramePr>
        <p:xfrm>
          <a:off x="0" y="1905000"/>
          <a:ext cx="4267200" cy="2590816"/>
        </p:xfrm>
        <a:graphic>
          <a:graphicData uri="http://schemas.openxmlformats.org/drawingml/2006/chart">
            <c:chart xmlns:c="http://schemas.openxmlformats.org/drawingml/2006/chart" xmlns:r="http://schemas.openxmlformats.org/officeDocument/2006/relationships" r:id="rId4"/>
          </a:graphicData>
        </a:graphic>
      </p:graphicFrame>
      <p:sp>
        <p:nvSpPr>
          <p:cNvPr id="23" name="Text Box 8"/>
          <p:cNvSpPr txBox="1">
            <a:spLocks noChangeArrowheads="1"/>
          </p:cNvSpPr>
          <p:nvPr/>
        </p:nvSpPr>
        <p:spPr bwMode="auto">
          <a:xfrm>
            <a:off x="4857752" y="1571612"/>
            <a:ext cx="4286248" cy="463846"/>
          </a:xfrm>
          <a:prstGeom prst="rect">
            <a:avLst/>
          </a:prstGeom>
          <a:noFill/>
          <a:ln w="38100">
            <a:noFill/>
            <a:miter lim="800000"/>
            <a:headEnd/>
            <a:tailEnd/>
          </a:ln>
        </p:spPr>
        <p:txBody>
          <a:bodyPr wrap="square" lIns="90000" tIns="46800" rIns="90000" bIns="46800">
            <a:spAutoFit/>
          </a:bodyPr>
          <a:lstStyle/>
          <a:p>
            <a:pPr algn="ctr"/>
            <a:r>
              <a:rPr lang="ru-RU" sz="1200" b="1" dirty="0" smtClean="0">
                <a:latin typeface="Arial" charset="0"/>
              </a:rPr>
              <a:t>Инвестиции в основной  капитал за счет всех источников финансирования  (млн. руб.)</a:t>
            </a:r>
            <a:endParaRPr lang="ru-RU" sz="1200" b="1" dirty="0">
              <a:latin typeface="Arial" charset="0"/>
            </a:endParaRPr>
          </a:p>
        </p:txBody>
      </p:sp>
      <p:graphicFrame>
        <p:nvGraphicFramePr>
          <p:cNvPr id="25" name="Диаграмма 24"/>
          <p:cNvGraphicFramePr/>
          <p:nvPr/>
        </p:nvGraphicFramePr>
        <p:xfrm>
          <a:off x="4286248" y="2000241"/>
          <a:ext cx="4857752" cy="242889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6" name="Диаграмма 25"/>
          <p:cNvGraphicFramePr/>
          <p:nvPr/>
        </p:nvGraphicFramePr>
        <p:xfrm>
          <a:off x="1" y="4572000"/>
          <a:ext cx="4357687" cy="2286000"/>
        </p:xfrm>
        <a:graphic>
          <a:graphicData uri="http://schemas.openxmlformats.org/drawingml/2006/chart">
            <c:chart xmlns:c="http://schemas.openxmlformats.org/drawingml/2006/chart" xmlns:r="http://schemas.openxmlformats.org/officeDocument/2006/relationships" r:id="rId6"/>
          </a:graphicData>
        </a:graphic>
      </p:graphicFrame>
      <p:sp>
        <p:nvSpPr>
          <p:cNvPr id="27" name="Text Box 8"/>
          <p:cNvSpPr txBox="1">
            <a:spLocks noChangeArrowheads="1"/>
          </p:cNvSpPr>
          <p:nvPr/>
        </p:nvSpPr>
        <p:spPr bwMode="auto">
          <a:xfrm>
            <a:off x="0" y="4357694"/>
            <a:ext cx="4071935" cy="279180"/>
          </a:xfrm>
          <a:prstGeom prst="rect">
            <a:avLst/>
          </a:prstGeom>
          <a:noFill/>
          <a:ln w="38100">
            <a:noFill/>
            <a:miter lim="800000"/>
            <a:headEnd/>
            <a:tailEnd/>
          </a:ln>
        </p:spPr>
        <p:txBody>
          <a:bodyPr wrap="square" lIns="90000" tIns="46800" rIns="90000" bIns="46800">
            <a:spAutoFit/>
          </a:bodyPr>
          <a:lstStyle/>
          <a:p>
            <a:pPr algn="ctr"/>
            <a:r>
              <a:rPr lang="ru-RU" sz="1200" b="1" dirty="0" smtClean="0">
                <a:latin typeface="Arial" charset="0"/>
              </a:rPr>
              <a:t>Розничный товарооборот (млн. руб.)</a:t>
            </a:r>
            <a:endParaRPr lang="ru-RU" sz="1200" b="1" dirty="0">
              <a:latin typeface="Arial" charset="0"/>
            </a:endParaRPr>
          </a:p>
        </p:txBody>
      </p:sp>
      <p:graphicFrame>
        <p:nvGraphicFramePr>
          <p:cNvPr id="28" name="Диаграмма 27"/>
          <p:cNvGraphicFramePr/>
          <p:nvPr/>
        </p:nvGraphicFramePr>
        <p:xfrm>
          <a:off x="4714877" y="4724400"/>
          <a:ext cx="4429124" cy="2133600"/>
        </p:xfrm>
        <a:graphic>
          <a:graphicData uri="http://schemas.openxmlformats.org/drawingml/2006/chart">
            <c:chart xmlns:c="http://schemas.openxmlformats.org/drawingml/2006/chart" xmlns:r="http://schemas.openxmlformats.org/officeDocument/2006/relationships" r:id="rId7"/>
          </a:graphicData>
        </a:graphic>
      </p:graphicFrame>
      <p:sp>
        <p:nvSpPr>
          <p:cNvPr id="29" name="Text Box 8"/>
          <p:cNvSpPr txBox="1">
            <a:spLocks noChangeArrowheads="1"/>
          </p:cNvSpPr>
          <p:nvPr/>
        </p:nvSpPr>
        <p:spPr bwMode="auto">
          <a:xfrm>
            <a:off x="5000628" y="4357694"/>
            <a:ext cx="3929059" cy="279180"/>
          </a:xfrm>
          <a:prstGeom prst="rect">
            <a:avLst/>
          </a:prstGeom>
          <a:noFill/>
          <a:ln w="38100">
            <a:noFill/>
            <a:miter lim="800000"/>
            <a:headEnd/>
            <a:tailEnd/>
          </a:ln>
        </p:spPr>
        <p:txBody>
          <a:bodyPr wrap="square" lIns="90000" tIns="46800" rIns="90000" bIns="4680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ru-RU" sz="1200" b="1" dirty="0" smtClean="0">
                <a:latin typeface="Arial" charset="0"/>
              </a:rPr>
              <a:t>Фонд оплаты труда  (млн. руб.)</a:t>
            </a:r>
            <a:endParaRPr lang="ru-RU" sz="1200" b="1" dirty="0">
              <a:latin typeface="Arial" charset="0"/>
            </a:endParaRPr>
          </a:p>
        </p:txBody>
      </p:sp>
      <p:sp>
        <p:nvSpPr>
          <p:cNvPr id="2" name="Дата 1"/>
          <p:cNvSpPr>
            <a:spLocks noGrp="1"/>
          </p:cNvSpPr>
          <p:nvPr>
            <p:ph type="dt" sz="half" idx="10"/>
          </p:nvPr>
        </p:nvSpPr>
        <p:spPr/>
        <p:txBody>
          <a:bodyPr/>
          <a:lstStyle/>
          <a:p>
            <a:fld id="{088F9C27-440B-46DF-A9E2-F411760279ED}" type="datetime1">
              <a:rPr lang="ru-RU" smtClean="0"/>
              <a:pPr/>
              <a:t>07.02.2019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8077200" y="6477000"/>
            <a:ext cx="1066800" cy="381000"/>
          </a:xfrm>
        </p:spPr>
        <p:txBody>
          <a:bodyPr/>
          <a:lstStyle/>
          <a:p>
            <a:pPr algn="r"/>
            <a:fld id="{9795C349-EDDD-4786-9EF8-D70573A9027A}"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pic>
        <p:nvPicPr>
          <p:cNvPr id="11" name="Picture 3" descr="gerb"/>
          <p:cNvPicPr>
            <a:picLocks noChangeAspect="1" noChangeArrowheads="1"/>
          </p:cNvPicPr>
          <p:nvPr/>
        </p:nvPicPr>
        <p:blipFill>
          <a:blip r:embed="rId3" cstate="print"/>
          <a:srcRect/>
          <a:stretch>
            <a:fillRect/>
          </a:stretch>
        </p:blipFill>
        <p:spPr bwMode="auto">
          <a:xfrm>
            <a:off x="76200" y="76202"/>
            <a:ext cx="457200" cy="1099297"/>
          </a:xfrm>
          <a:prstGeom prst="rect">
            <a:avLst/>
          </a:prstGeom>
          <a:ln>
            <a:noFill/>
          </a:ln>
          <a:effectLst>
            <a:outerShdw blurRad="292100" dist="139700" dir="2700000" algn="tl" rotWithShape="0">
              <a:srgbClr val="333333">
                <a:alpha val="65000"/>
              </a:srgbClr>
            </a:outerShdw>
          </a:effectLst>
        </p:spPr>
      </p:pic>
      <p:sp>
        <p:nvSpPr>
          <p:cNvPr id="10" name="Номер слайда 9"/>
          <p:cNvSpPr>
            <a:spLocks noGrp="1"/>
          </p:cNvSpPr>
          <p:nvPr>
            <p:ph type="sldNum" sz="quarter" idx="12"/>
          </p:nvPr>
        </p:nvSpPr>
        <p:spPr>
          <a:xfrm>
            <a:off x="0" y="1295400"/>
            <a:ext cx="533400" cy="244476"/>
          </a:xfrm>
        </p:spPr>
        <p:txBody>
          <a:bodyPr>
            <a:normAutofit fontScale="85000" lnSpcReduction="20000"/>
          </a:bodyPr>
          <a:lstStyle/>
          <a:p>
            <a:r>
              <a:rPr lang="ru-RU" dirty="0" smtClean="0"/>
              <a:t>6</a:t>
            </a:r>
            <a:endParaRPr lang="en-US" dirty="0"/>
          </a:p>
        </p:txBody>
      </p:sp>
      <p:pic>
        <p:nvPicPr>
          <p:cNvPr id="14"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25" name="Заголовок 1"/>
          <p:cNvSpPr>
            <a:spLocks noGrp="1"/>
          </p:cNvSpPr>
          <p:nvPr>
            <p:ph type="title"/>
          </p:nvPr>
        </p:nvSpPr>
        <p:spPr>
          <a:xfrm>
            <a:off x="612648" y="0"/>
            <a:ext cx="8153400" cy="1219200"/>
          </a:xfrm>
        </p:spPr>
        <p:txBody>
          <a:bodyPr>
            <a:noAutofit/>
          </a:bodyPr>
          <a:lstStyle/>
          <a:p>
            <a:pPr algn="ctr"/>
            <a:r>
              <a:rPr lang="ru-RU" sz="2400" dirty="0" smtClean="0">
                <a:solidFill>
                  <a:schemeClr val="tx1"/>
                </a:solidFill>
                <a:latin typeface="Tahoma" pitchFamily="34" charset="0"/>
                <a:cs typeface="Tahoma" pitchFamily="34" charset="0"/>
              </a:rPr>
              <a:t>Структура доходов  Бюджета</a:t>
            </a:r>
            <a:r>
              <a:rPr lang="ru-RU" sz="2400" dirty="0">
                <a:solidFill>
                  <a:schemeClr val="tx1"/>
                </a:solidFill>
                <a:latin typeface="Tahoma" pitchFamily="34" charset="0"/>
                <a:cs typeface="Tahoma" pitchFamily="34" charset="0"/>
              </a:rPr>
              <a:t>,</a:t>
            </a:r>
            <a:r>
              <a:rPr lang="ru-RU" sz="2400" dirty="0" smtClean="0">
                <a:solidFill>
                  <a:schemeClr val="tx1"/>
                </a:solidFill>
                <a:latin typeface="Tahoma" pitchFamily="34" charset="0"/>
                <a:cs typeface="Tahoma" pitchFamily="34" charset="0"/>
              </a:rPr>
              <a:t> </a:t>
            </a:r>
            <a:br>
              <a:rPr lang="ru-RU" sz="2400" dirty="0" smtClean="0">
                <a:solidFill>
                  <a:schemeClr val="tx1"/>
                </a:solidFill>
                <a:latin typeface="Tahoma" pitchFamily="34" charset="0"/>
                <a:cs typeface="Tahoma" pitchFamily="34" charset="0"/>
              </a:rPr>
            </a:br>
            <a:r>
              <a:rPr lang="ru-RU" sz="2400" dirty="0" smtClean="0">
                <a:solidFill>
                  <a:schemeClr val="tx1"/>
                </a:solidFill>
                <a:latin typeface="Tahoma" pitchFamily="34" charset="0"/>
                <a:cs typeface="Tahoma" pitchFamily="34" charset="0"/>
              </a:rPr>
              <a:t>тыс.</a:t>
            </a:r>
            <a:r>
              <a:rPr lang="en-US" sz="2400" dirty="0" smtClean="0">
                <a:solidFill>
                  <a:schemeClr val="tx1"/>
                </a:solidFill>
                <a:latin typeface="Tahoma" pitchFamily="34" charset="0"/>
                <a:cs typeface="Tahoma" pitchFamily="34" charset="0"/>
              </a:rPr>
              <a:t> </a:t>
            </a:r>
            <a:r>
              <a:rPr lang="ru-RU" sz="2400" dirty="0" smtClean="0">
                <a:solidFill>
                  <a:schemeClr val="tx1"/>
                </a:solidFill>
                <a:latin typeface="Tahoma" pitchFamily="34" charset="0"/>
                <a:cs typeface="Tahoma" pitchFamily="34" charset="0"/>
              </a:rPr>
              <a:t>руб.</a:t>
            </a:r>
            <a:endParaRPr lang="ru-RU" sz="2400" cap="all" dirty="0" smtClean="0">
              <a:ln>
                <a:solidFill>
                  <a:schemeClr val="tx2">
                    <a:lumMod val="60000"/>
                    <a:lumOff val="40000"/>
                  </a:schemeClr>
                </a:solidFill>
              </a:ln>
              <a:solidFill>
                <a:schemeClr val="tx1"/>
              </a:solidFill>
              <a:latin typeface="Tahoma" pitchFamily="34" charset="0"/>
              <a:ea typeface="Verdana" pitchFamily="34" charset="0"/>
              <a:cs typeface="Tahoma" pitchFamily="34" charset="0"/>
            </a:endParaRPr>
          </a:p>
        </p:txBody>
      </p:sp>
      <p:grpSp>
        <p:nvGrpSpPr>
          <p:cNvPr id="26" name="Group 73"/>
          <p:cNvGrpSpPr>
            <a:grpSpLocks/>
          </p:cNvGrpSpPr>
          <p:nvPr/>
        </p:nvGrpSpPr>
        <p:grpSpPr bwMode="auto">
          <a:xfrm>
            <a:off x="152983" y="1676851"/>
            <a:ext cx="8838036" cy="4060871"/>
            <a:chOff x="218" y="1042"/>
            <a:chExt cx="5315" cy="1966"/>
          </a:xfrm>
        </p:grpSpPr>
        <p:sp>
          <p:nvSpPr>
            <p:cNvPr id="28" name="AutoShape 2"/>
            <p:cNvSpPr>
              <a:spLocks noChangeArrowheads="1"/>
            </p:cNvSpPr>
            <p:nvPr/>
          </p:nvSpPr>
          <p:spPr bwMode="auto">
            <a:xfrm>
              <a:off x="1977" y="1042"/>
              <a:ext cx="1776" cy="652"/>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2225">
              <a:solidFill>
                <a:schemeClr val="tx2"/>
              </a:solidFill>
              <a:round/>
              <a:headEnd/>
              <a:tailEnd/>
            </a:ln>
          </p:spPr>
          <p:txBody>
            <a:bodyPr wrap="none" lIns="90000" tIns="46800" rIns="90000" bIns="46800" anchor="ctr"/>
            <a:lstStyle/>
            <a:p>
              <a:pPr algn="ctr">
                <a:defRPr/>
              </a:pPr>
              <a:endParaRPr lang="ru-RU" sz="1600" dirty="0">
                <a:ln>
                  <a:solidFill>
                    <a:srgbClr val="FFCC00"/>
                  </a:solidFill>
                </a:ln>
                <a:solidFill>
                  <a:schemeClr val="tx2"/>
                </a:solidFill>
                <a:latin typeface="Times New Roman" pitchFamily="18" charset="0"/>
              </a:endParaRPr>
            </a:p>
          </p:txBody>
        </p:sp>
        <p:sp>
          <p:nvSpPr>
            <p:cNvPr id="29" name="Text Box 3"/>
            <p:cNvSpPr txBox="1">
              <a:spLocks noChangeArrowheads="1"/>
            </p:cNvSpPr>
            <p:nvPr/>
          </p:nvSpPr>
          <p:spPr bwMode="auto">
            <a:xfrm>
              <a:off x="2073" y="1079"/>
              <a:ext cx="1632" cy="537"/>
            </a:xfrm>
            <a:prstGeom prst="rect">
              <a:avLst/>
            </a:prstGeom>
            <a:noFill/>
            <a:ln w="38100">
              <a:noFill/>
              <a:miter lim="800000"/>
              <a:headEnd/>
              <a:tailEnd/>
            </a:ln>
          </p:spPr>
          <p:txBody>
            <a:bodyPr wrap="square" lIns="90000" tIns="46800" rIns="90000" bIns="46800">
              <a:spAutoFit/>
            </a:bodyPr>
            <a:lstStyle/>
            <a:p>
              <a:pPr algn="ctr">
                <a:defRPr/>
              </a:pPr>
              <a:r>
                <a:rPr lang="ru-RU" sz="2000" dirty="0">
                  <a:latin typeface="Tahoma" pitchFamily="34" charset="0"/>
                  <a:cs typeface="Tahoma" pitchFamily="34" charset="0"/>
                </a:rPr>
                <a:t>Доходы </a:t>
              </a:r>
              <a:r>
                <a:rPr lang="ru-RU" sz="2000" dirty="0" smtClean="0">
                  <a:latin typeface="Tahoma" pitchFamily="34" charset="0"/>
                  <a:cs typeface="Tahoma" pitchFamily="34" charset="0"/>
                </a:rPr>
                <a:t>Бюджета</a:t>
              </a:r>
              <a:endParaRPr lang="ru-RU" sz="2000" dirty="0">
                <a:latin typeface="Tahoma" pitchFamily="34" charset="0"/>
                <a:cs typeface="Tahoma" pitchFamily="34" charset="0"/>
              </a:endParaRPr>
            </a:p>
            <a:p>
              <a:pPr algn="ctr">
                <a:defRPr/>
              </a:pPr>
              <a:r>
                <a:rPr lang="ru-RU" sz="2000" dirty="0" smtClean="0">
                  <a:latin typeface="Tahoma" pitchFamily="34" charset="0"/>
                  <a:cs typeface="Tahoma" pitchFamily="34" charset="0"/>
                </a:rPr>
                <a:t>1 593 393,7</a:t>
              </a:r>
            </a:p>
            <a:p>
              <a:pPr algn="ctr">
                <a:defRPr/>
              </a:pPr>
              <a:endParaRPr lang="ru-RU" sz="800" dirty="0" smtClean="0">
                <a:latin typeface="Tahoma" pitchFamily="34" charset="0"/>
                <a:cs typeface="Tahoma" pitchFamily="34" charset="0"/>
              </a:endParaRPr>
            </a:p>
            <a:p>
              <a:pPr algn="ctr">
                <a:defRPr/>
              </a:pPr>
              <a:r>
                <a:rPr lang="ru-RU" dirty="0" smtClean="0">
                  <a:latin typeface="Tahoma" pitchFamily="34" charset="0"/>
                  <a:cs typeface="Tahoma" pitchFamily="34" charset="0"/>
                </a:rPr>
                <a:t>(1 470 927,2 – 2018г.)</a:t>
              </a:r>
              <a:endParaRPr lang="ru-RU" dirty="0">
                <a:latin typeface="Tahoma" pitchFamily="34" charset="0"/>
                <a:cs typeface="Tahoma" pitchFamily="34" charset="0"/>
              </a:endParaRPr>
            </a:p>
          </p:txBody>
        </p:sp>
        <p:sp>
          <p:nvSpPr>
            <p:cNvPr id="30" name="Line 14"/>
            <p:cNvSpPr>
              <a:spLocks noChangeShapeType="1"/>
            </p:cNvSpPr>
            <p:nvPr/>
          </p:nvSpPr>
          <p:spPr bwMode="auto">
            <a:xfrm>
              <a:off x="4296" y="2001"/>
              <a:ext cx="4" cy="275"/>
            </a:xfrm>
            <a:prstGeom prst="line">
              <a:avLst/>
            </a:prstGeom>
            <a:noFill/>
            <a:ln w="22225">
              <a:solidFill>
                <a:schemeClr val="tx2"/>
              </a:solidFill>
              <a:round/>
              <a:headEnd/>
              <a:tailEnd type="triangle" w="med" len="med"/>
            </a:ln>
          </p:spPr>
          <p:txBody>
            <a:bodyPr wrap="none" lIns="90000" tIns="46800" rIns="90000" bIns="46800" anchor="ctr"/>
            <a:lstStyle/>
            <a:p>
              <a:pPr>
                <a:defRPr/>
              </a:pPr>
              <a:endParaRPr lang="ru-RU" dirty="0">
                <a:ln>
                  <a:solidFill>
                    <a:srgbClr val="FFCC00"/>
                  </a:solidFill>
                </a:ln>
              </a:endParaRPr>
            </a:p>
          </p:txBody>
        </p:sp>
        <p:sp>
          <p:nvSpPr>
            <p:cNvPr id="31" name="AutoShape 5"/>
            <p:cNvSpPr>
              <a:spLocks noChangeArrowheads="1"/>
            </p:cNvSpPr>
            <p:nvPr/>
          </p:nvSpPr>
          <p:spPr bwMode="auto">
            <a:xfrm>
              <a:off x="3369" y="2286"/>
              <a:ext cx="2164" cy="711"/>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2225">
              <a:solidFill>
                <a:schemeClr val="tx2"/>
              </a:solidFill>
              <a:round/>
              <a:headEnd/>
              <a:tailEnd/>
            </a:ln>
          </p:spPr>
          <p:txBody>
            <a:bodyPr wrap="none" lIns="90000" tIns="46800" rIns="90000" bIns="46800" anchor="ctr"/>
            <a:lstStyle/>
            <a:p>
              <a:pPr algn="ctr">
                <a:defRPr/>
              </a:pPr>
              <a:endParaRPr lang="ru-RU" sz="2600" dirty="0">
                <a:ln>
                  <a:solidFill>
                    <a:srgbClr val="FFCC00"/>
                  </a:solidFill>
                </a:ln>
                <a:solidFill>
                  <a:srgbClr val="FFFF00"/>
                </a:solidFill>
                <a:latin typeface="Times New Roman" pitchFamily="18" charset="0"/>
              </a:endParaRPr>
            </a:p>
          </p:txBody>
        </p:sp>
        <p:sp>
          <p:nvSpPr>
            <p:cNvPr id="32" name="Text Box 7"/>
            <p:cNvSpPr txBox="1">
              <a:spLocks noChangeArrowheads="1"/>
            </p:cNvSpPr>
            <p:nvPr/>
          </p:nvSpPr>
          <p:spPr bwMode="auto">
            <a:xfrm>
              <a:off x="3321" y="2322"/>
              <a:ext cx="2212" cy="686"/>
            </a:xfrm>
            <a:prstGeom prst="rect">
              <a:avLst/>
            </a:prstGeom>
            <a:noFill/>
            <a:ln w="38100">
              <a:noFill/>
              <a:miter lim="800000"/>
              <a:headEnd/>
              <a:tailEnd/>
            </a:ln>
            <a:scene3d>
              <a:camera prst="orthographicFront"/>
              <a:lightRig rig="threePt" dir="t"/>
            </a:scene3d>
            <a:sp3d extrusionH="76200">
              <a:extrusionClr>
                <a:schemeClr val="tx2">
                  <a:lumMod val="75000"/>
                </a:schemeClr>
              </a:extrusionClr>
            </a:sp3d>
          </p:spPr>
          <p:txBody>
            <a:bodyPr wrap="square" lIns="90000" tIns="46800" rIns="90000" bIns="46800">
              <a:spAutoFit/>
            </a:bodyPr>
            <a:lstStyle/>
            <a:p>
              <a:pPr algn="ctr">
                <a:defRPr/>
              </a:pPr>
              <a:r>
                <a:rPr lang="ru-RU" b="1" dirty="0" smtClean="0">
                  <a:ln>
                    <a:solidFill>
                      <a:srgbClr val="FFCC00"/>
                    </a:solidFill>
                  </a:ln>
                  <a:latin typeface="Arial" charset="0"/>
                </a:rPr>
                <a:t> </a:t>
              </a:r>
              <a:r>
                <a:rPr lang="ru-RU" sz="2000" dirty="0" smtClean="0">
                  <a:latin typeface="Tahoma" pitchFamily="34" charset="0"/>
                  <a:cs typeface="Tahoma" pitchFamily="34" charset="0"/>
                </a:rPr>
                <a:t>Безвозмездные </a:t>
              </a:r>
              <a:r>
                <a:rPr lang="ru-RU" sz="2000" dirty="0">
                  <a:latin typeface="Tahoma" pitchFamily="34" charset="0"/>
                  <a:cs typeface="Tahoma" pitchFamily="34" charset="0"/>
                </a:rPr>
                <a:t>поступления </a:t>
              </a:r>
            </a:p>
            <a:p>
              <a:pPr algn="ctr">
                <a:defRPr/>
              </a:pPr>
              <a:r>
                <a:rPr lang="ru-RU" sz="2000" dirty="0" smtClean="0">
                  <a:latin typeface="Tahoma" pitchFamily="34" charset="0"/>
                  <a:cs typeface="Tahoma" pitchFamily="34" charset="0"/>
                </a:rPr>
                <a:t>65%</a:t>
              </a:r>
              <a:endParaRPr lang="ru-RU" sz="2000" dirty="0">
                <a:latin typeface="Tahoma" pitchFamily="34" charset="0"/>
                <a:cs typeface="Tahoma" pitchFamily="34" charset="0"/>
              </a:endParaRPr>
            </a:p>
            <a:p>
              <a:pPr algn="ctr">
                <a:defRPr/>
              </a:pPr>
              <a:r>
                <a:rPr lang="ru-RU" sz="2000" dirty="0">
                  <a:latin typeface="Tahoma" pitchFamily="34" charset="0"/>
                  <a:cs typeface="Tahoma" pitchFamily="34" charset="0"/>
                </a:rPr>
                <a:t> </a:t>
              </a:r>
              <a:r>
                <a:rPr lang="ru-RU" sz="2000" dirty="0" smtClean="0">
                  <a:latin typeface="Tahoma" pitchFamily="34" charset="0"/>
                  <a:cs typeface="Tahoma" pitchFamily="34" charset="0"/>
                </a:rPr>
                <a:t> 1 038 566,7</a:t>
              </a:r>
            </a:p>
            <a:p>
              <a:pPr algn="ctr">
                <a:defRPr/>
              </a:pPr>
              <a:endParaRPr lang="ru-RU" sz="800" dirty="0" smtClean="0">
                <a:latin typeface="Tahoma" pitchFamily="34" charset="0"/>
                <a:cs typeface="Tahoma" pitchFamily="34" charset="0"/>
              </a:endParaRPr>
            </a:p>
            <a:p>
              <a:pPr algn="ctr">
                <a:defRPr/>
              </a:pPr>
              <a:r>
                <a:rPr lang="ru-RU" dirty="0" smtClean="0">
                  <a:latin typeface="Tahoma" pitchFamily="34" charset="0"/>
                  <a:cs typeface="Tahoma" pitchFamily="34" charset="0"/>
                </a:rPr>
                <a:t>    (936 692,2 -2018г.)</a:t>
              </a:r>
              <a:endParaRPr lang="ru-RU" dirty="0">
                <a:latin typeface="Tahoma" pitchFamily="34" charset="0"/>
                <a:cs typeface="Tahoma" pitchFamily="34" charset="0"/>
              </a:endParaRPr>
            </a:p>
          </p:txBody>
        </p:sp>
        <p:grpSp>
          <p:nvGrpSpPr>
            <p:cNvPr id="39" name="Group 72"/>
            <p:cNvGrpSpPr>
              <a:grpSpLocks/>
            </p:cNvGrpSpPr>
            <p:nvPr/>
          </p:nvGrpSpPr>
          <p:grpSpPr bwMode="auto">
            <a:xfrm>
              <a:off x="218" y="2308"/>
              <a:ext cx="2047" cy="689"/>
              <a:chOff x="218" y="2308"/>
              <a:chExt cx="2047" cy="689"/>
            </a:xfrm>
          </p:grpSpPr>
          <p:sp>
            <p:nvSpPr>
              <p:cNvPr id="43" name="AutoShape 4"/>
              <p:cNvSpPr>
                <a:spLocks noChangeArrowheads="1"/>
              </p:cNvSpPr>
              <p:nvPr/>
            </p:nvSpPr>
            <p:spPr bwMode="auto">
              <a:xfrm>
                <a:off x="218" y="2308"/>
                <a:ext cx="2047" cy="689"/>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2225">
                <a:solidFill>
                  <a:schemeClr val="tx2"/>
                </a:solidFill>
                <a:round/>
                <a:headEnd/>
                <a:tailEnd/>
              </a:ln>
            </p:spPr>
            <p:txBody>
              <a:bodyPr wrap="none" lIns="90000" tIns="46800" rIns="90000" bIns="46800" anchor="ctr"/>
              <a:lstStyle/>
              <a:p>
                <a:pPr algn="ctr">
                  <a:defRPr/>
                </a:pPr>
                <a:endParaRPr lang="ru-RU" sz="2600" b="1" dirty="0">
                  <a:ln>
                    <a:solidFill>
                      <a:srgbClr val="FFCC00"/>
                    </a:solidFill>
                  </a:ln>
                  <a:solidFill>
                    <a:srgbClr val="FFFF00"/>
                  </a:solidFill>
                  <a:latin typeface="Times New Roman" pitchFamily="18" charset="0"/>
                </a:endParaRPr>
              </a:p>
            </p:txBody>
          </p:sp>
          <p:sp>
            <p:nvSpPr>
              <p:cNvPr id="44" name="Text Box 6"/>
              <p:cNvSpPr txBox="1">
                <a:spLocks noChangeArrowheads="1"/>
              </p:cNvSpPr>
              <p:nvPr/>
            </p:nvSpPr>
            <p:spPr bwMode="auto">
              <a:xfrm>
                <a:off x="297" y="2311"/>
                <a:ext cx="1845" cy="686"/>
              </a:xfrm>
              <a:prstGeom prst="rect">
                <a:avLst/>
              </a:prstGeom>
              <a:noFill/>
              <a:ln w="38100">
                <a:noFill/>
                <a:miter lim="800000"/>
                <a:headEnd/>
                <a:tailEnd/>
              </a:ln>
              <a:scene3d>
                <a:camera prst="orthographicFront"/>
                <a:lightRig rig="threePt" dir="t"/>
              </a:scene3d>
              <a:sp3d extrusionH="76200">
                <a:extrusionClr>
                  <a:schemeClr val="bg1"/>
                </a:extrusionClr>
              </a:sp3d>
            </p:spPr>
            <p:txBody>
              <a:bodyPr wrap="square" lIns="90000" tIns="46800" rIns="90000" bIns="46800">
                <a:spAutoFit/>
              </a:bodyPr>
              <a:lstStyle/>
              <a:p>
                <a:pPr algn="ctr">
                  <a:defRPr/>
                </a:pPr>
                <a:r>
                  <a:rPr lang="ru-RU" sz="2000" dirty="0">
                    <a:latin typeface="Tahoma" pitchFamily="34" charset="0"/>
                    <a:cs typeface="Tahoma" pitchFamily="34" charset="0"/>
                  </a:rPr>
                  <a:t>Собственные доходы  </a:t>
                </a:r>
              </a:p>
              <a:p>
                <a:pPr algn="ctr">
                  <a:defRPr/>
                </a:pPr>
                <a:r>
                  <a:rPr lang="ru-RU" sz="2000" dirty="0" smtClean="0">
                    <a:latin typeface="Tahoma" pitchFamily="34" charset="0"/>
                    <a:cs typeface="Tahoma" pitchFamily="34" charset="0"/>
                  </a:rPr>
                  <a:t>35%</a:t>
                </a:r>
                <a:endParaRPr lang="ru-RU" sz="2000" dirty="0">
                  <a:latin typeface="Tahoma" pitchFamily="34" charset="0"/>
                  <a:cs typeface="Tahoma" pitchFamily="34" charset="0"/>
                </a:endParaRPr>
              </a:p>
              <a:p>
                <a:pPr algn="ctr">
                  <a:defRPr/>
                </a:pPr>
                <a:r>
                  <a:rPr lang="ru-RU" sz="2000" dirty="0">
                    <a:latin typeface="Tahoma" pitchFamily="34" charset="0"/>
                    <a:cs typeface="Tahoma" pitchFamily="34" charset="0"/>
                  </a:rPr>
                  <a:t> </a:t>
                </a:r>
                <a:r>
                  <a:rPr lang="ru-RU" sz="2000" dirty="0" smtClean="0">
                    <a:latin typeface="Tahoma" pitchFamily="34" charset="0"/>
                    <a:cs typeface="Tahoma" pitchFamily="34" charset="0"/>
                  </a:rPr>
                  <a:t>554 827</a:t>
                </a:r>
              </a:p>
              <a:p>
                <a:pPr algn="ctr">
                  <a:defRPr/>
                </a:pPr>
                <a:endParaRPr lang="ru-RU" sz="800" dirty="0" smtClean="0">
                  <a:latin typeface="Tahoma" pitchFamily="34" charset="0"/>
                  <a:cs typeface="Tahoma" pitchFamily="34" charset="0"/>
                </a:endParaRPr>
              </a:p>
              <a:p>
                <a:pPr algn="ctr">
                  <a:defRPr/>
                </a:pPr>
                <a:r>
                  <a:rPr lang="ru-RU" dirty="0" smtClean="0">
                    <a:latin typeface="Tahoma" pitchFamily="34" charset="0"/>
                    <a:cs typeface="Tahoma" pitchFamily="34" charset="0"/>
                  </a:rPr>
                  <a:t>(534 235 – 2018г.)</a:t>
                </a:r>
                <a:endParaRPr lang="ru-RU" dirty="0">
                  <a:latin typeface="Tahoma" pitchFamily="34" charset="0"/>
                  <a:cs typeface="Tahoma" pitchFamily="34" charset="0"/>
                </a:endParaRPr>
              </a:p>
            </p:txBody>
          </p:sp>
        </p:grpSp>
        <p:sp>
          <p:nvSpPr>
            <p:cNvPr id="40" name="Line 10"/>
            <p:cNvSpPr>
              <a:spLocks noChangeShapeType="1"/>
            </p:cNvSpPr>
            <p:nvPr/>
          </p:nvSpPr>
          <p:spPr bwMode="auto">
            <a:xfrm flipH="1">
              <a:off x="1409" y="2001"/>
              <a:ext cx="4" cy="308"/>
            </a:xfrm>
            <a:prstGeom prst="line">
              <a:avLst/>
            </a:prstGeom>
            <a:noFill/>
            <a:ln w="22225">
              <a:solidFill>
                <a:schemeClr val="tx2"/>
              </a:solidFill>
              <a:round/>
              <a:headEnd/>
              <a:tailEnd type="triangle" w="med" len="med"/>
            </a:ln>
          </p:spPr>
          <p:txBody>
            <a:bodyPr wrap="none" lIns="90000" tIns="46800" rIns="90000" bIns="46800" anchor="ctr"/>
            <a:lstStyle/>
            <a:p>
              <a:pPr>
                <a:defRPr/>
              </a:pPr>
              <a:endParaRPr lang="ru-RU" dirty="0">
                <a:ln>
                  <a:solidFill>
                    <a:srgbClr val="FFCC00"/>
                  </a:solidFill>
                </a:ln>
              </a:endParaRPr>
            </a:p>
          </p:txBody>
        </p:sp>
        <p:sp>
          <p:nvSpPr>
            <p:cNvPr id="41" name="Line 9"/>
            <p:cNvSpPr>
              <a:spLocks noChangeShapeType="1"/>
            </p:cNvSpPr>
            <p:nvPr/>
          </p:nvSpPr>
          <p:spPr bwMode="auto">
            <a:xfrm flipV="1">
              <a:off x="1409" y="1985"/>
              <a:ext cx="2887" cy="22"/>
            </a:xfrm>
            <a:prstGeom prst="line">
              <a:avLst/>
            </a:prstGeom>
            <a:noFill/>
            <a:ln w="22225">
              <a:solidFill>
                <a:schemeClr val="tx2"/>
              </a:solidFill>
              <a:round/>
              <a:headEnd/>
              <a:tailEnd/>
            </a:ln>
          </p:spPr>
          <p:txBody>
            <a:bodyPr wrap="none" lIns="90000" tIns="46800" rIns="90000" bIns="46800" anchor="ctr"/>
            <a:lstStyle/>
            <a:p>
              <a:pPr>
                <a:defRPr/>
              </a:pPr>
              <a:endParaRPr lang="ru-RU" dirty="0">
                <a:ln>
                  <a:solidFill>
                    <a:srgbClr val="FFCC00"/>
                  </a:solidFill>
                </a:ln>
              </a:endParaRPr>
            </a:p>
          </p:txBody>
        </p:sp>
        <p:sp>
          <p:nvSpPr>
            <p:cNvPr id="42" name="Line 13"/>
            <p:cNvSpPr>
              <a:spLocks noChangeShapeType="1"/>
            </p:cNvSpPr>
            <p:nvPr/>
          </p:nvSpPr>
          <p:spPr bwMode="auto">
            <a:xfrm>
              <a:off x="2889" y="1687"/>
              <a:ext cx="0" cy="334"/>
            </a:xfrm>
            <a:prstGeom prst="line">
              <a:avLst/>
            </a:prstGeom>
            <a:noFill/>
            <a:ln w="22225">
              <a:solidFill>
                <a:schemeClr val="tx2"/>
              </a:solidFill>
              <a:round/>
              <a:headEnd/>
              <a:tailEnd/>
            </a:ln>
          </p:spPr>
          <p:txBody>
            <a:bodyPr wrap="none" lIns="90000" tIns="46800" rIns="90000" bIns="46800" anchor="ctr"/>
            <a:lstStyle/>
            <a:p>
              <a:pPr>
                <a:defRPr/>
              </a:pPr>
              <a:endParaRPr lang="ru-RU" dirty="0">
                <a:ln>
                  <a:solidFill>
                    <a:srgbClr val="FFCC00"/>
                  </a:solidFill>
                </a:ln>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8077200" y="6477000"/>
            <a:ext cx="1066800" cy="381000"/>
          </a:xfrm>
        </p:spPr>
        <p:txBody>
          <a:bodyPr/>
          <a:lstStyle/>
          <a:p>
            <a:pPr algn="r"/>
            <a:fld id="{37454403-D6B6-4EE7-AE8B-84E32A618410}"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pic>
        <p:nvPicPr>
          <p:cNvPr id="11" name="Picture 3" descr="gerb"/>
          <p:cNvPicPr>
            <a:picLocks noChangeAspect="1" noChangeArrowheads="1"/>
          </p:cNvPicPr>
          <p:nvPr/>
        </p:nvPicPr>
        <p:blipFill>
          <a:blip r:embed="rId3" cstate="print"/>
          <a:srcRect/>
          <a:stretch>
            <a:fillRect/>
          </a:stretch>
        </p:blipFill>
        <p:spPr bwMode="auto">
          <a:xfrm>
            <a:off x="76200" y="76202"/>
            <a:ext cx="457200" cy="1099297"/>
          </a:xfrm>
          <a:prstGeom prst="rect">
            <a:avLst/>
          </a:prstGeom>
          <a:ln>
            <a:noFill/>
          </a:ln>
          <a:effectLst>
            <a:outerShdw blurRad="292100" dist="139700" dir="2700000" algn="tl" rotWithShape="0">
              <a:srgbClr val="333333">
                <a:alpha val="65000"/>
              </a:srgbClr>
            </a:outerShdw>
          </a:effectLst>
        </p:spPr>
      </p:pic>
      <p:sp>
        <p:nvSpPr>
          <p:cNvPr id="10" name="Номер слайда 9"/>
          <p:cNvSpPr>
            <a:spLocks noGrp="1"/>
          </p:cNvSpPr>
          <p:nvPr>
            <p:ph type="sldNum" sz="quarter" idx="12"/>
          </p:nvPr>
        </p:nvSpPr>
        <p:spPr/>
        <p:txBody>
          <a:bodyPr>
            <a:normAutofit fontScale="85000" lnSpcReduction="20000"/>
          </a:bodyPr>
          <a:lstStyle/>
          <a:p>
            <a:r>
              <a:rPr lang="ru-RU" dirty="0" smtClean="0"/>
              <a:t>7</a:t>
            </a:r>
            <a:endParaRPr lang="en-US" dirty="0"/>
          </a:p>
        </p:txBody>
      </p:sp>
      <p:pic>
        <p:nvPicPr>
          <p:cNvPr id="14"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31" name="Заголовок 30"/>
          <p:cNvSpPr>
            <a:spLocks noGrp="1"/>
          </p:cNvSpPr>
          <p:nvPr>
            <p:ph type="title"/>
          </p:nvPr>
        </p:nvSpPr>
        <p:spPr>
          <a:xfrm>
            <a:off x="612648" y="0"/>
            <a:ext cx="8153400" cy="1219200"/>
          </a:xfrm>
        </p:spPr>
        <p:txBody>
          <a:bodyPr>
            <a:normAutofit/>
          </a:bodyPr>
          <a:lstStyle/>
          <a:p>
            <a:pPr algn="ctr"/>
            <a:r>
              <a:rPr lang="ru-RU" sz="2400" dirty="0" smtClean="0">
                <a:solidFill>
                  <a:schemeClr val="tx1"/>
                </a:solidFill>
                <a:latin typeface="Tahoma" pitchFamily="34" charset="0"/>
                <a:cs typeface="Tahoma" pitchFamily="34" charset="0"/>
              </a:rPr>
              <a:t>Собственные доходы, </a:t>
            </a:r>
            <a:br>
              <a:rPr lang="ru-RU" sz="2400" dirty="0" smtClean="0">
                <a:solidFill>
                  <a:schemeClr val="tx1"/>
                </a:solidFill>
                <a:latin typeface="Tahoma" pitchFamily="34" charset="0"/>
                <a:cs typeface="Tahoma" pitchFamily="34" charset="0"/>
              </a:rPr>
            </a:br>
            <a:r>
              <a:rPr lang="ru-RU" sz="2400" dirty="0" smtClean="0">
                <a:solidFill>
                  <a:schemeClr val="tx1"/>
                </a:solidFill>
                <a:latin typeface="Tahoma" pitchFamily="34" charset="0"/>
                <a:cs typeface="Tahoma" pitchFamily="34" charset="0"/>
              </a:rPr>
              <a:t>тыс. руб.</a:t>
            </a:r>
            <a:endParaRPr lang="ru-RU" sz="2400" dirty="0">
              <a:solidFill>
                <a:schemeClr val="tx1"/>
              </a:solidFill>
              <a:latin typeface="Tahoma" pitchFamily="34" charset="0"/>
              <a:cs typeface="Tahoma" pitchFamily="34" charset="0"/>
            </a:endParaRPr>
          </a:p>
        </p:txBody>
      </p:sp>
      <p:sp>
        <p:nvSpPr>
          <p:cNvPr id="32" name="AutoShape 2"/>
          <p:cNvSpPr>
            <a:spLocks noChangeArrowheads="1"/>
          </p:cNvSpPr>
          <p:nvPr/>
        </p:nvSpPr>
        <p:spPr bwMode="auto">
          <a:xfrm>
            <a:off x="1143000" y="2286000"/>
            <a:ext cx="1828800" cy="129540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31750">
            <a:solidFill>
              <a:schemeClr val="tx2">
                <a:lumMod val="75000"/>
              </a:schemeClr>
            </a:solidFill>
            <a:round/>
            <a:headEnd/>
            <a:tailEnd/>
          </a:ln>
        </p:spPr>
        <p:txBody>
          <a:bodyPr wrap="none" lIns="90000" tIns="46800" rIns="90000" bIns="46800" anchor="ctr"/>
          <a:lstStyle/>
          <a:p>
            <a:pPr algn="ctr"/>
            <a:endParaRPr lang="ru-RU" sz="2000" dirty="0">
              <a:latin typeface="Tahoma" pitchFamily="34" charset="0"/>
              <a:cs typeface="Tahoma" pitchFamily="34" charset="0"/>
            </a:endParaRPr>
          </a:p>
        </p:txBody>
      </p:sp>
      <p:sp>
        <p:nvSpPr>
          <p:cNvPr id="35" name="Line 10"/>
          <p:cNvSpPr>
            <a:spLocks noChangeShapeType="1"/>
          </p:cNvSpPr>
          <p:nvPr/>
        </p:nvSpPr>
        <p:spPr bwMode="auto">
          <a:xfrm>
            <a:off x="685800" y="4038601"/>
            <a:ext cx="0" cy="463550"/>
          </a:xfrm>
          <a:prstGeom prst="line">
            <a:avLst/>
          </a:prstGeom>
          <a:noFill/>
          <a:ln w="31750">
            <a:solidFill>
              <a:schemeClr val="tx2">
                <a:lumMod val="75000"/>
              </a:schemeClr>
            </a:solidFill>
            <a:round/>
            <a:headEnd/>
            <a:tailEnd type="triangle" w="med" len="med"/>
          </a:ln>
        </p:spPr>
        <p:txBody>
          <a:bodyPr wrap="none" lIns="90000" tIns="46800" rIns="90000" bIns="46800" anchor="ctr"/>
          <a:lstStyle/>
          <a:p>
            <a:endParaRPr lang="ru-RU" dirty="0"/>
          </a:p>
        </p:txBody>
      </p:sp>
      <p:sp>
        <p:nvSpPr>
          <p:cNvPr id="36" name="Line 10"/>
          <p:cNvSpPr>
            <a:spLocks noChangeShapeType="1"/>
          </p:cNvSpPr>
          <p:nvPr/>
        </p:nvSpPr>
        <p:spPr bwMode="auto">
          <a:xfrm>
            <a:off x="3581400" y="4038601"/>
            <a:ext cx="0" cy="463550"/>
          </a:xfrm>
          <a:prstGeom prst="line">
            <a:avLst/>
          </a:prstGeom>
          <a:noFill/>
          <a:ln w="28575">
            <a:solidFill>
              <a:schemeClr val="tx2">
                <a:lumMod val="75000"/>
              </a:schemeClr>
            </a:solidFill>
            <a:round/>
            <a:headEnd/>
            <a:tailEnd type="triangle" w="med" len="med"/>
          </a:ln>
        </p:spPr>
        <p:txBody>
          <a:bodyPr wrap="none" lIns="90000" tIns="46800" rIns="90000" bIns="46800" anchor="ctr"/>
          <a:lstStyle/>
          <a:p>
            <a:endParaRPr lang="ru-RU" dirty="0"/>
          </a:p>
        </p:txBody>
      </p:sp>
      <p:sp>
        <p:nvSpPr>
          <p:cNvPr id="37" name="AutoShape 4"/>
          <p:cNvSpPr>
            <a:spLocks noChangeArrowheads="1"/>
          </p:cNvSpPr>
          <p:nvPr/>
        </p:nvSpPr>
        <p:spPr bwMode="auto">
          <a:xfrm>
            <a:off x="0" y="4495800"/>
            <a:ext cx="1828800" cy="121920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a:solidFill>
              <a:schemeClr val="tx2">
                <a:lumMod val="75000"/>
              </a:schemeClr>
            </a:solidFill>
            <a:round/>
            <a:headEnd/>
            <a:tailEnd/>
          </a:ln>
        </p:spPr>
        <p:txBody>
          <a:bodyPr wrap="none" lIns="90000" tIns="46800" rIns="90000" bIns="46800" anchor="ctr"/>
          <a:lstStyle/>
          <a:p>
            <a:pPr algn="ctr"/>
            <a:endParaRPr lang="ru-RU" i="1" dirty="0">
              <a:latin typeface="Arial" charset="0"/>
            </a:endParaRPr>
          </a:p>
        </p:txBody>
      </p:sp>
      <p:sp>
        <p:nvSpPr>
          <p:cNvPr id="38" name="AutoShape 8"/>
          <p:cNvSpPr>
            <a:spLocks noChangeArrowheads="1"/>
          </p:cNvSpPr>
          <p:nvPr/>
        </p:nvSpPr>
        <p:spPr bwMode="auto">
          <a:xfrm>
            <a:off x="2819400" y="4495800"/>
            <a:ext cx="1752600" cy="121920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8575">
            <a:solidFill>
              <a:schemeClr val="tx2">
                <a:lumMod val="75000"/>
              </a:schemeClr>
            </a:solidFill>
            <a:round/>
            <a:headEnd/>
            <a:tailEnd/>
          </a:ln>
        </p:spPr>
        <p:txBody>
          <a:bodyPr wrap="none" lIns="90000" tIns="46800" rIns="90000" bIns="46800" anchor="ctr"/>
          <a:lstStyle/>
          <a:p>
            <a:pPr algn="ctr"/>
            <a:endParaRPr lang="ru-RU" i="1" dirty="0">
              <a:latin typeface="Arial" charset="0"/>
            </a:endParaRPr>
          </a:p>
        </p:txBody>
      </p:sp>
      <p:sp>
        <p:nvSpPr>
          <p:cNvPr id="19" name="Прямоугольник 18"/>
          <p:cNvSpPr/>
          <p:nvPr/>
        </p:nvSpPr>
        <p:spPr>
          <a:xfrm>
            <a:off x="1524000" y="1524000"/>
            <a:ext cx="1219200" cy="400110"/>
          </a:xfrm>
          <a:prstGeom prst="rect">
            <a:avLst/>
          </a:prstGeom>
        </p:spPr>
        <p:txBody>
          <a:bodyPr wrap="square">
            <a:spAutoFit/>
          </a:bodyPr>
          <a:lstStyle/>
          <a:p>
            <a:pPr algn="ctr"/>
            <a:r>
              <a:rPr lang="ru-RU" sz="2000" dirty="0" smtClean="0">
                <a:latin typeface="Tahoma" pitchFamily="34" charset="0"/>
                <a:cs typeface="Tahoma" pitchFamily="34" charset="0"/>
              </a:rPr>
              <a:t>2018</a:t>
            </a:r>
            <a:r>
              <a:rPr lang="ru-RU" dirty="0" smtClean="0">
                <a:latin typeface="Tahoma" pitchFamily="34" charset="0"/>
                <a:cs typeface="Tahoma" pitchFamily="34" charset="0"/>
              </a:rPr>
              <a:t> </a:t>
            </a:r>
            <a:r>
              <a:rPr lang="ru-RU" sz="2000" dirty="0" smtClean="0">
                <a:latin typeface="Tahoma" pitchFamily="34" charset="0"/>
                <a:cs typeface="Tahoma" pitchFamily="34" charset="0"/>
              </a:rPr>
              <a:t>год</a:t>
            </a:r>
            <a:endParaRPr lang="ru-RU" sz="2000" i="1" dirty="0">
              <a:latin typeface="Tahoma" pitchFamily="34" charset="0"/>
              <a:cs typeface="Tahoma" pitchFamily="34" charset="0"/>
            </a:endParaRPr>
          </a:p>
        </p:txBody>
      </p:sp>
      <p:sp>
        <p:nvSpPr>
          <p:cNvPr id="20" name="Прямоугольник 19"/>
          <p:cNvSpPr/>
          <p:nvPr/>
        </p:nvSpPr>
        <p:spPr>
          <a:xfrm>
            <a:off x="6477000" y="1524000"/>
            <a:ext cx="1219200" cy="400110"/>
          </a:xfrm>
          <a:prstGeom prst="rect">
            <a:avLst/>
          </a:prstGeom>
        </p:spPr>
        <p:txBody>
          <a:bodyPr wrap="square">
            <a:spAutoFit/>
          </a:bodyPr>
          <a:lstStyle/>
          <a:p>
            <a:pPr algn="ctr"/>
            <a:r>
              <a:rPr lang="ru-RU" sz="2000" dirty="0" smtClean="0">
                <a:latin typeface="Tahoma" pitchFamily="34" charset="0"/>
                <a:cs typeface="Tahoma" pitchFamily="34" charset="0"/>
              </a:rPr>
              <a:t>2019 год</a:t>
            </a:r>
            <a:endParaRPr lang="ru-RU" sz="2000" i="1" dirty="0">
              <a:latin typeface="Tahoma" pitchFamily="34" charset="0"/>
              <a:cs typeface="Tahoma" pitchFamily="34" charset="0"/>
            </a:endParaRPr>
          </a:p>
        </p:txBody>
      </p:sp>
      <p:sp>
        <p:nvSpPr>
          <p:cNvPr id="23" name="Line 10"/>
          <p:cNvSpPr>
            <a:spLocks noChangeShapeType="1"/>
          </p:cNvSpPr>
          <p:nvPr/>
        </p:nvSpPr>
        <p:spPr bwMode="auto">
          <a:xfrm>
            <a:off x="2057400" y="3581401"/>
            <a:ext cx="0" cy="463550"/>
          </a:xfrm>
          <a:prstGeom prst="line">
            <a:avLst/>
          </a:prstGeom>
          <a:noFill/>
          <a:ln w="28575">
            <a:solidFill>
              <a:schemeClr val="tx2">
                <a:lumMod val="75000"/>
              </a:schemeClr>
            </a:solidFill>
            <a:round/>
            <a:headEnd/>
            <a:tailEnd type="triangle" w="med" len="med"/>
          </a:ln>
        </p:spPr>
        <p:txBody>
          <a:bodyPr wrap="none" lIns="90000" tIns="46800" rIns="90000" bIns="46800" anchor="ctr"/>
          <a:lstStyle/>
          <a:p>
            <a:endParaRPr lang="ru-RU" dirty="0"/>
          </a:p>
        </p:txBody>
      </p:sp>
      <p:cxnSp>
        <p:nvCxnSpPr>
          <p:cNvPr id="25" name="Прямая соединительная линия 24"/>
          <p:cNvCxnSpPr>
            <a:stCxn id="35" idx="0"/>
          </p:cNvCxnSpPr>
          <p:nvPr/>
        </p:nvCxnSpPr>
        <p:spPr>
          <a:xfrm rot="16200000" flipH="1">
            <a:off x="2132807" y="2591594"/>
            <a:ext cx="1588" cy="289560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44" name="AutoShape 2"/>
          <p:cNvSpPr>
            <a:spLocks noChangeArrowheads="1"/>
          </p:cNvSpPr>
          <p:nvPr/>
        </p:nvSpPr>
        <p:spPr bwMode="auto">
          <a:xfrm>
            <a:off x="6248400" y="2286000"/>
            <a:ext cx="1828800" cy="129540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31750">
            <a:solidFill>
              <a:schemeClr val="tx2">
                <a:lumMod val="75000"/>
              </a:schemeClr>
            </a:solidFill>
            <a:round/>
            <a:headEnd/>
            <a:tailEnd/>
          </a:ln>
        </p:spPr>
        <p:txBody>
          <a:bodyPr wrap="none" lIns="90000" tIns="46800" rIns="90000" bIns="46800" anchor="ctr"/>
          <a:lstStyle/>
          <a:p>
            <a:pPr algn="ctr"/>
            <a:endParaRPr lang="ru-RU" sz="2000" dirty="0">
              <a:latin typeface="Tahoma" pitchFamily="34" charset="0"/>
              <a:cs typeface="Tahoma" pitchFamily="34" charset="0"/>
            </a:endParaRPr>
          </a:p>
        </p:txBody>
      </p:sp>
      <p:sp>
        <p:nvSpPr>
          <p:cNvPr id="45" name="Line 10"/>
          <p:cNvSpPr>
            <a:spLocks noChangeShapeType="1"/>
          </p:cNvSpPr>
          <p:nvPr/>
        </p:nvSpPr>
        <p:spPr bwMode="auto">
          <a:xfrm>
            <a:off x="7162800" y="3581401"/>
            <a:ext cx="0" cy="463550"/>
          </a:xfrm>
          <a:prstGeom prst="line">
            <a:avLst/>
          </a:prstGeom>
          <a:noFill/>
          <a:ln w="28575">
            <a:solidFill>
              <a:schemeClr val="tx2">
                <a:lumMod val="75000"/>
              </a:schemeClr>
            </a:solidFill>
            <a:round/>
            <a:headEnd/>
            <a:tailEnd type="triangle" w="med" len="med"/>
          </a:ln>
        </p:spPr>
        <p:txBody>
          <a:bodyPr wrap="none" lIns="90000" tIns="46800" rIns="90000" bIns="46800" anchor="ctr"/>
          <a:lstStyle/>
          <a:p>
            <a:endParaRPr lang="ru-RU" dirty="0"/>
          </a:p>
        </p:txBody>
      </p:sp>
      <p:cxnSp>
        <p:nvCxnSpPr>
          <p:cNvPr id="46" name="Прямая соединительная линия 45"/>
          <p:cNvCxnSpPr/>
          <p:nvPr/>
        </p:nvCxnSpPr>
        <p:spPr>
          <a:xfrm rot="16200000" flipH="1">
            <a:off x="7238207" y="2591594"/>
            <a:ext cx="1588" cy="289560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47" name="Line 10"/>
          <p:cNvSpPr>
            <a:spLocks noChangeShapeType="1"/>
          </p:cNvSpPr>
          <p:nvPr/>
        </p:nvSpPr>
        <p:spPr bwMode="auto">
          <a:xfrm>
            <a:off x="5791200" y="4038601"/>
            <a:ext cx="0" cy="463550"/>
          </a:xfrm>
          <a:prstGeom prst="line">
            <a:avLst/>
          </a:prstGeom>
          <a:noFill/>
          <a:ln w="31750">
            <a:solidFill>
              <a:schemeClr val="tx2">
                <a:lumMod val="75000"/>
              </a:schemeClr>
            </a:solidFill>
            <a:round/>
            <a:headEnd/>
            <a:tailEnd type="triangle" w="med" len="med"/>
          </a:ln>
        </p:spPr>
        <p:txBody>
          <a:bodyPr wrap="none" lIns="90000" tIns="46800" rIns="90000" bIns="46800" anchor="ctr"/>
          <a:lstStyle/>
          <a:p>
            <a:endParaRPr lang="ru-RU" dirty="0"/>
          </a:p>
        </p:txBody>
      </p:sp>
      <p:sp>
        <p:nvSpPr>
          <p:cNvPr id="48" name="Line 10"/>
          <p:cNvSpPr>
            <a:spLocks noChangeShapeType="1"/>
          </p:cNvSpPr>
          <p:nvPr/>
        </p:nvSpPr>
        <p:spPr bwMode="auto">
          <a:xfrm>
            <a:off x="8686800" y="4038601"/>
            <a:ext cx="0" cy="463550"/>
          </a:xfrm>
          <a:prstGeom prst="line">
            <a:avLst/>
          </a:prstGeom>
          <a:noFill/>
          <a:ln w="31750">
            <a:solidFill>
              <a:schemeClr val="tx2">
                <a:lumMod val="75000"/>
              </a:schemeClr>
            </a:solidFill>
            <a:round/>
            <a:headEnd/>
            <a:tailEnd type="triangle" w="med" len="med"/>
          </a:ln>
        </p:spPr>
        <p:txBody>
          <a:bodyPr wrap="none" lIns="90000" tIns="46800" rIns="90000" bIns="46800" anchor="ctr"/>
          <a:lstStyle/>
          <a:p>
            <a:endParaRPr lang="ru-RU" dirty="0"/>
          </a:p>
        </p:txBody>
      </p:sp>
      <p:sp>
        <p:nvSpPr>
          <p:cNvPr id="49" name="AutoShape 4"/>
          <p:cNvSpPr>
            <a:spLocks noChangeArrowheads="1"/>
          </p:cNvSpPr>
          <p:nvPr/>
        </p:nvSpPr>
        <p:spPr bwMode="auto">
          <a:xfrm>
            <a:off x="4953000" y="4495800"/>
            <a:ext cx="1633565" cy="121920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a:solidFill>
              <a:schemeClr val="tx2">
                <a:lumMod val="75000"/>
              </a:schemeClr>
            </a:solidFill>
            <a:round/>
            <a:headEnd/>
            <a:tailEnd/>
          </a:ln>
        </p:spPr>
        <p:txBody>
          <a:bodyPr wrap="none" lIns="90000" tIns="46800" rIns="90000" bIns="46800" anchor="ctr"/>
          <a:lstStyle/>
          <a:p>
            <a:pPr algn="ctr"/>
            <a:endParaRPr lang="ru-RU" i="1" dirty="0">
              <a:latin typeface="Arial" charset="0"/>
            </a:endParaRPr>
          </a:p>
        </p:txBody>
      </p:sp>
      <p:sp>
        <p:nvSpPr>
          <p:cNvPr id="52" name="AutoShape 8"/>
          <p:cNvSpPr>
            <a:spLocks noChangeArrowheads="1"/>
          </p:cNvSpPr>
          <p:nvPr/>
        </p:nvSpPr>
        <p:spPr bwMode="auto">
          <a:xfrm>
            <a:off x="7467600" y="4495800"/>
            <a:ext cx="1676400" cy="1219200"/>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8575">
            <a:solidFill>
              <a:schemeClr val="tx2">
                <a:lumMod val="75000"/>
              </a:schemeClr>
            </a:solidFill>
            <a:round/>
            <a:headEnd/>
            <a:tailEnd/>
          </a:ln>
        </p:spPr>
        <p:txBody>
          <a:bodyPr wrap="none" lIns="90000" tIns="46800" rIns="90000" bIns="46800" anchor="ctr"/>
          <a:lstStyle/>
          <a:p>
            <a:pPr algn="ctr">
              <a:defRPr/>
            </a:pPr>
            <a:r>
              <a:rPr lang="ru-RU" dirty="0" smtClean="0">
                <a:latin typeface="Tahoma" pitchFamily="34" charset="0"/>
                <a:cs typeface="Tahoma" pitchFamily="34" charset="0"/>
              </a:rPr>
              <a:t>Неналоговые </a:t>
            </a:r>
          </a:p>
          <a:p>
            <a:pPr algn="ctr">
              <a:defRPr/>
            </a:pPr>
            <a:r>
              <a:rPr lang="ru-RU" dirty="0" smtClean="0">
                <a:latin typeface="Tahoma" pitchFamily="34" charset="0"/>
                <a:cs typeface="Tahoma" pitchFamily="34" charset="0"/>
              </a:rPr>
              <a:t>доходы</a:t>
            </a:r>
          </a:p>
          <a:p>
            <a:pPr algn="ctr">
              <a:defRPr/>
            </a:pPr>
            <a:r>
              <a:rPr lang="ru-RU" dirty="0" smtClean="0">
                <a:latin typeface="Tahoma" pitchFamily="34" charset="0"/>
                <a:cs typeface="Tahoma" pitchFamily="34" charset="0"/>
              </a:rPr>
              <a:t>13% </a:t>
            </a:r>
          </a:p>
          <a:p>
            <a:pPr algn="ctr">
              <a:defRPr/>
            </a:pPr>
            <a:r>
              <a:rPr lang="ru-RU" dirty="0" smtClean="0">
                <a:latin typeface="Tahoma" pitchFamily="34" charset="0"/>
                <a:cs typeface="Tahoma" pitchFamily="34" charset="0"/>
              </a:rPr>
              <a:t>72 233</a:t>
            </a:r>
            <a:endParaRPr lang="ru-RU" dirty="0">
              <a:latin typeface="Tahoma" pitchFamily="34" charset="0"/>
              <a:cs typeface="Tahoma" pitchFamily="34" charset="0"/>
            </a:endParaRPr>
          </a:p>
        </p:txBody>
      </p:sp>
      <p:sp>
        <p:nvSpPr>
          <p:cNvPr id="27" name="Text Box 6"/>
          <p:cNvSpPr txBox="1">
            <a:spLocks noChangeArrowheads="1"/>
          </p:cNvSpPr>
          <p:nvPr/>
        </p:nvSpPr>
        <p:spPr bwMode="auto">
          <a:xfrm>
            <a:off x="1143000" y="2362200"/>
            <a:ext cx="1828800" cy="1017844"/>
          </a:xfrm>
          <a:prstGeom prst="rect">
            <a:avLst/>
          </a:prstGeom>
          <a:noFill/>
          <a:ln w="38100">
            <a:noFill/>
            <a:miter lim="800000"/>
            <a:headEnd/>
            <a:tailEnd/>
          </a:ln>
          <a:scene3d>
            <a:camera prst="orthographicFront"/>
            <a:lightRig rig="threePt" dir="t"/>
          </a:scene3d>
          <a:sp3d extrusionH="76200">
            <a:extrusionClr>
              <a:schemeClr val="bg1"/>
            </a:extrusionClr>
          </a:sp3d>
        </p:spPr>
        <p:txBody>
          <a:bodyPr wrap="square" lIns="90000" tIns="46800" rIns="90000" bIns="46800">
            <a:spAutoFit/>
          </a:bodyPr>
          <a:lstStyle/>
          <a:p>
            <a:pPr algn="ctr">
              <a:defRPr/>
            </a:pPr>
            <a:r>
              <a:rPr lang="ru-RU" sz="2000" dirty="0">
                <a:latin typeface="Tahoma" pitchFamily="34" charset="0"/>
                <a:cs typeface="Tahoma" pitchFamily="34" charset="0"/>
              </a:rPr>
              <a:t>Собственные доходы  </a:t>
            </a:r>
          </a:p>
          <a:p>
            <a:pPr algn="ctr">
              <a:defRPr/>
            </a:pPr>
            <a:r>
              <a:rPr lang="ru-RU" sz="2000" dirty="0" smtClean="0">
                <a:latin typeface="Tahoma" pitchFamily="34" charset="0"/>
                <a:cs typeface="Tahoma" pitchFamily="34" charset="0"/>
              </a:rPr>
              <a:t>534 235</a:t>
            </a:r>
            <a:endParaRPr lang="ru-RU" sz="2000" dirty="0">
              <a:latin typeface="Tahoma" pitchFamily="34" charset="0"/>
              <a:cs typeface="Tahoma" pitchFamily="34" charset="0"/>
            </a:endParaRPr>
          </a:p>
        </p:txBody>
      </p:sp>
      <p:sp>
        <p:nvSpPr>
          <p:cNvPr id="28" name="Text Box 19"/>
          <p:cNvSpPr txBox="1">
            <a:spLocks noChangeArrowheads="1"/>
          </p:cNvSpPr>
          <p:nvPr/>
        </p:nvSpPr>
        <p:spPr bwMode="auto">
          <a:xfrm>
            <a:off x="0" y="4495801"/>
            <a:ext cx="1828800" cy="1479509"/>
          </a:xfrm>
          <a:prstGeom prst="rect">
            <a:avLst/>
          </a:prstGeom>
          <a:noFill/>
          <a:ln w="38100">
            <a:noFill/>
            <a:miter lim="800000"/>
            <a:headEnd/>
            <a:tailEnd/>
          </a:ln>
        </p:spPr>
        <p:txBody>
          <a:bodyPr wrap="square" lIns="90000" tIns="46800" rIns="90000" bIns="46800">
            <a:spAutoFit/>
          </a:bodyPr>
          <a:lstStyle/>
          <a:p>
            <a:pPr algn="ctr">
              <a:defRPr/>
            </a:pPr>
            <a:r>
              <a:rPr lang="ru-RU" dirty="0">
                <a:latin typeface="Tahoma" pitchFamily="34" charset="0"/>
                <a:cs typeface="Tahoma" pitchFamily="34" charset="0"/>
              </a:rPr>
              <a:t>Налоговые </a:t>
            </a:r>
          </a:p>
          <a:p>
            <a:pPr algn="ctr">
              <a:defRPr/>
            </a:pPr>
            <a:r>
              <a:rPr lang="ru-RU" dirty="0">
                <a:latin typeface="Tahoma" pitchFamily="34" charset="0"/>
                <a:cs typeface="Tahoma" pitchFamily="34" charset="0"/>
              </a:rPr>
              <a:t>доходы</a:t>
            </a:r>
          </a:p>
          <a:p>
            <a:pPr algn="ctr">
              <a:defRPr/>
            </a:pPr>
            <a:r>
              <a:rPr lang="ru-RU" dirty="0" smtClean="0">
                <a:latin typeface="Tahoma" pitchFamily="34" charset="0"/>
                <a:cs typeface="Tahoma" pitchFamily="34" charset="0"/>
              </a:rPr>
              <a:t>89% </a:t>
            </a:r>
          </a:p>
          <a:p>
            <a:pPr algn="ctr">
              <a:defRPr/>
            </a:pPr>
            <a:r>
              <a:rPr lang="ru-RU" dirty="0" smtClean="0">
                <a:latin typeface="Tahoma" pitchFamily="34" charset="0"/>
                <a:cs typeface="Tahoma" pitchFamily="34" charset="0"/>
              </a:rPr>
              <a:t>475 171</a:t>
            </a:r>
            <a:endParaRPr lang="ru-RU" dirty="0">
              <a:latin typeface="Tahoma" pitchFamily="34" charset="0"/>
              <a:cs typeface="Tahoma" pitchFamily="34" charset="0"/>
            </a:endParaRPr>
          </a:p>
          <a:p>
            <a:pPr algn="ctr">
              <a:defRPr/>
            </a:pPr>
            <a:endParaRPr lang="ru-RU" dirty="0">
              <a:latin typeface="Tahoma" pitchFamily="34" charset="0"/>
              <a:cs typeface="Tahoma" pitchFamily="34" charset="0"/>
            </a:endParaRPr>
          </a:p>
        </p:txBody>
      </p:sp>
      <p:sp>
        <p:nvSpPr>
          <p:cNvPr id="29" name="Text Box 19"/>
          <p:cNvSpPr txBox="1">
            <a:spLocks noChangeArrowheads="1"/>
          </p:cNvSpPr>
          <p:nvPr/>
        </p:nvSpPr>
        <p:spPr bwMode="auto">
          <a:xfrm>
            <a:off x="2895600" y="4495800"/>
            <a:ext cx="1600200" cy="1202510"/>
          </a:xfrm>
          <a:prstGeom prst="rect">
            <a:avLst/>
          </a:prstGeom>
          <a:noFill/>
          <a:ln w="38100">
            <a:noFill/>
            <a:miter lim="800000"/>
            <a:headEnd/>
            <a:tailEnd/>
          </a:ln>
        </p:spPr>
        <p:txBody>
          <a:bodyPr wrap="square" lIns="90000" tIns="46800" rIns="90000" bIns="46800">
            <a:spAutoFit/>
          </a:bodyPr>
          <a:lstStyle/>
          <a:p>
            <a:pPr algn="ctr">
              <a:defRPr/>
            </a:pPr>
            <a:r>
              <a:rPr lang="ru-RU" dirty="0">
                <a:latin typeface="Tahoma" pitchFamily="34" charset="0"/>
                <a:cs typeface="Tahoma" pitchFamily="34" charset="0"/>
              </a:rPr>
              <a:t>Неналоговые </a:t>
            </a:r>
          </a:p>
          <a:p>
            <a:pPr algn="ctr">
              <a:defRPr/>
            </a:pPr>
            <a:r>
              <a:rPr lang="ru-RU" dirty="0">
                <a:latin typeface="Tahoma" pitchFamily="34" charset="0"/>
                <a:cs typeface="Tahoma" pitchFamily="34" charset="0"/>
              </a:rPr>
              <a:t>доходы</a:t>
            </a:r>
          </a:p>
          <a:p>
            <a:pPr algn="ctr">
              <a:defRPr/>
            </a:pPr>
            <a:r>
              <a:rPr lang="ru-RU" dirty="0" smtClean="0">
                <a:latin typeface="Tahoma" pitchFamily="34" charset="0"/>
                <a:cs typeface="Tahoma" pitchFamily="34" charset="0"/>
              </a:rPr>
              <a:t>11% </a:t>
            </a:r>
          </a:p>
          <a:p>
            <a:pPr algn="ctr">
              <a:defRPr/>
            </a:pPr>
            <a:r>
              <a:rPr lang="ru-RU" dirty="0" smtClean="0">
                <a:latin typeface="Tahoma" pitchFamily="34" charset="0"/>
                <a:cs typeface="Tahoma" pitchFamily="34" charset="0"/>
              </a:rPr>
              <a:t>59 064</a:t>
            </a:r>
            <a:endParaRPr lang="ru-RU" dirty="0">
              <a:latin typeface="Tahoma" pitchFamily="34" charset="0"/>
              <a:cs typeface="Tahoma" pitchFamily="34" charset="0"/>
            </a:endParaRPr>
          </a:p>
        </p:txBody>
      </p:sp>
      <p:sp>
        <p:nvSpPr>
          <p:cNvPr id="30" name="Text Box 6"/>
          <p:cNvSpPr txBox="1">
            <a:spLocks noChangeArrowheads="1"/>
          </p:cNvSpPr>
          <p:nvPr/>
        </p:nvSpPr>
        <p:spPr bwMode="auto">
          <a:xfrm>
            <a:off x="6248400" y="2362200"/>
            <a:ext cx="1752600" cy="1017844"/>
          </a:xfrm>
          <a:prstGeom prst="rect">
            <a:avLst/>
          </a:prstGeom>
          <a:noFill/>
          <a:ln w="38100">
            <a:noFill/>
            <a:miter lim="800000"/>
            <a:headEnd/>
            <a:tailEnd/>
          </a:ln>
          <a:scene3d>
            <a:camera prst="orthographicFront"/>
            <a:lightRig rig="threePt" dir="t"/>
          </a:scene3d>
          <a:sp3d extrusionH="76200">
            <a:extrusionClr>
              <a:schemeClr val="bg1"/>
            </a:extrusionClr>
          </a:sp3d>
        </p:spPr>
        <p:txBody>
          <a:bodyPr wrap="square" lIns="90000" tIns="46800" rIns="90000" bIns="46800">
            <a:spAutoFit/>
          </a:bodyPr>
          <a:lstStyle/>
          <a:p>
            <a:pPr algn="ctr">
              <a:defRPr/>
            </a:pPr>
            <a:r>
              <a:rPr lang="ru-RU" sz="2000" dirty="0">
                <a:latin typeface="Tahoma" pitchFamily="34" charset="0"/>
                <a:cs typeface="Tahoma" pitchFamily="34" charset="0"/>
              </a:rPr>
              <a:t>Собственные доходы  </a:t>
            </a:r>
          </a:p>
          <a:p>
            <a:pPr algn="ctr">
              <a:defRPr/>
            </a:pPr>
            <a:r>
              <a:rPr lang="ru-RU" sz="2000" dirty="0" smtClean="0">
                <a:latin typeface="Tahoma" pitchFamily="34" charset="0"/>
                <a:cs typeface="Tahoma" pitchFamily="34" charset="0"/>
              </a:rPr>
              <a:t>554 827</a:t>
            </a:r>
            <a:endParaRPr lang="ru-RU" sz="2000" dirty="0">
              <a:latin typeface="Tahoma" pitchFamily="34" charset="0"/>
              <a:cs typeface="Tahoma" pitchFamily="34" charset="0"/>
            </a:endParaRPr>
          </a:p>
        </p:txBody>
      </p:sp>
      <p:sp>
        <p:nvSpPr>
          <p:cNvPr id="34" name="Text Box 19"/>
          <p:cNvSpPr txBox="1">
            <a:spLocks noChangeArrowheads="1"/>
          </p:cNvSpPr>
          <p:nvPr/>
        </p:nvSpPr>
        <p:spPr bwMode="auto">
          <a:xfrm>
            <a:off x="4876800" y="4495801"/>
            <a:ext cx="1828800" cy="1479509"/>
          </a:xfrm>
          <a:prstGeom prst="rect">
            <a:avLst/>
          </a:prstGeom>
          <a:noFill/>
          <a:ln w="38100">
            <a:noFill/>
            <a:miter lim="800000"/>
            <a:headEnd/>
            <a:tailEnd/>
          </a:ln>
        </p:spPr>
        <p:txBody>
          <a:bodyPr wrap="square" lIns="90000" tIns="46800" rIns="90000" bIns="46800">
            <a:spAutoFit/>
          </a:bodyPr>
          <a:lstStyle/>
          <a:p>
            <a:pPr algn="ctr">
              <a:defRPr/>
            </a:pPr>
            <a:r>
              <a:rPr lang="ru-RU" dirty="0">
                <a:latin typeface="Tahoma" pitchFamily="34" charset="0"/>
                <a:cs typeface="Tahoma" pitchFamily="34" charset="0"/>
              </a:rPr>
              <a:t>Налоговые </a:t>
            </a:r>
          </a:p>
          <a:p>
            <a:pPr algn="ctr">
              <a:defRPr/>
            </a:pPr>
            <a:r>
              <a:rPr lang="ru-RU" dirty="0">
                <a:latin typeface="Tahoma" pitchFamily="34" charset="0"/>
                <a:cs typeface="Tahoma" pitchFamily="34" charset="0"/>
              </a:rPr>
              <a:t>доходы</a:t>
            </a:r>
          </a:p>
          <a:p>
            <a:pPr algn="ctr">
              <a:defRPr/>
            </a:pPr>
            <a:r>
              <a:rPr lang="ru-RU" dirty="0" smtClean="0">
                <a:latin typeface="Tahoma" pitchFamily="34" charset="0"/>
                <a:cs typeface="Tahoma" pitchFamily="34" charset="0"/>
              </a:rPr>
              <a:t>87% </a:t>
            </a:r>
          </a:p>
          <a:p>
            <a:pPr algn="ctr">
              <a:defRPr/>
            </a:pPr>
            <a:r>
              <a:rPr lang="ru-RU" dirty="0" smtClean="0">
                <a:latin typeface="Tahoma" pitchFamily="34" charset="0"/>
                <a:cs typeface="Tahoma" pitchFamily="34" charset="0"/>
              </a:rPr>
              <a:t>482 594</a:t>
            </a:r>
            <a:endParaRPr lang="ru-RU" dirty="0">
              <a:latin typeface="Tahoma" pitchFamily="34" charset="0"/>
              <a:cs typeface="Tahoma" pitchFamily="34" charset="0"/>
            </a:endParaRPr>
          </a:p>
          <a:p>
            <a:pPr algn="ctr">
              <a:defRPr/>
            </a:pPr>
            <a:endParaRPr lang="ru-RU"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8077200" y="6477000"/>
            <a:ext cx="1066800" cy="381000"/>
          </a:xfrm>
        </p:spPr>
        <p:txBody>
          <a:bodyPr/>
          <a:lstStyle/>
          <a:p>
            <a:pPr algn="r"/>
            <a:fld id="{FDA94843-7ADB-45B5-BECE-A2779731EB42}"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pic>
        <p:nvPicPr>
          <p:cNvPr id="11" name="Picture 3" descr="gerb"/>
          <p:cNvPicPr>
            <a:picLocks noChangeAspect="1" noChangeArrowheads="1"/>
          </p:cNvPicPr>
          <p:nvPr/>
        </p:nvPicPr>
        <p:blipFill>
          <a:blip r:embed="rId3" cstate="print"/>
          <a:srcRect/>
          <a:stretch>
            <a:fillRect/>
          </a:stretch>
        </p:blipFill>
        <p:spPr bwMode="auto">
          <a:xfrm>
            <a:off x="76200" y="76202"/>
            <a:ext cx="457200" cy="1099297"/>
          </a:xfrm>
          <a:prstGeom prst="rect">
            <a:avLst/>
          </a:prstGeom>
          <a:ln>
            <a:noFill/>
          </a:ln>
          <a:effectLst>
            <a:outerShdw blurRad="292100" dist="139700" dir="2700000" algn="tl" rotWithShape="0">
              <a:srgbClr val="333333">
                <a:alpha val="65000"/>
              </a:srgbClr>
            </a:outerShdw>
          </a:effectLst>
        </p:spPr>
      </p:pic>
      <p:sp>
        <p:nvSpPr>
          <p:cNvPr id="10" name="Номер слайда 9"/>
          <p:cNvSpPr>
            <a:spLocks noGrp="1"/>
          </p:cNvSpPr>
          <p:nvPr>
            <p:ph type="sldNum" sz="quarter" idx="12"/>
          </p:nvPr>
        </p:nvSpPr>
        <p:spPr/>
        <p:txBody>
          <a:bodyPr>
            <a:normAutofit fontScale="85000" lnSpcReduction="20000"/>
          </a:bodyPr>
          <a:lstStyle/>
          <a:p>
            <a:r>
              <a:rPr lang="ru-RU" dirty="0" smtClean="0"/>
              <a:t>8</a:t>
            </a:r>
            <a:endParaRPr lang="en-US" dirty="0"/>
          </a:p>
        </p:txBody>
      </p:sp>
      <p:pic>
        <p:nvPicPr>
          <p:cNvPr id="14"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21" name="Заголовок 20"/>
          <p:cNvSpPr>
            <a:spLocks noGrp="1"/>
          </p:cNvSpPr>
          <p:nvPr>
            <p:ph type="title"/>
          </p:nvPr>
        </p:nvSpPr>
        <p:spPr/>
        <p:txBody>
          <a:bodyPr>
            <a:normAutofit/>
          </a:bodyPr>
          <a:lstStyle/>
          <a:p>
            <a:pPr algn="ctr"/>
            <a:r>
              <a:rPr lang="ru-RU" sz="2400" dirty="0" smtClean="0">
                <a:solidFill>
                  <a:schemeClr val="tx1"/>
                </a:solidFill>
                <a:latin typeface="Tahoma" pitchFamily="34" charset="0"/>
                <a:cs typeface="Tahoma" pitchFamily="34" charset="0"/>
              </a:rPr>
              <a:t>Структура налоговых доходов </a:t>
            </a:r>
            <a:br>
              <a:rPr lang="ru-RU" sz="2400" dirty="0" smtClean="0">
                <a:solidFill>
                  <a:schemeClr val="tx1"/>
                </a:solidFill>
                <a:latin typeface="Tahoma" pitchFamily="34" charset="0"/>
                <a:cs typeface="Tahoma" pitchFamily="34" charset="0"/>
              </a:rPr>
            </a:br>
            <a:r>
              <a:rPr lang="ru-RU" sz="2400" dirty="0" smtClean="0">
                <a:solidFill>
                  <a:schemeClr val="tx1"/>
                </a:solidFill>
                <a:latin typeface="Tahoma" pitchFamily="34" charset="0"/>
                <a:cs typeface="Tahoma" pitchFamily="34" charset="0"/>
              </a:rPr>
              <a:t>в 2019 году, %</a:t>
            </a:r>
            <a:endParaRPr lang="ru-RU" sz="2400" dirty="0">
              <a:solidFill>
                <a:schemeClr val="tx1"/>
              </a:solidFill>
              <a:latin typeface="Tahoma" pitchFamily="34" charset="0"/>
              <a:cs typeface="Tahoma" pitchFamily="34" charset="0"/>
            </a:endParaRPr>
          </a:p>
        </p:txBody>
      </p:sp>
      <p:grpSp>
        <p:nvGrpSpPr>
          <p:cNvPr id="7" name="Group 27"/>
          <p:cNvGrpSpPr>
            <a:grpSpLocks/>
          </p:cNvGrpSpPr>
          <p:nvPr/>
        </p:nvGrpSpPr>
        <p:grpSpPr bwMode="auto">
          <a:xfrm>
            <a:off x="533401" y="1524000"/>
            <a:ext cx="8458201" cy="4953000"/>
            <a:chOff x="315" y="1190"/>
            <a:chExt cx="5542" cy="2925"/>
          </a:xfrm>
        </p:grpSpPr>
        <p:graphicFrame>
          <p:nvGraphicFramePr>
            <p:cNvPr id="8" name="Object 5"/>
            <p:cNvGraphicFramePr>
              <a:graphicFrameLocks noChangeAspect="1"/>
            </p:cNvGraphicFramePr>
            <p:nvPr>
              <p:extLst>
                <p:ext uri="{D42A27DB-BD31-4B8C-83A1-F6EECF244321}">
                  <p14:modId xmlns="" xmlns:p14="http://schemas.microsoft.com/office/powerpoint/2010/main" val="2377230026"/>
                </p:ext>
              </p:extLst>
            </p:nvPr>
          </p:nvGraphicFramePr>
          <p:xfrm>
            <a:off x="336" y="1190"/>
            <a:ext cx="5424" cy="2925"/>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 Box 8"/>
            <p:cNvSpPr txBox="1">
              <a:spLocks noChangeArrowheads="1"/>
            </p:cNvSpPr>
            <p:nvPr/>
          </p:nvSpPr>
          <p:spPr bwMode="auto">
            <a:xfrm>
              <a:off x="2881" y="3470"/>
              <a:ext cx="2976" cy="238"/>
            </a:xfrm>
            <a:prstGeom prst="rect">
              <a:avLst/>
            </a:prstGeom>
            <a:noFill/>
            <a:ln w="38100">
              <a:noFill/>
              <a:miter lim="800000"/>
              <a:headEnd/>
              <a:tailEnd/>
            </a:ln>
          </p:spPr>
          <p:txBody>
            <a:bodyPr wrap="square" lIns="90000" tIns="46800" rIns="90000" bIns="46800">
              <a:spAutoFit/>
            </a:bodyPr>
            <a:lstStyle/>
            <a:p>
              <a:r>
                <a:rPr lang="ru-RU" sz="2000" dirty="0">
                  <a:latin typeface="Tahoma" pitchFamily="34" charset="0"/>
                  <a:cs typeface="Tahoma" pitchFamily="34" charset="0"/>
                </a:rPr>
                <a:t>Налог на доходы физических лиц</a:t>
              </a:r>
            </a:p>
          </p:txBody>
        </p:sp>
        <p:sp>
          <p:nvSpPr>
            <p:cNvPr id="12" name="Text Box 10"/>
            <p:cNvSpPr txBox="1">
              <a:spLocks noChangeArrowheads="1"/>
            </p:cNvSpPr>
            <p:nvPr/>
          </p:nvSpPr>
          <p:spPr bwMode="auto">
            <a:xfrm>
              <a:off x="2640" y="1445"/>
              <a:ext cx="1845" cy="419"/>
            </a:xfrm>
            <a:prstGeom prst="rect">
              <a:avLst/>
            </a:prstGeom>
            <a:noFill/>
            <a:ln w="38100">
              <a:noFill/>
              <a:miter lim="800000"/>
              <a:headEnd/>
              <a:tailEnd/>
            </a:ln>
          </p:spPr>
          <p:txBody>
            <a:bodyPr wrap="square" lIns="90000" tIns="46800" rIns="90000" bIns="46800">
              <a:spAutoFit/>
            </a:bodyPr>
            <a:lstStyle/>
            <a:p>
              <a:pPr algn="ctr"/>
              <a:r>
                <a:rPr lang="ru-RU" sz="2000" dirty="0">
                  <a:latin typeface="Tahoma" pitchFamily="34" charset="0"/>
                  <a:cs typeface="Tahoma" pitchFamily="34" charset="0"/>
                </a:rPr>
                <a:t>Налог на имущество </a:t>
              </a:r>
            </a:p>
            <a:p>
              <a:pPr algn="ctr"/>
              <a:r>
                <a:rPr lang="ru-RU" sz="2000" dirty="0">
                  <a:latin typeface="Tahoma" pitchFamily="34" charset="0"/>
                  <a:cs typeface="Tahoma" pitchFamily="34" charset="0"/>
                </a:rPr>
                <a:t>физических лиц</a:t>
              </a:r>
            </a:p>
          </p:txBody>
        </p:sp>
        <p:sp>
          <p:nvSpPr>
            <p:cNvPr id="13" name="Text Box 11"/>
            <p:cNvSpPr txBox="1">
              <a:spLocks noChangeArrowheads="1"/>
            </p:cNvSpPr>
            <p:nvPr/>
          </p:nvSpPr>
          <p:spPr bwMode="auto">
            <a:xfrm>
              <a:off x="384" y="1583"/>
              <a:ext cx="1125" cy="419"/>
            </a:xfrm>
            <a:prstGeom prst="rect">
              <a:avLst/>
            </a:prstGeom>
            <a:noFill/>
            <a:ln w="38100">
              <a:noFill/>
              <a:miter lim="800000"/>
              <a:headEnd/>
              <a:tailEnd/>
            </a:ln>
          </p:spPr>
          <p:txBody>
            <a:bodyPr wrap="square" lIns="90000" tIns="46800" rIns="90000" bIns="46800">
              <a:spAutoFit/>
            </a:bodyPr>
            <a:lstStyle/>
            <a:p>
              <a:pPr algn="ctr"/>
              <a:r>
                <a:rPr lang="ru-RU" sz="2000" dirty="0">
                  <a:latin typeface="Tahoma" pitchFamily="34" charset="0"/>
                  <a:cs typeface="Tahoma" pitchFamily="34" charset="0"/>
                </a:rPr>
                <a:t>Земельный </a:t>
              </a:r>
              <a:endParaRPr lang="ru-RU" sz="2000" dirty="0" smtClean="0">
                <a:latin typeface="Tahoma" pitchFamily="34" charset="0"/>
                <a:cs typeface="Tahoma" pitchFamily="34" charset="0"/>
              </a:endParaRPr>
            </a:p>
            <a:p>
              <a:pPr algn="ctr"/>
              <a:r>
                <a:rPr lang="ru-RU" sz="2000" dirty="0" smtClean="0">
                  <a:latin typeface="Tahoma" pitchFamily="34" charset="0"/>
                  <a:cs typeface="Tahoma" pitchFamily="34" charset="0"/>
                </a:rPr>
                <a:t>налог</a:t>
              </a:r>
              <a:endParaRPr lang="ru-RU" sz="2000" dirty="0">
                <a:latin typeface="Tahoma" pitchFamily="34" charset="0"/>
                <a:cs typeface="Tahoma" pitchFamily="34" charset="0"/>
              </a:endParaRPr>
            </a:p>
          </p:txBody>
        </p:sp>
        <p:sp>
          <p:nvSpPr>
            <p:cNvPr id="15" name="Text Box 12"/>
            <p:cNvSpPr txBox="1">
              <a:spLocks noChangeArrowheads="1"/>
            </p:cNvSpPr>
            <p:nvPr/>
          </p:nvSpPr>
          <p:spPr bwMode="auto">
            <a:xfrm>
              <a:off x="1536" y="1537"/>
              <a:ext cx="1170" cy="238"/>
            </a:xfrm>
            <a:prstGeom prst="rect">
              <a:avLst/>
            </a:prstGeom>
            <a:noFill/>
            <a:ln w="38100">
              <a:noFill/>
              <a:miter lim="800000"/>
              <a:headEnd/>
              <a:tailEnd/>
            </a:ln>
          </p:spPr>
          <p:txBody>
            <a:bodyPr wrap="square" lIns="90000" tIns="46800" rIns="90000" bIns="46800">
              <a:spAutoFit/>
            </a:bodyPr>
            <a:lstStyle/>
            <a:p>
              <a:r>
                <a:rPr lang="ru-RU" sz="2000" dirty="0">
                  <a:latin typeface="Tahoma" pitchFamily="34" charset="0"/>
                  <a:cs typeface="Tahoma" pitchFamily="34" charset="0"/>
                </a:rPr>
                <a:t>Госпошлина</a:t>
              </a:r>
            </a:p>
          </p:txBody>
        </p:sp>
        <p:sp>
          <p:nvSpPr>
            <p:cNvPr id="16" name="Text Box 13"/>
            <p:cNvSpPr txBox="1">
              <a:spLocks noChangeArrowheads="1"/>
            </p:cNvSpPr>
            <p:nvPr/>
          </p:nvSpPr>
          <p:spPr bwMode="auto">
            <a:xfrm>
              <a:off x="1368" y="2197"/>
              <a:ext cx="119" cy="274"/>
            </a:xfrm>
            <a:prstGeom prst="rect">
              <a:avLst/>
            </a:prstGeom>
            <a:noFill/>
            <a:ln w="38100">
              <a:noFill/>
              <a:miter lim="800000"/>
              <a:headEnd/>
              <a:tailEnd/>
            </a:ln>
          </p:spPr>
          <p:txBody>
            <a:bodyPr wrap="none" lIns="90000" tIns="46800" rIns="90000" bIns="46800">
              <a:spAutoFit/>
            </a:bodyPr>
            <a:lstStyle/>
            <a:p>
              <a:endParaRPr lang="ru-RU" sz="2400" b="1" i="1" dirty="0">
                <a:latin typeface="Arial" charset="0"/>
              </a:endParaRPr>
            </a:p>
          </p:txBody>
        </p:sp>
        <p:sp>
          <p:nvSpPr>
            <p:cNvPr id="17" name="Text Box 10"/>
            <p:cNvSpPr txBox="1">
              <a:spLocks noChangeArrowheads="1"/>
            </p:cNvSpPr>
            <p:nvPr/>
          </p:nvSpPr>
          <p:spPr bwMode="auto">
            <a:xfrm>
              <a:off x="315" y="3126"/>
              <a:ext cx="1125" cy="601"/>
            </a:xfrm>
            <a:prstGeom prst="rect">
              <a:avLst/>
            </a:prstGeom>
            <a:noFill/>
            <a:ln w="38100">
              <a:noFill/>
              <a:miter lim="800000"/>
              <a:headEnd/>
              <a:tailEnd/>
            </a:ln>
          </p:spPr>
          <p:txBody>
            <a:bodyPr wrap="square" lIns="90000" tIns="46800" rIns="90000" bIns="46800">
              <a:spAutoFit/>
            </a:bodyPr>
            <a:lstStyle/>
            <a:p>
              <a:pPr algn="ctr"/>
              <a:r>
                <a:rPr lang="ru-RU" sz="2000" dirty="0" smtClean="0">
                  <a:latin typeface="Tahoma" pitchFamily="34" charset="0"/>
                  <a:cs typeface="Tahoma" pitchFamily="34" charset="0"/>
                </a:rPr>
                <a:t>Акцизы по подакцизным товарам</a:t>
              </a:r>
              <a:endParaRPr lang="ru-RU" sz="2000" dirty="0">
                <a:latin typeface="Tahoma" pitchFamily="34" charset="0"/>
                <a:cs typeface="Tahoma" pitchFamily="34" charset="0"/>
              </a:endParaRPr>
            </a:p>
          </p:txBody>
        </p:sp>
      </p:grpSp>
      <p:sp>
        <p:nvSpPr>
          <p:cNvPr id="18" name="Text Box 10"/>
          <p:cNvSpPr txBox="1">
            <a:spLocks noChangeArrowheads="1"/>
          </p:cNvSpPr>
          <p:nvPr/>
        </p:nvSpPr>
        <p:spPr bwMode="auto">
          <a:xfrm>
            <a:off x="-304800" y="3276601"/>
            <a:ext cx="1524000" cy="402291"/>
          </a:xfrm>
          <a:prstGeom prst="rect">
            <a:avLst/>
          </a:prstGeom>
          <a:noFill/>
          <a:ln w="38100">
            <a:noFill/>
            <a:miter lim="800000"/>
            <a:headEnd/>
            <a:tailEnd/>
          </a:ln>
        </p:spPr>
        <p:txBody>
          <a:bodyPr wrap="square" lIns="90000" tIns="46800" rIns="90000" bIns="46800">
            <a:spAutoFit/>
          </a:bodyPr>
          <a:lstStyle/>
          <a:p>
            <a:pPr algn="ctr"/>
            <a:r>
              <a:rPr lang="ru-RU" sz="2000" dirty="0" smtClean="0">
                <a:latin typeface="Tahoma" pitchFamily="34" charset="0"/>
                <a:cs typeface="Tahoma" pitchFamily="34" charset="0"/>
              </a:rPr>
              <a:t>ЕНВД</a:t>
            </a:r>
            <a:endParaRPr lang="ru-RU" sz="2000"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Дата 2"/>
          <p:cNvSpPr>
            <a:spLocks noGrp="1"/>
          </p:cNvSpPr>
          <p:nvPr>
            <p:ph type="dt" sz="half" idx="10"/>
          </p:nvPr>
        </p:nvSpPr>
        <p:spPr>
          <a:xfrm>
            <a:off x="8077200" y="6477000"/>
            <a:ext cx="1066800" cy="381000"/>
          </a:xfrm>
        </p:spPr>
        <p:txBody>
          <a:bodyPr/>
          <a:lstStyle/>
          <a:p>
            <a:pPr algn="r"/>
            <a:fld id="{03110650-C40A-4D37-A779-6FFED9119F72}" type="datetime1">
              <a:rPr lang="ru-RU" sz="1200" smtClean="0">
                <a:latin typeface="Tahoma" pitchFamily="34" charset="0"/>
                <a:cs typeface="Tahoma" pitchFamily="34" charset="0"/>
              </a:rPr>
              <a:pPr algn="r"/>
              <a:t>07.02.2019</a:t>
            </a:fld>
            <a:endParaRPr lang="en-US" sz="1200" dirty="0">
              <a:latin typeface="Tahoma" pitchFamily="34" charset="0"/>
              <a:cs typeface="Tahoma" pitchFamily="34" charset="0"/>
            </a:endParaRPr>
          </a:p>
        </p:txBody>
      </p:sp>
      <p:pic>
        <p:nvPicPr>
          <p:cNvPr id="11" name="Picture 3" descr="gerb"/>
          <p:cNvPicPr>
            <a:picLocks noChangeAspect="1" noChangeArrowheads="1"/>
          </p:cNvPicPr>
          <p:nvPr/>
        </p:nvPicPr>
        <p:blipFill>
          <a:blip r:embed="rId3" cstate="print"/>
          <a:srcRect/>
          <a:stretch>
            <a:fillRect/>
          </a:stretch>
        </p:blipFill>
        <p:spPr bwMode="auto">
          <a:xfrm>
            <a:off x="76200" y="76202"/>
            <a:ext cx="457200" cy="1099297"/>
          </a:xfrm>
          <a:prstGeom prst="rect">
            <a:avLst/>
          </a:prstGeom>
          <a:ln>
            <a:noFill/>
          </a:ln>
          <a:effectLst>
            <a:outerShdw blurRad="292100" dist="139700" dir="2700000" algn="tl" rotWithShape="0">
              <a:srgbClr val="333333">
                <a:alpha val="65000"/>
              </a:srgbClr>
            </a:outerShdw>
          </a:effectLst>
        </p:spPr>
      </p:pic>
      <p:sp>
        <p:nvSpPr>
          <p:cNvPr id="10" name="Номер слайда 9"/>
          <p:cNvSpPr>
            <a:spLocks noGrp="1"/>
          </p:cNvSpPr>
          <p:nvPr>
            <p:ph type="sldNum" sz="quarter" idx="12"/>
          </p:nvPr>
        </p:nvSpPr>
        <p:spPr/>
        <p:txBody>
          <a:bodyPr>
            <a:normAutofit fontScale="85000" lnSpcReduction="20000"/>
          </a:bodyPr>
          <a:lstStyle/>
          <a:p>
            <a:r>
              <a:rPr lang="ru-RU" dirty="0" smtClean="0"/>
              <a:t>9</a:t>
            </a:r>
            <a:endParaRPr lang="en-US" dirty="0"/>
          </a:p>
        </p:txBody>
      </p:sp>
      <p:pic>
        <p:nvPicPr>
          <p:cNvPr id="14" name="Picture 3" descr="gerb"/>
          <p:cNvPicPr>
            <a:picLocks noChangeAspect="1" noChangeArrowheads="1"/>
          </p:cNvPicPr>
          <p:nvPr/>
        </p:nvPicPr>
        <p:blipFill>
          <a:blip r:embed="rId3" cstate="print"/>
          <a:srcRect/>
          <a:stretch>
            <a:fillRect/>
          </a:stretch>
        </p:blipFill>
        <p:spPr bwMode="auto">
          <a:xfrm>
            <a:off x="76200" y="76202"/>
            <a:ext cx="609600" cy="1099297"/>
          </a:xfrm>
          <a:prstGeom prst="rect">
            <a:avLst/>
          </a:prstGeom>
          <a:ln>
            <a:noFill/>
          </a:ln>
          <a:effectLst>
            <a:outerShdw blurRad="292100" dist="139700" dir="2700000" algn="tl" rotWithShape="0">
              <a:srgbClr val="333333">
                <a:alpha val="65000"/>
              </a:srgbClr>
            </a:outerShdw>
          </a:effectLst>
        </p:spPr>
      </p:pic>
      <p:sp>
        <p:nvSpPr>
          <p:cNvPr id="31" name="Заголовок 30"/>
          <p:cNvSpPr>
            <a:spLocks noGrp="1"/>
          </p:cNvSpPr>
          <p:nvPr>
            <p:ph type="title"/>
          </p:nvPr>
        </p:nvSpPr>
        <p:spPr>
          <a:xfrm>
            <a:off x="612648" y="357166"/>
            <a:ext cx="8153400" cy="862034"/>
          </a:xfrm>
        </p:spPr>
        <p:txBody>
          <a:bodyPr>
            <a:normAutofit/>
          </a:bodyPr>
          <a:lstStyle/>
          <a:p>
            <a:pPr algn="ctr"/>
            <a:r>
              <a:rPr lang="ru-RU" sz="2400" dirty="0" smtClean="0">
                <a:solidFill>
                  <a:schemeClr val="tx1"/>
                </a:solidFill>
                <a:latin typeface="Tahoma" pitchFamily="34" charset="0"/>
                <a:cs typeface="Tahoma" pitchFamily="34" charset="0"/>
              </a:rPr>
              <a:t>Налог на доходы физических лиц</a:t>
            </a:r>
            <a:br>
              <a:rPr lang="ru-RU" sz="2400" dirty="0" smtClean="0">
                <a:solidFill>
                  <a:schemeClr val="tx1"/>
                </a:solidFill>
                <a:latin typeface="Tahoma" pitchFamily="34" charset="0"/>
                <a:cs typeface="Tahoma" pitchFamily="34" charset="0"/>
              </a:rPr>
            </a:br>
            <a:endParaRPr lang="ru-RU" sz="2400" dirty="0">
              <a:solidFill>
                <a:schemeClr val="tx1"/>
              </a:solidFill>
              <a:latin typeface="Tahoma" pitchFamily="34" charset="0"/>
              <a:cs typeface="Tahoma" pitchFamily="34" charset="0"/>
            </a:endParaRPr>
          </a:p>
        </p:txBody>
      </p:sp>
      <p:sp>
        <p:nvSpPr>
          <p:cNvPr id="39" name="Прямоугольник 38"/>
          <p:cNvSpPr/>
          <p:nvPr/>
        </p:nvSpPr>
        <p:spPr>
          <a:xfrm>
            <a:off x="571472" y="2071678"/>
            <a:ext cx="8572528" cy="400110"/>
          </a:xfrm>
          <a:prstGeom prst="rect">
            <a:avLst/>
          </a:prstGeom>
        </p:spPr>
        <p:txBody>
          <a:bodyPr wrap="square">
            <a:spAutoFit/>
          </a:bodyPr>
          <a:lstStyle/>
          <a:p>
            <a:r>
              <a:rPr lang="ru-RU" sz="2000" dirty="0" smtClean="0">
                <a:solidFill>
                  <a:srgbClr val="FF0000"/>
                </a:solidFill>
                <a:latin typeface="Tahoma" pitchFamily="34" charset="0"/>
                <a:cs typeface="Tahoma" pitchFamily="34" charset="0"/>
              </a:rPr>
              <a:t> Первоначальный план 2018</a:t>
            </a:r>
            <a:r>
              <a:rPr lang="ru-RU" dirty="0" smtClean="0">
                <a:solidFill>
                  <a:srgbClr val="FF0000"/>
                </a:solidFill>
                <a:latin typeface="Tahoma" pitchFamily="34" charset="0"/>
                <a:cs typeface="Tahoma" pitchFamily="34" charset="0"/>
              </a:rPr>
              <a:t> </a:t>
            </a:r>
            <a:r>
              <a:rPr lang="ru-RU" sz="2000" dirty="0" smtClean="0">
                <a:solidFill>
                  <a:srgbClr val="FF0000"/>
                </a:solidFill>
                <a:latin typeface="Tahoma" pitchFamily="34" charset="0"/>
                <a:cs typeface="Tahoma" pitchFamily="34" charset="0"/>
              </a:rPr>
              <a:t>г.</a:t>
            </a:r>
            <a:r>
              <a:rPr lang="ru-RU" sz="2000" dirty="0" smtClean="0">
                <a:latin typeface="Tahoma" pitchFamily="34" charset="0"/>
                <a:cs typeface="Tahoma" pitchFamily="34" charset="0"/>
              </a:rPr>
              <a:t>                           -  331 077,0 тыс.руб.</a:t>
            </a:r>
            <a:endParaRPr lang="ru-RU" sz="2000" i="1" dirty="0">
              <a:latin typeface="Tahoma" pitchFamily="34" charset="0"/>
              <a:cs typeface="Tahoma" pitchFamily="34" charset="0"/>
            </a:endParaRPr>
          </a:p>
        </p:txBody>
      </p:sp>
      <p:sp>
        <p:nvSpPr>
          <p:cNvPr id="40" name="Прямоугольник 39"/>
          <p:cNvSpPr/>
          <p:nvPr/>
        </p:nvSpPr>
        <p:spPr>
          <a:xfrm>
            <a:off x="142844" y="2714620"/>
            <a:ext cx="8786875" cy="400110"/>
          </a:xfrm>
          <a:prstGeom prst="rect">
            <a:avLst/>
          </a:prstGeom>
        </p:spPr>
        <p:txBody>
          <a:bodyPr wrap="square">
            <a:spAutoFit/>
          </a:bodyPr>
          <a:lstStyle/>
          <a:p>
            <a:r>
              <a:rPr lang="ru-RU" sz="2000" dirty="0" smtClean="0">
                <a:solidFill>
                  <a:srgbClr val="FF0000"/>
                </a:solidFill>
                <a:latin typeface="Tahoma" pitchFamily="34" charset="0"/>
                <a:cs typeface="Tahoma" pitchFamily="34" charset="0"/>
              </a:rPr>
              <a:t>       Первоначальный план 2019</a:t>
            </a:r>
            <a:r>
              <a:rPr lang="ru-RU" dirty="0" smtClean="0">
                <a:solidFill>
                  <a:srgbClr val="FF0000"/>
                </a:solidFill>
                <a:latin typeface="Tahoma" pitchFamily="34" charset="0"/>
                <a:cs typeface="Tahoma" pitchFamily="34" charset="0"/>
              </a:rPr>
              <a:t> </a:t>
            </a:r>
            <a:r>
              <a:rPr lang="ru-RU" sz="2000" dirty="0" smtClean="0">
                <a:solidFill>
                  <a:srgbClr val="FF0000"/>
                </a:solidFill>
                <a:latin typeface="Tahoma" pitchFamily="34" charset="0"/>
                <a:cs typeface="Tahoma" pitchFamily="34" charset="0"/>
              </a:rPr>
              <a:t>г.</a:t>
            </a:r>
            <a:r>
              <a:rPr lang="ru-RU" sz="2000" dirty="0" smtClean="0">
                <a:latin typeface="Tahoma" pitchFamily="34" charset="0"/>
                <a:cs typeface="Tahoma" pitchFamily="34" charset="0"/>
              </a:rPr>
              <a:t>                          -  332 240,0 тыс.руб.</a:t>
            </a:r>
            <a:endParaRPr lang="ru-RU" sz="2000" i="1" dirty="0">
              <a:latin typeface="Tahoma" pitchFamily="34" charset="0"/>
              <a:cs typeface="Tahoma" pitchFamily="34" charset="0"/>
            </a:endParaRPr>
          </a:p>
        </p:txBody>
      </p:sp>
      <p:sp>
        <p:nvSpPr>
          <p:cNvPr id="41" name="Прямоугольник 40"/>
          <p:cNvSpPr/>
          <p:nvPr/>
        </p:nvSpPr>
        <p:spPr>
          <a:xfrm>
            <a:off x="714348" y="3429000"/>
            <a:ext cx="8072495" cy="400110"/>
          </a:xfrm>
          <a:prstGeom prst="rect">
            <a:avLst/>
          </a:prstGeom>
        </p:spPr>
        <p:txBody>
          <a:bodyPr wrap="square">
            <a:spAutoFit/>
          </a:bodyPr>
          <a:lstStyle/>
          <a:p>
            <a:r>
              <a:rPr lang="ru-RU" sz="2000" dirty="0" smtClean="0">
                <a:latin typeface="Tahoma" pitchFamily="34" charset="0"/>
                <a:cs typeface="Tahoma" pitchFamily="34" charset="0"/>
              </a:rPr>
              <a:t>Динамика 2019г. к 2018г.                                 -  100,3%</a:t>
            </a:r>
            <a:endParaRPr lang="ru-RU" sz="2000" dirty="0">
              <a:latin typeface="Tahoma" pitchFamily="34" charset="0"/>
              <a:cs typeface="Tahoma" pitchFamily="34" charset="0"/>
            </a:endParaRPr>
          </a:p>
        </p:txBody>
      </p:sp>
      <p:sp>
        <p:nvSpPr>
          <p:cNvPr id="42" name="Прямоугольник 41"/>
          <p:cNvSpPr/>
          <p:nvPr/>
        </p:nvSpPr>
        <p:spPr>
          <a:xfrm>
            <a:off x="642909" y="4071942"/>
            <a:ext cx="7929619" cy="400110"/>
          </a:xfrm>
          <a:prstGeom prst="rect">
            <a:avLst/>
          </a:prstGeom>
        </p:spPr>
        <p:txBody>
          <a:bodyPr wrap="square">
            <a:spAutoFit/>
          </a:bodyPr>
          <a:lstStyle/>
          <a:p>
            <a:r>
              <a:rPr lang="ru-RU" sz="2000" dirty="0" smtClean="0">
                <a:latin typeface="Tahoma" pitchFamily="34" charset="0"/>
                <a:cs typeface="Tahoma" pitchFamily="34" charset="0"/>
              </a:rPr>
              <a:t> Доля в налоговых доходах                               -  68,8%</a:t>
            </a:r>
            <a:endParaRPr lang="ru-RU" sz="2000" i="1" dirty="0">
              <a:latin typeface="Tahoma" pitchFamily="34" charset="0"/>
              <a:cs typeface="Tahoma" pitchFamily="34" charset="0"/>
            </a:endParaRPr>
          </a:p>
        </p:txBody>
      </p:sp>
      <p:sp>
        <p:nvSpPr>
          <p:cNvPr id="43" name="Прямоугольник 42"/>
          <p:cNvSpPr/>
          <p:nvPr/>
        </p:nvSpPr>
        <p:spPr>
          <a:xfrm>
            <a:off x="642909" y="4714884"/>
            <a:ext cx="8001056" cy="400110"/>
          </a:xfrm>
          <a:prstGeom prst="rect">
            <a:avLst/>
          </a:prstGeom>
        </p:spPr>
        <p:txBody>
          <a:bodyPr wrap="square">
            <a:spAutoFit/>
          </a:bodyPr>
          <a:lstStyle/>
          <a:p>
            <a:r>
              <a:rPr lang="ru-RU" sz="2000" dirty="0" smtClean="0">
                <a:latin typeface="Tahoma" pitchFamily="34" charset="0"/>
                <a:cs typeface="Tahoma" pitchFamily="34" charset="0"/>
              </a:rPr>
              <a:t> Норматив отчислений в Бюджет МО                 -  19%</a:t>
            </a:r>
            <a:endParaRPr lang="ru-RU" sz="2000" i="1"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12304</TotalTime>
  <Words>4734</Words>
  <Application>Microsoft Office PowerPoint</Application>
  <PresentationFormat>Экран (4:3)</PresentationFormat>
  <Paragraphs>988</Paragraphs>
  <Slides>44</Slides>
  <Notes>41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44</vt:i4>
      </vt:variant>
    </vt:vector>
  </HeadingPairs>
  <TitlesOfParts>
    <vt:vector size="46" baseType="lpstr">
      <vt:lpstr>Обычная</vt:lpstr>
      <vt:lpstr>Worksheet</vt:lpstr>
      <vt:lpstr>Слайд 1</vt:lpstr>
      <vt:lpstr>Глоссарий</vt:lpstr>
      <vt:lpstr>Глоссарий</vt:lpstr>
      <vt:lpstr>Слайд 4</vt:lpstr>
      <vt:lpstr>Слайд 5</vt:lpstr>
      <vt:lpstr>Структура доходов  Бюджета,  тыс. руб.</vt:lpstr>
      <vt:lpstr>Собственные доходы,  тыс. руб.</vt:lpstr>
      <vt:lpstr>Структура налоговых доходов  в 2019 году, %</vt:lpstr>
      <vt:lpstr>Налог на доходы физических лиц </vt:lpstr>
      <vt:lpstr>Акцизы по подакцизным товарам (продукции),  реализуемым на территории РФ </vt:lpstr>
      <vt:lpstr>Единый налог на вмененный доход </vt:lpstr>
      <vt:lpstr>Налог на имущество физических лиц </vt:lpstr>
      <vt:lpstr>Земельный налог </vt:lpstr>
      <vt:lpstr>Структура неналоговых доходов  в 2019 году, %</vt:lpstr>
      <vt:lpstr>Слайд 15</vt:lpstr>
      <vt:lpstr>Доходы от продажи материальных  и нематериальных активов </vt:lpstr>
      <vt:lpstr>Штрафы, санкции, возмещение ущерба </vt:lpstr>
      <vt:lpstr>Безвозмездные поступления  2018 - 2019 годов, тыс.руб.</vt:lpstr>
      <vt:lpstr>Структура расходов, тыс.руб.</vt:lpstr>
      <vt:lpstr>Доля социально значимых расходов 2018-2019 годов </vt:lpstr>
      <vt:lpstr>Муниципальная программа  «Развитие образования и воспитание» (01)</vt:lpstr>
      <vt:lpstr>Муниципальная программа  «Сохранение здоровья и формирование здорового образа жизни населения» (02)</vt:lpstr>
      <vt:lpstr>Муниципальная программа  «Развитие культуры» (03)</vt:lpstr>
      <vt:lpstr>Муниципальная программа  «Социальная поддержка населения» (04)</vt:lpstr>
      <vt:lpstr>Муниципальная программа  «Создание условий для устойчивого  экономического развития» (05)</vt:lpstr>
      <vt:lpstr>  Муниципальная программа  «Безопасность» (06)   </vt:lpstr>
      <vt:lpstr>     </vt:lpstr>
      <vt:lpstr>     </vt:lpstr>
      <vt:lpstr>   Муниципальная программа  «Муниципальное управление» (09)    </vt:lpstr>
      <vt:lpstr>  Муниципальная программа  «Реализация молодежной политики» (10)    </vt:lpstr>
      <vt:lpstr>  Муниципальная программа  «Капитальное строительство, реконструкция и капитальный ремонт» (11)    </vt:lpstr>
      <vt:lpstr>  Муниципальная программа  «Развитие институтов гражданского общества и поддержка  социально ориентированных некоммерческих организаций,  осуществляющих деятельность на территории МО «Город Воткинск»(12)     </vt:lpstr>
      <vt:lpstr>  Муниципальная программа  «Комплексные меры противодействия злоупотреблению наркотиками и их незаконному обороту» (13)    </vt:lpstr>
      <vt:lpstr>  Муниципальная программа  «Управление муниципальными финансами» (14)    </vt:lpstr>
      <vt:lpstr>  Муниципальная программа  «Управление муниципальным имуществом и земельными ресурсами» (15)    </vt:lpstr>
      <vt:lpstr>  Муниципальная программа  «Формирование современной городской среды» (16)    </vt:lpstr>
      <vt:lpstr>      </vt:lpstr>
      <vt:lpstr>      </vt:lpstr>
      <vt:lpstr>Основные параметры проекта Бюджета муниципального образования  «Город Воткинск» на 2019 год</vt:lpstr>
      <vt:lpstr>Дефицит бюджета 2019 год</vt:lpstr>
      <vt:lpstr>    </vt:lpstr>
      <vt:lpstr>Слайд 42</vt:lpstr>
      <vt:lpstr>Контактная информация </vt:lpstr>
      <vt:lpstr>Спасибо за внимание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USER</cp:lastModifiedBy>
  <cp:revision>1314</cp:revision>
  <cp:lastPrinted>2018-12-11T06:52:23Z</cp:lastPrinted>
  <dcterms:created xsi:type="dcterms:W3CDTF">2017-09-25T05:24:33Z</dcterms:created>
  <dcterms:modified xsi:type="dcterms:W3CDTF">2019-02-07T06:21:14Z</dcterms:modified>
</cp:coreProperties>
</file>